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22"/>
  </p:notesMasterIdLst>
  <p:sldIdLst>
    <p:sldId id="256" r:id="rId5"/>
    <p:sldId id="360" r:id="rId6"/>
    <p:sldId id="325" r:id="rId7"/>
    <p:sldId id="345" r:id="rId8"/>
    <p:sldId id="361" r:id="rId9"/>
    <p:sldId id="351" r:id="rId10"/>
    <p:sldId id="354" r:id="rId11"/>
    <p:sldId id="355" r:id="rId12"/>
    <p:sldId id="341" r:id="rId13"/>
    <p:sldId id="346" r:id="rId14"/>
    <p:sldId id="363" r:id="rId15"/>
    <p:sldId id="342" r:id="rId16"/>
    <p:sldId id="347" r:id="rId17"/>
    <p:sldId id="362" r:id="rId18"/>
    <p:sldId id="349" r:id="rId19"/>
    <p:sldId id="364" r:id="rId20"/>
    <p:sldId id="3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9DBB27-1044-A046-E767-6B49913EFFCD}" name="Sullivan, Evan (Volpe)" initials="SE(" userId="S::Evan.Sullivan@ad.dot.gov::6f4c40c1-44be-49af-9b73-a9ef102df07b" providerId="AD"/>
  <p188:author id="{05EAD82F-0474-6E5F-5C5C-C23ABEF05DBD}" name="Cooper, Kelsey (Volpe)" initials="CK(" userId="S::Kelsey.Cooper@ad.dot.gov::c4c9ce55-5b8a-45bd-811d-d502dd4815de" providerId="AD"/>
  <p188:author id="{3FBBAC6B-3F0E-D6E9-ACBA-0AE9914B8ED6}" name="McCurry, Erin (Volpe)" initials="EM" userId="McCurry, Erin (Volpe)" providerId="None"/>
  <p188:author id="{F9D0E474-D6FE-F2E4-623F-87BC8227DE0D}" name="McCurry, Erin (Volpe)" initials="M(" userId="S::erin.mccurry@ad.dot.gov::d79e31cc-edcc-41b2-b2a4-48b772dd23b1" providerId="AD"/>
  <p188:author id="{48C25ABC-8EB5-7A06-8F2F-231FD72E43B6}" name="Burt, Matthew (Volpe)" initials="B(" userId="S::matthew.burt@ad.dot.gov::0e3fb346-cb8d-4ed9-ad63-d6a82241843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A2458"/>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86B72-7F1C-4B87-99DC-03CF48EC5E5B}" type="datetimeFigureOut">
              <a:t>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9B930-9B1E-4F0C-86A2-54360D7F9AB8}" type="slidenum">
              <a:t>‹#›</a:t>
            </a:fld>
            <a:endParaRPr lang="en-US"/>
          </a:p>
        </p:txBody>
      </p:sp>
    </p:spTree>
    <p:extLst>
      <p:ext uri="{BB962C8B-B14F-4D97-AF65-F5344CB8AC3E}">
        <p14:creationId xmlns:p14="http://schemas.microsoft.com/office/powerpoint/2010/main" val="7304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E9B930-9B1E-4F0C-86A2-54360D7F9AB8}" type="slidenum">
              <a:rPr lang="en-US" smtClean="0"/>
              <a:t>11</a:t>
            </a:fld>
            <a:endParaRPr lang="en-US"/>
          </a:p>
        </p:txBody>
      </p:sp>
    </p:spTree>
    <p:extLst>
      <p:ext uri="{BB962C8B-B14F-4D97-AF65-F5344CB8AC3E}">
        <p14:creationId xmlns:p14="http://schemas.microsoft.com/office/powerpoint/2010/main" val="82527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47C-07B6-4B74-BBCC-A123F904C5D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7F8E8C8-7707-4C5D-B695-E9E458C05B9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7320E-C41A-4312-9840-5DAD7A85407D}"/>
              </a:ext>
            </a:extLst>
          </p:cNvPr>
          <p:cNvSpPr>
            <a:spLocks noGrp="1"/>
          </p:cNvSpPr>
          <p:nvPr>
            <p:ph type="dt" sz="half" idx="10"/>
          </p:nvPr>
        </p:nvSpPr>
        <p:spPr>
          <a:xfrm>
            <a:off x="838200" y="6356350"/>
            <a:ext cx="2743200" cy="365125"/>
          </a:xfrm>
          <a:prstGeom prst="rect">
            <a:avLst/>
          </a:prstGeom>
        </p:spPr>
        <p:txBody>
          <a:bodyPr/>
          <a:lstStyle/>
          <a:p>
            <a:fld id="{A7E549E5-749E-4472-9C4D-F38CA9C0C988}" type="datetimeFigureOut">
              <a:rPr lang="en-US" smtClean="0"/>
              <a:t>2/1/24</a:t>
            </a:fld>
            <a:endParaRPr lang="en-US"/>
          </a:p>
        </p:txBody>
      </p:sp>
      <p:sp>
        <p:nvSpPr>
          <p:cNvPr id="5" name="Footer Placeholder 4">
            <a:extLst>
              <a:ext uri="{FF2B5EF4-FFF2-40B4-BE49-F238E27FC236}">
                <a16:creationId xmlns:a16="http://schemas.microsoft.com/office/drawing/2014/main" id="{829F197A-4707-4F06-9449-90F9A698BE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E1D887-BC92-4767-ACC3-369020D68E6D}"/>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
        <p:nvSpPr>
          <p:cNvPr id="7" name="TextBox 6">
            <a:extLst>
              <a:ext uri="{FF2B5EF4-FFF2-40B4-BE49-F238E27FC236}">
                <a16:creationId xmlns:a16="http://schemas.microsoft.com/office/drawing/2014/main" id="{EE685C4A-38AA-49F2-9A24-A6D83109148B}"/>
              </a:ext>
            </a:extLst>
          </p:cNvPr>
          <p:cNvSpPr txBox="1"/>
          <p:nvPr/>
        </p:nvSpPr>
        <p:spPr>
          <a:xfrm>
            <a:off x="44878" y="6682285"/>
            <a:ext cx="2202847" cy="236988"/>
          </a:xfrm>
          <a:prstGeom prst="rect">
            <a:avLst/>
          </a:prstGeom>
          <a:noFill/>
        </p:spPr>
        <p:txBody>
          <a:bodyPr wrap="none" rtlCol="0">
            <a:spAutoFit/>
          </a:bodyPr>
          <a:lstStyle/>
          <a:p>
            <a:r>
              <a:rPr lang="en-US" sz="800">
                <a:solidFill>
                  <a:schemeClr val="bg1"/>
                </a:solidFill>
                <a:latin typeface="Corbel" panose="020B0503020204020204" pitchFamily="34" charset="0"/>
              </a:rPr>
              <a:t>Deliberative Draft – Preliminary and Incomplete</a:t>
            </a:r>
          </a:p>
        </p:txBody>
      </p:sp>
    </p:spTree>
    <p:extLst>
      <p:ext uri="{BB962C8B-B14F-4D97-AF65-F5344CB8AC3E}">
        <p14:creationId xmlns:p14="http://schemas.microsoft.com/office/powerpoint/2010/main" val="2837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B374-5B1C-41D8-A05D-2CA4E9DE968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B266E1-EB44-469C-AD66-48F36FF0E7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4F31E2-054C-4005-A7C5-6550A19A7B68}"/>
              </a:ext>
            </a:extLst>
          </p:cNvPr>
          <p:cNvSpPr>
            <a:spLocks noGrp="1"/>
          </p:cNvSpPr>
          <p:nvPr>
            <p:ph type="dt" sz="half" idx="10"/>
          </p:nvPr>
        </p:nvSpPr>
        <p:spPr>
          <a:xfrm>
            <a:off x="838200" y="6356350"/>
            <a:ext cx="2743200" cy="365125"/>
          </a:xfrm>
          <a:prstGeom prst="rect">
            <a:avLst/>
          </a:prstGeom>
        </p:spPr>
        <p:txBody>
          <a:bodyPr/>
          <a:lstStyle/>
          <a:p>
            <a:fld id="{A7E549E5-749E-4472-9C4D-F38CA9C0C988}" type="datetimeFigureOut">
              <a:rPr lang="en-US" smtClean="0"/>
              <a:t>2/1/24</a:t>
            </a:fld>
            <a:endParaRPr lang="en-US"/>
          </a:p>
        </p:txBody>
      </p:sp>
      <p:sp>
        <p:nvSpPr>
          <p:cNvPr id="5" name="Footer Placeholder 4">
            <a:extLst>
              <a:ext uri="{FF2B5EF4-FFF2-40B4-BE49-F238E27FC236}">
                <a16:creationId xmlns:a16="http://schemas.microsoft.com/office/drawing/2014/main" id="{C87E53AC-AD73-48E3-B63C-B72918C0CF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E7A312-D6FB-4BF0-A5D0-DA10E5271F95}"/>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640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7E58-552E-4DD8-87A5-9269C13100A8}"/>
              </a:ext>
            </a:extLst>
          </p:cNvPr>
          <p:cNvSpPr>
            <a:spLocks noGrp="1"/>
          </p:cNvSpPr>
          <p:nvPr>
            <p:ph type="title"/>
          </p:nvPr>
        </p:nvSpPr>
        <p:spPr>
          <a:xfrm>
            <a:off x="376084" y="3295138"/>
            <a:ext cx="10515600" cy="1325563"/>
          </a:xfrm>
          <a:prstGeom prst="rect">
            <a:avLst/>
          </a:prstGeom>
        </p:spPr>
        <p:txBody>
          <a:bodyPr/>
          <a:lstStyle>
            <a:lvl1pPr>
              <a:defRPr>
                <a:solidFill>
                  <a:schemeClr val="bg1"/>
                </a:solidFill>
                <a:latin typeface="Corbel" panose="020B0503020204020204" pitchFamily="34" charset="0"/>
              </a:defRPr>
            </a:lvl1pPr>
          </a:lstStyle>
          <a:p>
            <a:r>
              <a:rPr lang="en-US"/>
              <a:t>Click to edit Master title style</a:t>
            </a:r>
          </a:p>
        </p:txBody>
      </p:sp>
    </p:spTree>
    <p:extLst>
      <p:ext uri="{BB962C8B-B14F-4D97-AF65-F5344CB8AC3E}">
        <p14:creationId xmlns:p14="http://schemas.microsoft.com/office/powerpoint/2010/main" val="410222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Single column tex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7F37593-9EF6-47F6-AFFE-5F4C539EEF72}"/>
              </a:ext>
            </a:extLst>
          </p:cNvPr>
          <p:cNvPicPr>
            <a:picLocks noChangeAspect="1"/>
          </p:cNvPicPr>
          <p:nvPr/>
        </p:nvPicPr>
        <p:blipFill>
          <a:blip r:embed="rId2"/>
          <a:srcRect/>
          <a:stretch/>
        </p:blipFill>
        <p:spPr>
          <a:xfrm rot="10800000">
            <a:off x="0" y="0"/>
            <a:ext cx="12192000" cy="6858000"/>
          </a:xfrm>
          <a:prstGeom prst="rect">
            <a:avLst/>
          </a:prstGeom>
          <a:noFill/>
        </p:spPr>
      </p:pic>
      <p:pic>
        <p:nvPicPr>
          <p:cNvPr id="15" name="Picture 14" descr="A picture containing diagram&#10;&#10;Description automatically generated">
            <a:extLst>
              <a:ext uri="{FF2B5EF4-FFF2-40B4-BE49-F238E27FC236}">
                <a16:creationId xmlns:a16="http://schemas.microsoft.com/office/drawing/2014/main" id="{6D9A52C1-92DE-104E-9152-39958FE65BC8}"/>
              </a:ext>
            </a:extLst>
          </p:cNvPr>
          <p:cNvPicPr>
            <a:picLocks noChangeAspect="1"/>
          </p:cNvPicPr>
          <p:nvPr/>
        </p:nvPicPr>
        <p:blipFill>
          <a:blip r:embed="rId3"/>
          <a:stretch>
            <a:fillRect/>
          </a:stretch>
        </p:blipFill>
        <p:spPr>
          <a:xfrm>
            <a:off x="5271041" y="1241232"/>
            <a:ext cx="1649918" cy="1161288"/>
          </a:xfrm>
          <a:prstGeom prst="rect">
            <a:avLst/>
          </a:prstGeom>
        </p:spPr>
      </p:pic>
      <p:sp>
        <p:nvSpPr>
          <p:cNvPr id="11" name="Slide Number Placeholder 5">
            <a:extLst>
              <a:ext uri="{FF2B5EF4-FFF2-40B4-BE49-F238E27FC236}">
                <a16:creationId xmlns:a16="http://schemas.microsoft.com/office/drawing/2014/main" id="{32FDA674-A468-6D4F-BCE5-05D1EF1643D9}"/>
              </a:ext>
            </a:extLst>
          </p:cNvPr>
          <p:cNvSpPr>
            <a:spLocks noGrp="1"/>
          </p:cNvSpPr>
          <p:nvPr>
            <p:ph type="sldNum" sz="quarter" idx="4"/>
          </p:nvPr>
        </p:nvSpPr>
        <p:spPr>
          <a:xfrm>
            <a:off x="9470065" y="6577935"/>
            <a:ext cx="2743200" cy="365125"/>
          </a:xfrm>
          <a:prstGeom prst="rect">
            <a:avLst/>
          </a:prstGeom>
        </p:spPr>
        <p:txBody>
          <a:bodyPr vert="horz" lIns="91440" tIns="45720" rIns="91440" bIns="45720" rtlCol="0" anchor="ctr"/>
          <a:lstStyle>
            <a:lvl1pPr algn="r">
              <a:defRPr sz="800" b="0" i="0">
                <a:solidFill>
                  <a:srgbClr val="FFFFFF"/>
                </a:solidFill>
                <a:latin typeface="Arial" panose="020B0604020202020204" pitchFamily="34" charset="0"/>
                <a:cs typeface="Arial" panose="020B0604020202020204" pitchFamily="34" charset="0"/>
              </a:defRPr>
            </a:lvl1pPr>
          </a:lstStyle>
          <a:p>
            <a:fld id="{330EA680-D336-4FF7-8B7A-9848BB0A1C32}" type="slidenum">
              <a:rPr lang="en-US" smtClean="0"/>
              <a:t>‹#›</a:t>
            </a:fld>
            <a:endParaRPr lang="en-US"/>
          </a:p>
        </p:txBody>
      </p:sp>
      <p:sp>
        <p:nvSpPr>
          <p:cNvPr id="12" name="Footer Placeholder 3">
            <a:extLst>
              <a:ext uri="{FF2B5EF4-FFF2-40B4-BE49-F238E27FC236}">
                <a16:creationId xmlns:a16="http://schemas.microsoft.com/office/drawing/2014/main" id="{13436D23-7AB8-EF42-A42C-8783D368B622}"/>
              </a:ext>
            </a:extLst>
          </p:cNvPr>
          <p:cNvSpPr>
            <a:spLocks noGrp="1"/>
          </p:cNvSpPr>
          <p:nvPr>
            <p:ph type="ftr" sz="quarter" idx="3"/>
          </p:nvPr>
        </p:nvSpPr>
        <p:spPr>
          <a:xfrm>
            <a:off x="1156241" y="6226810"/>
            <a:ext cx="4114800" cy="365125"/>
          </a:xfrm>
          <a:prstGeom prst="rect">
            <a:avLst/>
          </a:prstGeom>
        </p:spPr>
        <p:txBody>
          <a:bodyPr vert="horz" lIns="91440" tIns="45720" rIns="91440" bIns="45720" rtlCol="0" anchor="ctr"/>
          <a:lstStyle>
            <a:lvl1pPr algn="l">
              <a:defRPr sz="800" b="0" i="0">
                <a:solidFill>
                  <a:schemeClr val="bg1"/>
                </a:solidFill>
                <a:latin typeface="Arial" panose="020B0604020202020204" pitchFamily="34" charset="0"/>
                <a:cs typeface="Arial" panose="020B0604020202020204" pitchFamily="34" charset="0"/>
              </a:defRPr>
            </a:lvl1pPr>
          </a:lstStyle>
          <a:p>
            <a:r>
              <a:rPr lang="en-US"/>
              <a:t>SECTION TITLE</a:t>
            </a:r>
          </a:p>
        </p:txBody>
      </p:sp>
      <p:sp>
        <p:nvSpPr>
          <p:cNvPr id="17" name="Google Shape;136;p19">
            <a:extLst>
              <a:ext uri="{FF2B5EF4-FFF2-40B4-BE49-F238E27FC236}">
                <a16:creationId xmlns:a16="http://schemas.microsoft.com/office/drawing/2014/main" id="{C6711DFA-A05D-4063-BB70-C1E0418DA2F8}"/>
              </a:ext>
            </a:extLst>
          </p:cNvPr>
          <p:cNvSpPr txBox="1">
            <a:spLocks/>
          </p:cNvSpPr>
          <p:nvPr/>
        </p:nvSpPr>
        <p:spPr>
          <a:xfrm>
            <a:off x="327660" y="266065"/>
            <a:ext cx="10358710" cy="539400"/>
          </a:xfrm>
          <a:prstGeom prst="rect">
            <a:avLst/>
          </a:prstGeom>
        </p:spPr>
        <p:txBody>
          <a:bodyPr spcFirstLastPara="1" wrap="square" lIns="91425" tIns="91425" rIns="91425" bIns="91425" anchor="t" anchorCtr="0">
            <a:noAutofit/>
          </a:bodyPr>
          <a:lstStyle>
            <a:lvl1pPr algn="l" defTabSz="914400" rtl="0" eaLnBrk="1" latinLnBrk="0" hangingPunct="1">
              <a:lnSpc>
                <a:spcPct val="100000"/>
              </a:lnSpc>
              <a:spcBef>
                <a:spcPct val="0"/>
              </a:spcBef>
              <a:buNone/>
              <a:defRPr sz="3600" kern="1200">
                <a:solidFill>
                  <a:srgbClr val="01235B"/>
                </a:solidFill>
                <a:latin typeface="Georgia" panose="02040502050405020303" pitchFamily="18" charset="0"/>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1235B"/>
              </a:solidFill>
              <a:effectLst/>
              <a:uLnTx/>
              <a:uFillTx/>
              <a:latin typeface="Georgia" panose="02040502050405020303" pitchFamily="18" charset="0"/>
              <a:ea typeface="+mj-ea"/>
              <a:cs typeface="+mj-cs"/>
            </a:endParaRPr>
          </a:p>
        </p:txBody>
      </p:sp>
      <p:pic>
        <p:nvPicPr>
          <p:cNvPr id="10" name="Picture 9">
            <a:extLst>
              <a:ext uri="{FF2B5EF4-FFF2-40B4-BE49-F238E27FC236}">
                <a16:creationId xmlns:a16="http://schemas.microsoft.com/office/drawing/2014/main" id="{7D9C1AA5-2B68-4F79-9C99-67DCFF4F10A7}"/>
              </a:ext>
            </a:extLst>
          </p:cNvPr>
          <p:cNvPicPr>
            <a:picLocks noChangeAspect="1"/>
          </p:cNvPicPr>
          <p:nvPr/>
        </p:nvPicPr>
        <p:blipFill rotWithShape="1">
          <a:blip r:embed="rId4"/>
          <a:srcRect t="6" r="84947" b="-1"/>
          <a:stretch/>
        </p:blipFill>
        <p:spPr>
          <a:xfrm>
            <a:off x="93745" y="145065"/>
            <a:ext cx="775252" cy="660400"/>
          </a:xfrm>
          <a:prstGeom prst="rect">
            <a:avLst/>
          </a:prstGeom>
        </p:spPr>
      </p:pic>
      <p:sp>
        <p:nvSpPr>
          <p:cNvPr id="13" name="TextBox 12">
            <a:extLst>
              <a:ext uri="{FF2B5EF4-FFF2-40B4-BE49-F238E27FC236}">
                <a16:creationId xmlns:a16="http://schemas.microsoft.com/office/drawing/2014/main" id="{4B075F44-8311-44B3-812E-1F4579EE48CF}"/>
              </a:ext>
            </a:extLst>
          </p:cNvPr>
          <p:cNvSpPr txBox="1"/>
          <p:nvPr/>
        </p:nvSpPr>
        <p:spPr>
          <a:xfrm>
            <a:off x="44878" y="6682285"/>
            <a:ext cx="2202847" cy="236988"/>
          </a:xfrm>
          <a:prstGeom prst="rect">
            <a:avLst/>
          </a:prstGeom>
          <a:noFill/>
        </p:spPr>
        <p:txBody>
          <a:bodyPr wrap="none" rtlCol="0">
            <a:spAutoFit/>
          </a:bodyPr>
          <a:lstStyle/>
          <a:p>
            <a:r>
              <a:rPr lang="en-US" sz="800">
                <a:solidFill>
                  <a:schemeClr val="bg1"/>
                </a:solidFill>
                <a:latin typeface="Corbel" panose="020B0503020204020204" pitchFamily="34" charset="0"/>
              </a:rPr>
              <a:t>Deliberative Draft – Preliminary and Incomplete</a:t>
            </a:r>
          </a:p>
        </p:txBody>
      </p:sp>
      <p:sp>
        <p:nvSpPr>
          <p:cNvPr id="14" name="Title 1">
            <a:extLst>
              <a:ext uri="{FF2B5EF4-FFF2-40B4-BE49-F238E27FC236}">
                <a16:creationId xmlns:a16="http://schemas.microsoft.com/office/drawing/2014/main" id="{71148C8C-76BE-4074-9888-8B8980DCC1FF}"/>
              </a:ext>
            </a:extLst>
          </p:cNvPr>
          <p:cNvSpPr>
            <a:spLocks noGrp="1"/>
          </p:cNvSpPr>
          <p:nvPr>
            <p:ph type="title"/>
          </p:nvPr>
        </p:nvSpPr>
        <p:spPr>
          <a:xfrm>
            <a:off x="838200" y="235415"/>
            <a:ext cx="10515600" cy="660400"/>
          </a:xfrm>
          <a:prstGeom prst="rect">
            <a:avLst/>
          </a:prstGeom>
        </p:spPr>
        <p:txBody>
          <a:bodyPr/>
          <a:lstStyle>
            <a:lvl1pPr>
              <a:defRPr sz="2800" b="1">
                <a:solidFill>
                  <a:schemeClr val="bg1"/>
                </a:solidFill>
                <a:latin typeface="Corbel" panose="020B0503020204020204" pitchFamily="34" charset="0"/>
              </a:defRPr>
            </a:lvl1pPr>
          </a:lstStyle>
          <a:p>
            <a:r>
              <a:rPr lang="en-US"/>
              <a:t>Click to edit Master title style</a:t>
            </a:r>
          </a:p>
        </p:txBody>
      </p:sp>
      <p:sp>
        <p:nvSpPr>
          <p:cNvPr id="18" name="Content Placeholder 2">
            <a:extLst>
              <a:ext uri="{FF2B5EF4-FFF2-40B4-BE49-F238E27FC236}">
                <a16:creationId xmlns:a16="http://schemas.microsoft.com/office/drawing/2014/main" id="{D8A8D54D-0330-482E-BC34-73DDCA635209}"/>
              </a:ext>
            </a:extLst>
          </p:cNvPr>
          <p:cNvSpPr>
            <a:spLocks noGrp="1"/>
          </p:cNvSpPr>
          <p:nvPr>
            <p:ph idx="1"/>
          </p:nvPr>
        </p:nvSpPr>
        <p:spPr>
          <a:xfrm>
            <a:off x="838200" y="1144899"/>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93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97" y="1122363"/>
            <a:ext cx="11108725" cy="2387600"/>
          </a:xfrm>
        </p:spPr>
        <p:txBody>
          <a:bodyPr anchor="b"/>
          <a:lstStyle>
            <a:lvl1pPr algn="ctr">
              <a:defRPr sz="4400">
                <a:solidFill>
                  <a:schemeClr val="accent2"/>
                </a:solidFill>
              </a:defRPr>
            </a:lvl1pPr>
          </a:lstStyle>
          <a:p>
            <a:r>
              <a:rPr lang="en-US"/>
              <a:t>Click to edit Master title style</a:t>
            </a:r>
          </a:p>
        </p:txBody>
      </p:sp>
      <p:sp>
        <p:nvSpPr>
          <p:cNvPr id="3" name="Subtitle 2"/>
          <p:cNvSpPr>
            <a:spLocks noGrp="1"/>
          </p:cNvSpPr>
          <p:nvPr>
            <p:ph type="subTitle" idx="1"/>
          </p:nvPr>
        </p:nvSpPr>
        <p:spPr>
          <a:xfrm>
            <a:off x="543697" y="3602038"/>
            <a:ext cx="111087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933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
        <p:cNvGrpSpPr/>
        <p:nvPr/>
      </p:nvGrpSpPr>
      <p:grpSpPr>
        <a:xfrm>
          <a:off x="0" y="0"/>
          <a:ext cx="0" cy="0"/>
          <a:chOff x="0" y="0"/>
          <a:chExt cx="0" cy="0"/>
        </a:xfrm>
      </p:grpSpPr>
      <p:sp>
        <p:nvSpPr>
          <p:cNvPr id="20" name="Google Shape;20;p18"/>
          <p:cNvSpPr txBox="1">
            <a:spLocks noGrp="1"/>
          </p:cNvSpPr>
          <p:nvPr>
            <p:ph type="ctrTitle"/>
          </p:nvPr>
        </p:nvSpPr>
        <p:spPr>
          <a:xfrm>
            <a:off x="960000" y="511831"/>
            <a:ext cx="2671600" cy="1012171"/>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2400"/>
              <a:buFont typeface="Calibri"/>
              <a:buNone/>
              <a:defRPr sz="3200">
                <a:solidFill>
                  <a:srgbClr val="2F2F2F"/>
                </a:solidFill>
              </a:defRPr>
            </a:lvl1pPr>
            <a:lvl2pPr lvl="1" algn="r">
              <a:spcBef>
                <a:spcPts val="0"/>
              </a:spcBef>
              <a:spcAft>
                <a:spcPts val="0"/>
              </a:spcAft>
              <a:buClr>
                <a:srgbClr val="000000"/>
              </a:buClr>
              <a:buSzPts val="1800"/>
              <a:buNone/>
              <a:defRPr sz="2400">
                <a:solidFill>
                  <a:srgbClr val="000000"/>
                </a:solidFill>
              </a:defRPr>
            </a:lvl2pPr>
            <a:lvl3pPr lvl="2" algn="r">
              <a:spcBef>
                <a:spcPts val="0"/>
              </a:spcBef>
              <a:spcAft>
                <a:spcPts val="0"/>
              </a:spcAft>
              <a:buClr>
                <a:srgbClr val="000000"/>
              </a:buClr>
              <a:buSzPts val="1800"/>
              <a:buNone/>
              <a:defRPr sz="2400">
                <a:solidFill>
                  <a:srgbClr val="000000"/>
                </a:solidFill>
              </a:defRPr>
            </a:lvl3pPr>
            <a:lvl4pPr lvl="3" algn="r">
              <a:spcBef>
                <a:spcPts val="0"/>
              </a:spcBef>
              <a:spcAft>
                <a:spcPts val="0"/>
              </a:spcAft>
              <a:buClr>
                <a:srgbClr val="000000"/>
              </a:buClr>
              <a:buSzPts val="1800"/>
              <a:buNone/>
              <a:defRPr sz="2400">
                <a:solidFill>
                  <a:srgbClr val="000000"/>
                </a:solidFill>
              </a:defRPr>
            </a:lvl4pPr>
            <a:lvl5pPr lvl="4" algn="r">
              <a:spcBef>
                <a:spcPts val="0"/>
              </a:spcBef>
              <a:spcAft>
                <a:spcPts val="0"/>
              </a:spcAft>
              <a:buClr>
                <a:srgbClr val="000000"/>
              </a:buClr>
              <a:buSzPts val="1800"/>
              <a:buNone/>
              <a:defRPr sz="2400">
                <a:solidFill>
                  <a:srgbClr val="000000"/>
                </a:solidFill>
              </a:defRPr>
            </a:lvl5pPr>
            <a:lvl6pPr lvl="5" algn="r">
              <a:spcBef>
                <a:spcPts val="0"/>
              </a:spcBef>
              <a:spcAft>
                <a:spcPts val="0"/>
              </a:spcAft>
              <a:buClr>
                <a:srgbClr val="000000"/>
              </a:buClr>
              <a:buSzPts val="1800"/>
              <a:buNone/>
              <a:defRPr sz="2400">
                <a:solidFill>
                  <a:srgbClr val="000000"/>
                </a:solidFill>
              </a:defRPr>
            </a:lvl6pPr>
            <a:lvl7pPr lvl="6" algn="r">
              <a:spcBef>
                <a:spcPts val="0"/>
              </a:spcBef>
              <a:spcAft>
                <a:spcPts val="0"/>
              </a:spcAft>
              <a:buClr>
                <a:srgbClr val="000000"/>
              </a:buClr>
              <a:buSzPts val="1800"/>
              <a:buNone/>
              <a:defRPr sz="2400">
                <a:solidFill>
                  <a:srgbClr val="000000"/>
                </a:solidFill>
              </a:defRPr>
            </a:lvl7pPr>
            <a:lvl8pPr lvl="7" algn="r">
              <a:spcBef>
                <a:spcPts val="0"/>
              </a:spcBef>
              <a:spcAft>
                <a:spcPts val="0"/>
              </a:spcAft>
              <a:buClr>
                <a:srgbClr val="000000"/>
              </a:buClr>
              <a:buSzPts val="1800"/>
              <a:buNone/>
              <a:defRPr sz="2400">
                <a:solidFill>
                  <a:srgbClr val="000000"/>
                </a:solidFill>
              </a:defRPr>
            </a:lvl8pPr>
            <a:lvl9pPr lvl="8" algn="r">
              <a:spcBef>
                <a:spcPts val="0"/>
              </a:spcBef>
              <a:spcAft>
                <a:spcPts val="0"/>
              </a:spcAft>
              <a:buClr>
                <a:srgbClr val="000000"/>
              </a:buClr>
              <a:buSzPts val="1800"/>
              <a:buNone/>
              <a:defRPr sz="2400">
                <a:solidFill>
                  <a:srgbClr val="000000"/>
                </a:solidFill>
              </a:defRPr>
            </a:lvl9pPr>
          </a:lstStyle>
          <a:p>
            <a:endParaRPr/>
          </a:p>
        </p:txBody>
      </p:sp>
    </p:spTree>
    <p:extLst>
      <p:ext uri="{BB962C8B-B14F-4D97-AF65-F5344CB8AC3E}">
        <p14:creationId xmlns:p14="http://schemas.microsoft.com/office/powerpoint/2010/main" val="23024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D36DF2-A7B2-4945-9D43-615A10AB3C8C}"/>
              </a:ext>
            </a:extLst>
          </p:cNvPr>
          <p:cNvSpPr/>
          <p:nvPr/>
        </p:nvSpPr>
        <p:spPr>
          <a:xfrm>
            <a:off x="0" y="0"/>
            <a:ext cx="12192000" cy="6858000"/>
          </a:xfrm>
          <a:prstGeom prst="rect">
            <a:avLst/>
          </a:prstGeom>
          <a:solidFill>
            <a:srgbClr val="0A24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2E2C170-C73F-4BA1-A127-92402BA5B5D0}"/>
              </a:ext>
            </a:extLst>
          </p:cNvPr>
          <p:cNvPicPr>
            <a:picLocks noChangeAspect="1"/>
          </p:cNvPicPr>
          <p:nvPr/>
        </p:nvPicPr>
        <p:blipFill rotWithShape="1">
          <a:blip r:embed="rId8"/>
          <a:srcRect t="6" r="84947" b="-1"/>
          <a:stretch/>
        </p:blipFill>
        <p:spPr>
          <a:xfrm>
            <a:off x="93745" y="145065"/>
            <a:ext cx="775252" cy="660400"/>
          </a:xfrm>
          <a:prstGeom prst="rect">
            <a:avLst/>
          </a:prstGeom>
        </p:spPr>
      </p:pic>
    </p:spTree>
    <p:extLst>
      <p:ext uri="{BB962C8B-B14F-4D97-AF65-F5344CB8AC3E}">
        <p14:creationId xmlns:p14="http://schemas.microsoft.com/office/powerpoint/2010/main" val="29781587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70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ideo" Target="https://www.youtube.com/embed/bCLFcuKnVnA?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637" y="1610047"/>
            <a:ext cx="6172291" cy="4069907"/>
          </a:xfrm>
        </p:spPr>
        <p:txBody>
          <a:bodyPr lIns="91440" tIns="45720" rIns="91440" bIns="45720" anchor="b"/>
          <a:lstStyle/>
          <a:p>
            <a:pPr>
              <a:lnSpc>
                <a:spcPts val="5200"/>
              </a:lnSpc>
            </a:pPr>
            <a:br>
              <a:rPr lang="en-US" b="1" dirty="0"/>
            </a:br>
            <a:br>
              <a:rPr lang="en-US" sz="3600" b="1" dirty="0"/>
            </a:br>
            <a:r>
              <a:rPr lang="en-US" sz="3200" b="1" dirty="0">
                <a:solidFill>
                  <a:schemeClr val="bg1"/>
                </a:solidFill>
                <a:cs typeface="Calibri Light"/>
              </a:rPr>
              <a:t>Actions to Advance USDOT Disability Policy Priorities</a:t>
            </a:r>
            <a:br>
              <a:rPr lang="en-US" sz="3200" b="1" dirty="0"/>
            </a:br>
            <a:br>
              <a:rPr lang="en-US" sz="3600" b="1" dirty="0"/>
            </a:br>
            <a:br>
              <a:rPr lang="en-US" b="1" dirty="0"/>
            </a:br>
            <a:r>
              <a:rPr lang="en-US" sz="3200" b="1" dirty="0">
                <a:solidFill>
                  <a:schemeClr val="bg1"/>
                </a:solidFill>
              </a:rPr>
              <a:t>January 2024</a:t>
            </a:r>
            <a:endParaRPr lang="en-US" b="1" dirty="0">
              <a:solidFill>
                <a:schemeClr val="bg1"/>
              </a:solidFill>
            </a:endParaRPr>
          </a:p>
        </p:txBody>
      </p:sp>
      <p:pic>
        <p:nvPicPr>
          <p:cNvPr id="3" name="Picture 3">
            <a:extLst>
              <a:ext uri="{FF2B5EF4-FFF2-40B4-BE49-F238E27FC236}">
                <a16:creationId xmlns:a16="http://schemas.microsoft.com/office/drawing/2014/main" id="{835DF585-0BE7-87F1-2167-B9781AB087E2}"/>
              </a:ext>
            </a:extLst>
          </p:cNvPr>
          <p:cNvPicPr>
            <a:picLocks noChangeAspect="1"/>
          </p:cNvPicPr>
          <p:nvPr/>
        </p:nvPicPr>
        <p:blipFill>
          <a:blip r:embed="rId2"/>
          <a:stretch>
            <a:fillRect/>
          </a:stretch>
        </p:blipFill>
        <p:spPr>
          <a:xfrm>
            <a:off x="6933096" y="-2286"/>
            <a:ext cx="5261113" cy="686257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FDD6-E716-65AB-2B13-14F5FF4664CD}"/>
              </a:ext>
            </a:extLst>
          </p:cNvPr>
          <p:cNvSpPr>
            <a:spLocks noGrp="1"/>
          </p:cNvSpPr>
          <p:nvPr>
            <p:ph type="title"/>
          </p:nvPr>
        </p:nvSpPr>
        <p:spPr>
          <a:xfrm>
            <a:off x="353506" y="2766218"/>
            <a:ext cx="10515600" cy="1325563"/>
          </a:xfrm>
        </p:spPr>
        <p:txBody>
          <a:bodyPr lIns="91440" tIns="45720" rIns="91440" bIns="45720" anchor="t"/>
          <a:lstStyle/>
          <a:p>
            <a:r>
              <a:rPr lang="en-US" b="1" dirty="0">
                <a:latin typeface="Corbel"/>
              </a:rPr>
              <a:t>Priority: Enable Multimodal Accessibility of Public Transportation Facilities, Vehicles, and Rights-of-Way</a:t>
            </a:r>
            <a:endParaRPr lang="en-US" b="1" dirty="0"/>
          </a:p>
        </p:txBody>
      </p:sp>
      <p:sp>
        <p:nvSpPr>
          <p:cNvPr id="3" name="TextBox 2">
            <a:extLst>
              <a:ext uri="{FF2B5EF4-FFF2-40B4-BE49-F238E27FC236}">
                <a16:creationId xmlns:a16="http://schemas.microsoft.com/office/drawing/2014/main" id="{C5BC6227-4BD3-48ED-0D89-1EE56BD1CFFD}"/>
              </a:ext>
            </a:extLst>
          </p:cNvPr>
          <p:cNvSpPr txBox="1"/>
          <p:nvPr/>
        </p:nvSpPr>
        <p:spPr>
          <a:xfrm>
            <a:off x="353506" y="5080000"/>
            <a:ext cx="10167738" cy="1133387"/>
          </a:xfrm>
          <a:prstGeom prst="rect">
            <a:avLst/>
          </a:prstGeom>
          <a:noFill/>
        </p:spPr>
        <p:txBody>
          <a:bodyPr wrap="square" rtlCol="0">
            <a:spAutoFit/>
          </a:bodyPr>
          <a:lstStyle/>
          <a:p>
            <a:pPr marL="0" marR="0">
              <a:lnSpc>
                <a:spcPct val="115000"/>
              </a:lnSpc>
              <a:spcBef>
                <a:spcPts val="0"/>
              </a:spcBef>
              <a:spcAft>
                <a:spcPts val="1000"/>
              </a:spcAft>
            </a:pPr>
            <a:r>
              <a:rPr lang="en-US" sz="2000" dirty="0">
                <a:solidFill>
                  <a:schemeClr val="bg1"/>
                </a:solidFill>
                <a:latin typeface="Calibri"/>
                <a:cs typeface="Calibri"/>
              </a:rPr>
              <a:t>According to the National Transit Database in 2022, nearly </a:t>
            </a:r>
            <a:r>
              <a:rPr lang="en-US" sz="2000" b="1" dirty="0">
                <a:solidFill>
                  <a:schemeClr val="bg1"/>
                </a:solidFill>
                <a:latin typeface="Calibri"/>
                <a:cs typeface="Calibri"/>
              </a:rPr>
              <a:t>17% of all transit stations in the U.S. were not accessible</a:t>
            </a:r>
            <a:r>
              <a:rPr lang="en-US" sz="2000" dirty="0">
                <a:solidFill>
                  <a:schemeClr val="bg1"/>
                </a:solidFill>
                <a:latin typeface="Calibri"/>
                <a:cs typeface="Calibri"/>
              </a:rPr>
              <a:t>. As of 2023, FHWA has not accepted ADA Transition Plans for </a:t>
            </a:r>
            <a:r>
              <a:rPr lang="en-US" sz="2000" b="1" dirty="0">
                <a:solidFill>
                  <a:schemeClr val="bg1"/>
                </a:solidFill>
                <a:latin typeface="Calibri"/>
                <a:cs typeface="Calibri"/>
              </a:rPr>
              <a:t>4 States and territories</a:t>
            </a:r>
            <a:r>
              <a:rPr lang="en-US" sz="2000" dirty="0">
                <a:solidFill>
                  <a:schemeClr val="bg1"/>
                </a:solidFill>
                <a:latin typeface="Calibri"/>
                <a:cs typeface="Calibri"/>
              </a:rPr>
              <a:t>. Our streets should be safe for everyone, regardless of age or ability. </a:t>
            </a:r>
          </a:p>
        </p:txBody>
      </p:sp>
    </p:spTree>
    <p:extLst>
      <p:ext uri="{BB962C8B-B14F-4D97-AF65-F5344CB8AC3E}">
        <p14:creationId xmlns:p14="http://schemas.microsoft.com/office/powerpoint/2010/main" val="64590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B842-9600-5E6E-B788-ADBBD531AD33}"/>
              </a:ext>
            </a:extLst>
          </p:cNvPr>
          <p:cNvSpPr>
            <a:spLocks noGrp="1"/>
          </p:cNvSpPr>
          <p:nvPr>
            <p:ph type="title"/>
          </p:nvPr>
        </p:nvSpPr>
        <p:spPr>
          <a:xfrm>
            <a:off x="838200" y="134831"/>
            <a:ext cx="10515600" cy="660400"/>
          </a:xfrm>
        </p:spPr>
        <p:txBody>
          <a:bodyPr/>
          <a:lstStyle/>
          <a:p>
            <a:r>
              <a:rPr lang="en-US" sz="2400" dirty="0"/>
              <a:t>USDOT Actions to Enable Multimodal Accessibility of Public Transportation Facilities, Vehicles, and Rights-of-Way</a:t>
            </a:r>
          </a:p>
        </p:txBody>
      </p:sp>
      <p:sp>
        <p:nvSpPr>
          <p:cNvPr id="3" name="Content Placeholder 2">
            <a:extLst>
              <a:ext uri="{FF2B5EF4-FFF2-40B4-BE49-F238E27FC236}">
                <a16:creationId xmlns:a16="http://schemas.microsoft.com/office/drawing/2014/main" id="{51EA1C11-760A-1A38-7396-518DDC3B1F73}"/>
              </a:ext>
            </a:extLst>
          </p:cNvPr>
          <p:cNvSpPr>
            <a:spLocks noGrp="1"/>
          </p:cNvSpPr>
          <p:nvPr>
            <p:ph idx="1"/>
          </p:nvPr>
        </p:nvSpPr>
        <p:spPr>
          <a:xfrm>
            <a:off x="618744" y="1476412"/>
            <a:ext cx="10515600" cy="5246757"/>
          </a:xfrm>
        </p:spPr>
        <p:txBody>
          <a:bodyPr/>
          <a:lstStyle/>
          <a:p>
            <a:r>
              <a:rPr lang="en-US" sz="2000" dirty="0">
                <a:effectLst/>
              </a:rPr>
              <a:t>Issue NPRM and Final Rule on Accessibility Standards for Pedestrian Facilities in the Public Right-of-Way and promote awareness and adoption  ​</a:t>
            </a:r>
          </a:p>
          <a:p>
            <a:r>
              <a:rPr lang="en-US" sz="2000" dirty="0">
                <a:effectLst/>
              </a:rPr>
              <a:t>​Require State and local DOTs to complete ADA Transition Plans to eliminate legacy inaccessible infrastructure and work with them to implement ADA transition plans through formula and discretionary funding in the BIL; Enforce ADA compliance in new investments​</a:t>
            </a:r>
          </a:p>
          <a:p>
            <a:r>
              <a:rPr lang="en-US" sz="2000" dirty="0">
                <a:effectLst/>
              </a:rPr>
              <a:t>Promote opportunities for infrastructure investment in rural and Tribal communities, where roadways, sidewalks, and street crossings may be in need of repair​</a:t>
            </a:r>
          </a:p>
          <a:p>
            <a:r>
              <a:rPr lang="en-US" sz="2000" b="0" dirty="0">
                <a:effectLst/>
              </a:rPr>
              <a:t>Issue NPRM and Final Rule on Equitable Access to Transit Facilities, updating minimum guidelines​</a:t>
            </a:r>
          </a:p>
          <a:p>
            <a:r>
              <a:rPr lang="en-US" sz="2000" b="0" dirty="0">
                <a:effectLst/>
              </a:rPr>
              <a:t>Make legacy transit rail stations and facilities accessible through the All Stations Accessibility Program in the BIL and enforce ADA compliance in new investments in rail stations and vehicles​</a:t>
            </a:r>
          </a:p>
          <a:p>
            <a:r>
              <a:rPr lang="en-US" sz="2000" b="0" dirty="0">
                <a:effectLst/>
              </a:rPr>
              <a:t>Enforce ADA compliance in existing and new investments in Amtrak stations and rail vehicles​</a:t>
            </a:r>
          </a:p>
          <a:p>
            <a:r>
              <a:rPr lang="en-US" sz="2000" dirty="0">
                <a:effectLst/>
              </a:rPr>
              <a:t>Promote opportunities for federal funding and financing to expand transportation alternatives for people with disabilities living in rural communities​</a:t>
            </a:r>
          </a:p>
          <a:p>
            <a:pPr marL="0" indent="0">
              <a:buNone/>
            </a:pPr>
            <a:endParaRPr lang="en-US" sz="2000" dirty="0">
              <a:effectLst/>
            </a:endParaRPr>
          </a:p>
        </p:txBody>
      </p:sp>
    </p:spTree>
    <p:extLst>
      <p:ext uri="{BB962C8B-B14F-4D97-AF65-F5344CB8AC3E}">
        <p14:creationId xmlns:p14="http://schemas.microsoft.com/office/powerpoint/2010/main" val="57967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76892-F5AE-7C96-3B22-31D180367E28}"/>
              </a:ext>
            </a:extLst>
          </p:cNvPr>
          <p:cNvGraphicFramePr>
            <a:graphicFrameLocks noGrp="1"/>
          </p:cNvGraphicFramePr>
          <p:nvPr>
            <p:extLst>
              <p:ext uri="{D42A27DB-BD31-4B8C-83A1-F6EECF244321}">
                <p14:modId xmlns:p14="http://schemas.microsoft.com/office/powerpoint/2010/main" val="503241712"/>
              </p:ext>
            </p:extLst>
          </p:nvPr>
        </p:nvGraphicFramePr>
        <p:xfrm>
          <a:off x="260160" y="1106906"/>
          <a:ext cx="8350511" cy="5280552"/>
        </p:xfrm>
        <a:graphic>
          <a:graphicData uri="http://schemas.openxmlformats.org/drawingml/2006/table">
            <a:tbl>
              <a:tblPr firstRow="1" bandRow="1">
                <a:tableStyleId>{5C22544A-7EE6-4342-B048-85BDC9FD1C3A}</a:tableStyleId>
              </a:tblPr>
              <a:tblGrid>
                <a:gridCol w="2481453">
                  <a:extLst>
                    <a:ext uri="{9D8B030D-6E8A-4147-A177-3AD203B41FA5}">
                      <a16:colId xmlns:a16="http://schemas.microsoft.com/office/drawing/2014/main" val="2345794721"/>
                    </a:ext>
                  </a:extLst>
                </a:gridCol>
                <a:gridCol w="5869058">
                  <a:extLst>
                    <a:ext uri="{9D8B030D-6E8A-4147-A177-3AD203B41FA5}">
                      <a16:colId xmlns:a16="http://schemas.microsoft.com/office/drawing/2014/main" val="1300456615"/>
                    </a:ext>
                  </a:extLst>
                </a:gridCol>
              </a:tblGrid>
              <a:tr h="277003">
                <a:tc>
                  <a:txBody>
                    <a:bodyPr/>
                    <a:lstStyle/>
                    <a:p>
                      <a:pPr fontAlgn="base"/>
                      <a:r>
                        <a:rPr lang="en-US" sz="1200">
                          <a:effectLst/>
                        </a:rPr>
                        <a:t>Impact​</a:t>
                      </a:r>
                      <a:endParaRPr lang="en-US" b="1">
                        <a:solidFill>
                          <a:srgbClr val="FFFFFF"/>
                        </a:solidFill>
                        <a:effectLst/>
                      </a:endParaRPr>
                    </a:p>
                  </a:txBody>
                  <a:tcPr anchor="ctr"/>
                </a:tc>
                <a:tc>
                  <a:txBody>
                    <a:bodyPr/>
                    <a:lstStyle/>
                    <a:p>
                      <a:pPr fontAlgn="base"/>
                      <a:r>
                        <a:rPr lang="en-US" sz="1200">
                          <a:effectLst/>
                        </a:rPr>
                        <a:t>Action​</a:t>
                      </a:r>
                      <a:endParaRPr lang="en-US" b="1">
                        <a:solidFill>
                          <a:srgbClr val="FFFFFF"/>
                        </a:solidFill>
                        <a:effectLst/>
                      </a:endParaRPr>
                    </a:p>
                  </a:txBody>
                  <a:tcPr anchor="ctr"/>
                </a:tc>
                <a:extLst>
                  <a:ext uri="{0D108BD9-81ED-4DB2-BD59-A6C34878D82A}">
                    <a16:rowId xmlns:a16="http://schemas.microsoft.com/office/drawing/2014/main" val="456295138"/>
                  </a:ext>
                </a:extLst>
              </a:tr>
              <a:tr h="709129">
                <a:tc rowSpan="3">
                  <a:txBody>
                    <a:bodyPr/>
                    <a:lstStyle/>
                    <a:p>
                      <a:pPr fontAlgn="base"/>
                      <a:r>
                        <a:rPr lang="en-US" sz="1400" b="1" dirty="0">
                          <a:effectLst/>
                        </a:rPr>
                        <a:t>People with disabilities can safely access roadways, sidewalks, and street crossings, reducing the number of pedestrian fatalities​</a:t>
                      </a:r>
                    </a:p>
                  </a:txBody>
                  <a:tcPr anchor="ctr"/>
                </a:tc>
                <a:tc>
                  <a:txBody>
                    <a:bodyPr/>
                    <a:lstStyle/>
                    <a:p>
                      <a:pPr fontAlgn="base"/>
                      <a:r>
                        <a:rPr lang="en-US" sz="1200">
                          <a:effectLst/>
                        </a:rPr>
                        <a:t>Issue NPRM and Final Rule on Accessibility Standards for Pedestrian Facilities in the Public Right-of-Way and promote awareness and adoption  ​</a:t>
                      </a:r>
                    </a:p>
                  </a:txBody>
                  <a:tcPr anchor="ctr"/>
                </a:tc>
                <a:extLst>
                  <a:ext uri="{0D108BD9-81ED-4DB2-BD59-A6C34878D82A}">
                    <a16:rowId xmlns:a16="http://schemas.microsoft.com/office/drawing/2014/main" val="3661689314"/>
                  </a:ext>
                </a:extLst>
              </a:tr>
              <a:tr h="698049">
                <a:tc vMerge="1">
                  <a:txBody>
                    <a:bodyPr/>
                    <a:lstStyle/>
                    <a:p>
                      <a:endParaRPr lang="en-US"/>
                    </a:p>
                  </a:txBody>
                  <a:tcPr/>
                </a:tc>
                <a:tc>
                  <a:txBody>
                    <a:bodyPr/>
                    <a:lstStyle/>
                    <a:p>
                      <a:pPr fontAlgn="base"/>
                      <a:r>
                        <a:rPr lang="en-US" sz="1200" b="0" dirty="0">
                          <a:effectLst/>
                        </a:rPr>
                        <a:t>Require State and local DOTs to complete ADA Transition Plans to eliminate legacy inaccessible infrastructure and work with them to implement ADA transition plans through formula and discretionary funding in the BIL; Enforce ADA compliance in new investments​</a:t>
                      </a:r>
                    </a:p>
                  </a:txBody>
                  <a:tcPr anchor="ctr"/>
                </a:tc>
                <a:extLst>
                  <a:ext uri="{0D108BD9-81ED-4DB2-BD59-A6C34878D82A}">
                    <a16:rowId xmlns:a16="http://schemas.microsoft.com/office/drawing/2014/main" val="3980295824"/>
                  </a:ext>
                </a:extLst>
              </a:tr>
              <a:tr h="520767">
                <a:tc vMerge="1">
                  <a:txBody>
                    <a:bodyPr/>
                    <a:lstStyle/>
                    <a:p>
                      <a:endParaRPr lang="en-US"/>
                    </a:p>
                  </a:txBody>
                  <a:tcPr/>
                </a:tc>
                <a:tc>
                  <a:txBody>
                    <a:bodyPr/>
                    <a:lstStyle/>
                    <a:p>
                      <a:pPr fontAlgn="base"/>
                      <a:r>
                        <a:rPr lang="en-US" sz="1400" b="1" dirty="0">
                          <a:effectLst/>
                        </a:rPr>
                        <a:t>Promote opportunities for infrastructure investment in rural and Tribal communities, where roadways, sidewalks, and street crossings may be in need of repair​</a:t>
                      </a:r>
                    </a:p>
                  </a:txBody>
                  <a:tcPr anchor="ctr"/>
                </a:tc>
                <a:extLst>
                  <a:ext uri="{0D108BD9-81ED-4DB2-BD59-A6C34878D82A}">
                    <a16:rowId xmlns:a16="http://schemas.microsoft.com/office/drawing/2014/main" val="3750127531"/>
                  </a:ext>
                </a:extLst>
              </a:tr>
              <a:tr h="387804">
                <a:tc rowSpan="4">
                  <a:txBody>
                    <a:bodyPr/>
                    <a:lstStyle/>
                    <a:p>
                      <a:pPr fontAlgn="base"/>
                      <a:r>
                        <a:rPr lang="en-US" sz="1400" b="1" dirty="0">
                          <a:effectLst/>
                        </a:rPr>
                        <a:t>People with disabilities can reliably access all public transit rail stations and facilities, increasing independent travel​</a:t>
                      </a:r>
                    </a:p>
                  </a:txBody>
                  <a:tcPr anchor="ctr"/>
                </a:tc>
                <a:tc>
                  <a:txBody>
                    <a:bodyPr/>
                    <a:lstStyle/>
                    <a:p>
                      <a:pPr fontAlgn="base"/>
                      <a:r>
                        <a:rPr lang="en-US" sz="1200" b="0" dirty="0">
                          <a:effectLst/>
                        </a:rPr>
                        <a:t>Issue NPRM and Final Rule on Equitable Access to Transit Facilities, updating minimum guidelines​</a:t>
                      </a:r>
                    </a:p>
                  </a:txBody>
                  <a:tcPr anchor="ctr"/>
                </a:tc>
                <a:extLst>
                  <a:ext uri="{0D108BD9-81ED-4DB2-BD59-A6C34878D82A}">
                    <a16:rowId xmlns:a16="http://schemas.microsoft.com/office/drawing/2014/main" val="3472438009"/>
                  </a:ext>
                </a:extLst>
              </a:tr>
              <a:tr h="1008293">
                <a:tc vMerge="1">
                  <a:txBody>
                    <a:bodyPr/>
                    <a:lstStyle/>
                    <a:p>
                      <a:endParaRPr lang="en-US"/>
                    </a:p>
                  </a:txBody>
                  <a:tcPr/>
                </a:tc>
                <a:tc>
                  <a:txBody>
                    <a:bodyPr/>
                    <a:lstStyle/>
                    <a:p>
                      <a:pPr fontAlgn="base"/>
                      <a:r>
                        <a:rPr lang="en-US" sz="1200" b="0" dirty="0">
                          <a:effectLst/>
                        </a:rPr>
                        <a:t>Make legacy transit rail stations and facilities accessible through the All Stations Accessibility Program in the BIL and enforce ADA compliance in new investments in rail stations and vehicles​</a:t>
                      </a:r>
                    </a:p>
                  </a:txBody>
                  <a:tcPr anchor="ctr"/>
                </a:tc>
                <a:extLst>
                  <a:ext uri="{0D108BD9-81ED-4DB2-BD59-A6C34878D82A}">
                    <a16:rowId xmlns:a16="http://schemas.microsoft.com/office/drawing/2014/main" val="1338327090"/>
                  </a:ext>
                </a:extLst>
              </a:tr>
              <a:tr h="542927">
                <a:tc vMerge="1">
                  <a:txBody>
                    <a:bodyPr/>
                    <a:lstStyle/>
                    <a:p>
                      <a:endParaRPr lang="en-US"/>
                    </a:p>
                  </a:txBody>
                  <a:tcPr/>
                </a:tc>
                <a:tc>
                  <a:txBody>
                    <a:bodyPr/>
                    <a:lstStyle/>
                    <a:p>
                      <a:pPr fontAlgn="base"/>
                      <a:r>
                        <a:rPr lang="en-US" sz="1200" b="0" dirty="0">
                          <a:effectLst/>
                        </a:rPr>
                        <a:t>Enforce ADA compliance in existing and new investments in Amtrak stations and rail vehicles​</a:t>
                      </a:r>
                    </a:p>
                  </a:txBody>
                  <a:tcPr anchor="ctr"/>
                </a:tc>
                <a:extLst>
                  <a:ext uri="{0D108BD9-81ED-4DB2-BD59-A6C34878D82A}">
                    <a16:rowId xmlns:a16="http://schemas.microsoft.com/office/drawing/2014/main" val="3296657972"/>
                  </a:ext>
                </a:extLst>
              </a:tr>
              <a:tr h="498606">
                <a:tc vMerge="1">
                  <a:txBody>
                    <a:bodyPr/>
                    <a:lstStyle/>
                    <a:p>
                      <a:endParaRPr lang="en-US"/>
                    </a:p>
                  </a:txBody>
                  <a:tcPr/>
                </a:tc>
                <a:tc>
                  <a:txBody>
                    <a:bodyPr/>
                    <a:lstStyle/>
                    <a:p>
                      <a:pPr fontAlgn="base"/>
                      <a:r>
                        <a:rPr lang="en-US" sz="1400" b="1" dirty="0">
                          <a:effectLst/>
                        </a:rPr>
                        <a:t>Promote opportunities for federal funding and financing to expand transportation alternatives for people with disabilities living in rural communities​</a:t>
                      </a:r>
                    </a:p>
                  </a:txBody>
                  <a:tcPr anchor="ctr"/>
                </a:tc>
                <a:extLst>
                  <a:ext uri="{0D108BD9-81ED-4DB2-BD59-A6C34878D82A}">
                    <a16:rowId xmlns:a16="http://schemas.microsoft.com/office/drawing/2014/main" val="2430428026"/>
                  </a:ext>
                </a:extLst>
              </a:tr>
            </a:tbl>
          </a:graphicData>
        </a:graphic>
      </p:graphicFrame>
      <p:sp>
        <p:nvSpPr>
          <p:cNvPr id="2" name="Title 1">
            <a:extLst>
              <a:ext uri="{FF2B5EF4-FFF2-40B4-BE49-F238E27FC236}">
                <a16:creationId xmlns:a16="http://schemas.microsoft.com/office/drawing/2014/main" id="{32ACA290-8430-CBEA-47B4-C45B3E02E440}"/>
              </a:ext>
            </a:extLst>
          </p:cNvPr>
          <p:cNvSpPr>
            <a:spLocks noGrp="1"/>
          </p:cNvSpPr>
          <p:nvPr>
            <p:ph type="title"/>
          </p:nvPr>
        </p:nvSpPr>
        <p:spPr>
          <a:xfrm>
            <a:off x="838200" y="91641"/>
            <a:ext cx="10515600" cy="660400"/>
          </a:xfrm>
        </p:spPr>
        <p:txBody>
          <a:bodyPr lIns="91440" tIns="45720" rIns="91440" bIns="45720" anchor="t"/>
          <a:lstStyle/>
          <a:p>
            <a:r>
              <a:rPr lang="en-US">
                <a:latin typeface="Corbel"/>
              </a:rPr>
              <a:t>Priority: Enable Multimodal Accessibility of Public Transportation Facilities, Vehicles, and Rights-of-Way</a:t>
            </a:r>
            <a:endParaRPr lang="en-US"/>
          </a:p>
        </p:txBody>
      </p:sp>
      <p:sp>
        <p:nvSpPr>
          <p:cNvPr id="10" name="TextBox 9">
            <a:extLst>
              <a:ext uri="{FF2B5EF4-FFF2-40B4-BE49-F238E27FC236}">
                <a16:creationId xmlns:a16="http://schemas.microsoft.com/office/drawing/2014/main" id="{2CF0E41D-16C2-5EF2-3E35-1963FB29A97C}"/>
              </a:ext>
            </a:extLst>
          </p:cNvPr>
          <p:cNvSpPr txBox="1"/>
          <p:nvPr/>
        </p:nvSpPr>
        <p:spPr>
          <a:xfrm>
            <a:off x="8875461" y="1346525"/>
            <a:ext cx="3086895" cy="4801314"/>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sz="1800" b="1" i="1" dirty="0">
                <a:effectLst/>
              </a:rPr>
              <a:t>Completed</a:t>
            </a:r>
            <a:r>
              <a:rPr lang="en-US" sz="1800" b="1" dirty="0">
                <a:effectLst/>
              </a:rPr>
              <a:t>. </a:t>
            </a:r>
            <a:r>
              <a:rPr lang="en-US" sz="1800" dirty="0">
                <a:effectLst/>
              </a:rPr>
              <a:t>ROUTES released a revised Rural Grant Applicant Toolkit for Competitive Federal Transportation Funding (November 2023) and companion DOT Discretionary Grants Dashboard (May 2023) to help communities navigate and apply for discretionary opportunities. The revised Toolkit and Dashboard provide expanded content on DOT requirements related to Civil Rights and Nondiscrimination and identify grants that can be used for projects that improve accessibility.</a:t>
            </a:r>
          </a:p>
        </p:txBody>
      </p:sp>
      <p:cxnSp>
        <p:nvCxnSpPr>
          <p:cNvPr id="4" name="Google Shape;170;p8">
            <a:extLst>
              <a:ext uri="{FF2B5EF4-FFF2-40B4-BE49-F238E27FC236}">
                <a16:creationId xmlns:a16="http://schemas.microsoft.com/office/drawing/2014/main" id="{35C8BCE7-9FDC-3CD5-5F03-EF94E79F1A60}"/>
              </a:ext>
            </a:extLst>
          </p:cNvPr>
          <p:cNvCxnSpPr/>
          <p:nvPr/>
        </p:nvCxnSpPr>
        <p:spPr>
          <a:xfrm>
            <a:off x="8610671" y="3303245"/>
            <a:ext cx="264790" cy="0"/>
          </a:xfrm>
          <a:prstGeom prst="straightConnector1">
            <a:avLst/>
          </a:prstGeom>
          <a:noFill/>
          <a:ln w="38100" cap="flat" cmpd="sng">
            <a:solidFill>
              <a:schemeClr val="accent1"/>
            </a:solidFill>
            <a:prstDash val="solid"/>
            <a:miter lim="800000"/>
            <a:headEnd type="oval" w="med" len="med"/>
            <a:tailEnd type="oval" w="med" len="med"/>
          </a:ln>
        </p:spPr>
      </p:cxnSp>
      <p:sp>
        <p:nvSpPr>
          <p:cNvPr id="6" name="Rectangle 5">
            <a:extLst>
              <a:ext uri="{FF2B5EF4-FFF2-40B4-BE49-F238E27FC236}">
                <a16:creationId xmlns:a16="http://schemas.microsoft.com/office/drawing/2014/main" id="{5D5BA387-BE53-C023-2863-CE443CA5800C}"/>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Google Shape;170;p8">
            <a:extLst>
              <a:ext uri="{FF2B5EF4-FFF2-40B4-BE49-F238E27FC236}">
                <a16:creationId xmlns:a16="http://schemas.microsoft.com/office/drawing/2014/main" id="{6CDFD180-1D53-B7E2-8153-0F569F83CBDB}"/>
              </a:ext>
            </a:extLst>
          </p:cNvPr>
          <p:cNvCxnSpPr/>
          <p:nvPr/>
        </p:nvCxnSpPr>
        <p:spPr>
          <a:xfrm>
            <a:off x="8610671" y="5999556"/>
            <a:ext cx="264790" cy="0"/>
          </a:xfrm>
          <a:prstGeom prst="straightConnector1">
            <a:avLst/>
          </a:prstGeom>
          <a:noFill/>
          <a:ln w="38100" cap="flat" cmpd="sng">
            <a:solidFill>
              <a:schemeClr val="accent1"/>
            </a:solidFill>
            <a:prstDash val="solid"/>
            <a:miter lim="800000"/>
            <a:headEnd type="oval" w="med" len="med"/>
            <a:tailEnd type="oval" w="med" len="med"/>
          </a:ln>
        </p:spPr>
      </p:cxnSp>
    </p:spTree>
    <p:extLst>
      <p:ext uri="{BB962C8B-B14F-4D97-AF65-F5344CB8AC3E}">
        <p14:creationId xmlns:p14="http://schemas.microsoft.com/office/powerpoint/2010/main" val="120031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91B5-7A5C-4142-78B6-3A2C26A562C8}"/>
              </a:ext>
            </a:extLst>
          </p:cNvPr>
          <p:cNvSpPr>
            <a:spLocks noGrp="1"/>
          </p:cNvSpPr>
          <p:nvPr>
            <p:ph type="title"/>
          </p:nvPr>
        </p:nvSpPr>
        <p:spPr>
          <a:xfrm>
            <a:off x="387373" y="2766218"/>
            <a:ext cx="10515600" cy="1325563"/>
          </a:xfrm>
        </p:spPr>
        <p:txBody>
          <a:bodyPr lIns="91440" tIns="45720" rIns="91440" bIns="45720" anchor="t"/>
          <a:lstStyle/>
          <a:p>
            <a:r>
              <a:rPr lang="en-US" b="1" dirty="0">
                <a:latin typeface="Corbel"/>
              </a:rPr>
              <a:t>Priority: Enable Access to Good Paying Jobs and Business Opportunities</a:t>
            </a:r>
            <a:endParaRPr lang="en-US" b="1" dirty="0"/>
          </a:p>
        </p:txBody>
      </p:sp>
      <p:sp>
        <p:nvSpPr>
          <p:cNvPr id="3" name="TextBox 2">
            <a:extLst>
              <a:ext uri="{FF2B5EF4-FFF2-40B4-BE49-F238E27FC236}">
                <a16:creationId xmlns:a16="http://schemas.microsoft.com/office/drawing/2014/main" id="{19505331-9CE1-3B14-FF8B-152A4789A93D}"/>
              </a:ext>
            </a:extLst>
          </p:cNvPr>
          <p:cNvSpPr txBox="1"/>
          <p:nvPr/>
        </p:nvSpPr>
        <p:spPr>
          <a:xfrm>
            <a:off x="353506" y="5080000"/>
            <a:ext cx="10167738" cy="1133387"/>
          </a:xfrm>
          <a:prstGeom prst="rect">
            <a:avLst/>
          </a:prstGeom>
          <a:noFill/>
        </p:spPr>
        <p:txBody>
          <a:bodyPr wrap="square" rtlCol="0">
            <a:spAutoFit/>
          </a:bodyPr>
          <a:lstStyle/>
          <a:p>
            <a:pPr marL="0" marR="0">
              <a:lnSpc>
                <a:spcPct val="115000"/>
              </a:lnSpc>
              <a:spcBef>
                <a:spcPts val="0"/>
              </a:spcBef>
              <a:spcAft>
                <a:spcPts val="1000"/>
              </a:spcAft>
            </a:pPr>
            <a:r>
              <a:rPr lang="en-US" sz="2000" dirty="0">
                <a:solidFill>
                  <a:schemeClr val="bg1"/>
                </a:solidFill>
                <a:latin typeface="Calibri"/>
                <a:cs typeface="Calibri"/>
              </a:rPr>
              <a:t>The labor force participation rate of American adults with disabilities is approximately</a:t>
            </a:r>
            <a:r>
              <a:rPr lang="en-US" sz="2000" b="1" dirty="0">
                <a:solidFill>
                  <a:schemeClr val="bg1"/>
                </a:solidFill>
                <a:latin typeface="Calibri"/>
                <a:cs typeface="Calibri"/>
              </a:rPr>
              <a:t> half </a:t>
            </a:r>
            <a:r>
              <a:rPr lang="en-US" sz="2000" dirty="0">
                <a:solidFill>
                  <a:schemeClr val="bg1"/>
                </a:solidFill>
                <a:latin typeface="Calibri"/>
                <a:cs typeface="Calibri"/>
              </a:rPr>
              <a:t>of that of the population of adults without disabilities, and the unemployment rate is approximately </a:t>
            </a:r>
            <a:r>
              <a:rPr lang="en-US" sz="2000" b="1" dirty="0">
                <a:solidFill>
                  <a:schemeClr val="bg1"/>
                </a:solidFill>
                <a:latin typeface="Calibri"/>
                <a:cs typeface="Calibri"/>
              </a:rPr>
              <a:t>double</a:t>
            </a:r>
            <a:r>
              <a:rPr lang="en-US" sz="2000" dirty="0">
                <a:solidFill>
                  <a:schemeClr val="bg1"/>
                </a:solidFill>
                <a:latin typeface="Calibri"/>
                <a:cs typeface="Calibri"/>
              </a:rPr>
              <a:t>. </a:t>
            </a:r>
          </a:p>
        </p:txBody>
      </p:sp>
    </p:spTree>
    <p:extLst>
      <p:ext uri="{BB962C8B-B14F-4D97-AF65-F5344CB8AC3E}">
        <p14:creationId xmlns:p14="http://schemas.microsoft.com/office/powerpoint/2010/main" val="380733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FB7F-66A5-7534-A28D-77D0B036BA81}"/>
              </a:ext>
            </a:extLst>
          </p:cNvPr>
          <p:cNvSpPr>
            <a:spLocks noGrp="1"/>
          </p:cNvSpPr>
          <p:nvPr>
            <p:ph type="title"/>
          </p:nvPr>
        </p:nvSpPr>
        <p:spPr>
          <a:xfrm>
            <a:off x="838200" y="127001"/>
            <a:ext cx="10515600" cy="660400"/>
          </a:xfrm>
        </p:spPr>
        <p:txBody>
          <a:bodyPr/>
          <a:lstStyle/>
          <a:p>
            <a:r>
              <a:rPr lang="en-US" dirty="0"/>
              <a:t>USDOT Actions to Enable Access to Good Paying Jobs and Business Opportunities</a:t>
            </a:r>
          </a:p>
        </p:txBody>
      </p:sp>
      <p:sp>
        <p:nvSpPr>
          <p:cNvPr id="3" name="Content Placeholder 2">
            <a:extLst>
              <a:ext uri="{FF2B5EF4-FFF2-40B4-BE49-F238E27FC236}">
                <a16:creationId xmlns:a16="http://schemas.microsoft.com/office/drawing/2014/main" id="{E51D41EA-7933-9BD6-3A2A-3893E3A272A4}"/>
              </a:ext>
            </a:extLst>
          </p:cNvPr>
          <p:cNvSpPr>
            <a:spLocks noGrp="1"/>
          </p:cNvSpPr>
          <p:nvPr>
            <p:ph idx="1"/>
          </p:nvPr>
        </p:nvSpPr>
        <p:spPr>
          <a:xfrm>
            <a:off x="634887" y="1301475"/>
            <a:ext cx="10515600" cy="5009013"/>
          </a:xfrm>
        </p:spPr>
        <p:txBody>
          <a:bodyPr/>
          <a:lstStyle/>
          <a:p>
            <a:r>
              <a:rPr lang="en-US" sz="2800" dirty="0">
                <a:effectLst/>
              </a:rPr>
              <a:t>Incorporate standard language on encouraging hiring of people with disabilities in discretionary DOT grant NOFOs and explanatory materials.</a:t>
            </a:r>
          </a:p>
          <a:p>
            <a:r>
              <a:rPr lang="en-US" sz="2800" dirty="0">
                <a:effectLst/>
              </a:rPr>
              <a:t>Engage state, local, and private sector leaders to encourage programs that prioritize hiring of people with disabilities in DOT-funded projects​</a:t>
            </a:r>
            <a:endParaRPr lang="en-US" dirty="0">
              <a:effectLst/>
            </a:endParaRPr>
          </a:p>
          <a:p>
            <a:r>
              <a:rPr lang="en-US" sz="2800" dirty="0">
                <a:effectLst/>
              </a:rPr>
              <a:t>Promote Disadvantaged Business Enterprise (DBE) program to the disability community​</a:t>
            </a:r>
          </a:p>
          <a:p>
            <a:r>
              <a:rPr lang="en-US" sz="2800" dirty="0">
                <a:effectLst/>
              </a:rPr>
              <a:t>Incorporate standard language encouraging hiring of people with disabilities in DOT direct contracts​</a:t>
            </a:r>
          </a:p>
          <a:p>
            <a:r>
              <a:rPr lang="en-US" sz="2800" dirty="0">
                <a:effectLst/>
              </a:rPr>
              <a:t>Coordinate with other federal agencies on regulatory and policy actions to expand broadband​</a:t>
            </a:r>
            <a:endParaRPr lang="en-US" dirty="0">
              <a:effectLst/>
            </a:endParaRPr>
          </a:p>
        </p:txBody>
      </p:sp>
    </p:spTree>
    <p:extLst>
      <p:ext uri="{BB962C8B-B14F-4D97-AF65-F5344CB8AC3E}">
        <p14:creationId xmlns:p14="http://schemas.microsoft.com/office/powerpoint/2010/main" val="28454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64CB-F086-9E53-AB72-C1AEBA641949}"/>
              </a:ext>
            </a:extLst>
          </p:cNvPr>
          <p:cNvSpPr>
            <a:spLocks noGrp="1"/>
          </p:cNvSpPr>
          <p:nvPr>
            <p:ph type="title"/>
          </p:nvPr>
        </p:nvSpPr>
        <p:spPr>
          <a:xfrm>
            <a:off x="353506" y="2766218"/>
            <a:ext cx="10515600" cy="1325563"/>
          </a:xfrm>
        </p:spPr>
        <p:txBody>
          <a:bodyPr/>
          <a:lstStyle/>
          <a:p>
            <a:r>
              <a:rPr lang="en-US" b="1" dirty="0"/>
              <a:t>Priority: Enable Accessibility of Electric Vehicle Charging and Automated Vehicles</a:t>
            </a:r>
          </a:p>
        </p:txBody>
      </p:sp>
      <p:sp>
        <p:nvSpPr>
          <p:cNvPr id="3" name="TextBox 2">
            <a:extLst>
              <a:ext uri="{FF2B5EF4-FFF2-40B4-BE49-F238E27FC236}">
                <a16:creationId xmlns:a16="http://schemas.microsoft.com/office/drawing/2014/main" id="{8AB0B83C-A941-7968-8626-F0A724182EC5}"/>
              </a:ext>
            </a:extLst>
          </p:cNvPr>
          <p:cNvSpPr txBox="1"/>
          <p:nvPr/>
        </p:nvSpPr>
        <p:spPr>
          <a:xfrm>
            <a:off x="353506" y="5080000"/>
            <a:ext cx="10167738" cy="1015663"/>
          </a:xfrm>
          <a:prstGeom prst="rect">
            <a:avLst/>
          </a:prstGeom>
          <a:noFill/>
        </p:spPr>
        <p:txBody>
          <a:bodyPr wrap="square" rtlCol="0">
            <a:spAutoFit/>
          </a:bodyPr>
          <a:lstStyle/>
          <a:p>
            <a:pPr marL="0" marR="0" lvl="0" indent="0" algn="l" rtl="0">
              <a:spcBef>
                <a:spcPts val="0"/>
              </a:spcBef>
              <a:spcAft>
                <a:spcPts val="0"/>
              </a:spcAft>
              <a:buNone/>
            </a:pPr>
            <a:r>
              <a:rPr lang="en-US" sz="2000" dirty="0">
                <a:solidFill>
                  <a:schemeClr val="bg1"/>
                </a:solidFill>
                <a:latin typeface="Calibri"/>
                <a:ea typeface="Calibri"/>
                <a:cs typeface="Calibri"/>
                <a:sym typeface="Calibri"/>
              </a:rPr>
              <a:t>Current ADA standards do not fully address EV charging infrastructure, risking lack of access for people with disabilities. For example, the </a:t>
            </a:r>
            <a:r>
              <a:rPr lang="en-US" sz="2000" b="1" dirty="0">
                <a:solidFill>
                  <a:schemeClr val="bg1"/>
                </a:solidFill>
                <a:latin typeface="Calibri"/>
                <a:ea typeface="Calibri"/>
                <a:cs typeface="Calibri"/>
                <a:sym typeface="Calibri"/>
              </a:rPr>
              <a:t>weight of EV charging cables </a:t>
            </a:r>
            <a:r>
              <a:rPr lang="en-US" sz="2000" dirty="0">
                <a:solidFill>
                  <a:schemeClr val="bg1"/>
                </a:solidFill>
                <a:latin typeface="Calibri"/>
                <a:ea typeface="Calibri"/>
                <a:cs typeface="Calibri"/>
                <a:sym typeface="Calibri"/>
              </a:rPr>
              <a:t>makes them inaccessible to some. </a:t>
            </a:r>
            <a:endParaRPr lang="en-US" sz="2000" dirty="0">
              <a:solidFill>
                <a:schemeClr val="bg1"/>
              </a:solidFill>
            </a:endParaRPr>
          </a:p>
        </p:txBody>
      </p:sp>
    </p:spTree>
    <p:extLst>
      <p:ext uri="{BB962C8B-B14F-4D97-AF65-F5344CB8AC3E}">
        <p14:creationId xmlns:p14="http://schemas.microsoft.com/office/powerpoint/2010/main" val="237457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471F-75DE-5BD7-47C2-CB8A6251953D}"/>
              </a:ext>
            </a:extLst>
          </p:cNvPr>
          <p:cNvSpPr>
            <a:spLocks noGrp="1"/>
          </p:cNvSpPr>
          <p:nvPr>
            <p:ph type="title"/>
          </p:nvPr>
        </p:nvSpPr>
        <p:spPr>
          <a:xfrm>
            <a:off x="838200" y="133815"/>
            <a:ext cx="10515600" cy="660400"/>
          </a:xfrm>
        </p:spPr>
        <p:txBody>
          <a:bodyPr/>
          <a:lstStyle/>
          <a:p>
            <a:r>
              <a:rPr lang="en-US" dirty="0"/>
              <a:t>USDOT Actions to Enable Accessibility of Electric Vehicle Charging and Automated Vehicles</a:t>
            </a:r>
          </a:p>
        </p:txBody>
      </p:sp>
      <p:sp>
        <p:nvSpPr>
          <p:cNvPr id="3" name="Content Placeholder 2">
            <a:extLst>
              <a:ext uri="{FF2B5EF4-FFF2-40B4-BE49-F238E27FC236}">
                <a16:creationId xmlns:a16="http://schemas.microsoft.com/office/drawing/2014/main" id="{6EB5C57D-50D3-7FCE-1F1B-B43F18469866}"/>
              </a:ext>
            </a:extLst>
          </p:cNvPr>
          <p:cNvSpPr>
            <a:spLocks noGrp="1"/>
          </p:cNvSpPr>
          <p:nvPr>
            <p:ph idx="1"/>
          </p:nvPr>
        </p:nvSpPr>
        <p:spPr>
          <a:xfrm>
            <a:off x="736600" y="1253331"/>
            <a:ext cx="10515600" cy="4351338"/>
          </a:xfrm>
        </p:spPr>
        <p:txBody>
          <a:bodyPr/>
          <a:lstStyle/>
          <a:p>
            <a:r>
              <a:rPr lang="en-US" sz="2800" dirty="0">
                <a:effectLst/>
              </a:rPr>
              <a:t>Accelerate development and adoption of accessibility standards for rollout of the national electric vehicle charging network in the Bipartisan Infrastructure Law​</a:t>
            </a:r>
            <a:endParaRPr lang="en-US" dirty="0">
              <a:effectLst/>
            </a:endParaRPr>
          </a:p>
          <a:p>
            <a:r>
              <a:rPr lang="en-US" sz="2800" dirty="0">
                <a:effectLst/>
              </a:rPr>
              <a:t>Help manufacturers and designers identify and integrate accessibility considerations in AVs for the diverse needs of people with disabilities​</a:t>
            </a:r>
            <a:endParaRPr lang="en-US" dirty="0">
              <a:effectLst/>
            </a:endParaRPr>
          </a:p>
          <a:p>
            <a:r>
              <a:rPr lang="en-US" sz="2800" dirty="0">
                <a:effectLst/>
              </a:rPr>
              <a:t>Incentivize development of accessible automated vehicles and promote inclusive design to the next generation of automotive engineers​</a:t>
            </a:r>
            <a:endParaRPr lang="en-US" dirty="0">
              <a:effectLst/>
            </a:endParaRPr>
          </a:p>
          <a:p>
            <a:endParaRPr lang="en-US" dirty="0"/>
          </a:p>
        </p:txBody>
      </p:sp>
    </p:spTree>
    <p:extLst>
      <p:ext uri="{BB962C8B-B14F-4D97-AF65-F5344CB8AC3E}">
        <p14:creationId xmlns:p14="http://schemas.microsoft.com/office/powerpoint/2010/main" val="349069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F8B9-9201-A0C9-7CB9-68698969C013}"/>
              </a:ext>
            </a:extLst>
          </p:cNvPr>
          <p:cNvSpPr>
            <a:spLocks noGrp="1"/>
          </p:cNvSpPr>
          <p:nvPr>
            <p:ph type="title"/>
          </p:nvPr>
        </p:nvSpPr>
        <p:spPr/>
        <p:txBody>
          <a:bodyPr lIns="91440" tIns="45720" rIns="91440" bIns="45720" anchor="t"/>
          <a:lstStyle/>
          <a:p>
            <a:r>
              <a:rPr lang="en-US">
                <a:latin typeface="Corbel"/>
              </a:rPr>
              <a:t>Foundational Actions</a:t>
            </a:r>
            <a:endParaRPr lang="en-US"/>
          </a:p>
        </p:txBody>
      </p:sp>
      <p:sp>
        <p:nvSpPr>
          <p:cNvPr id="4" name="Google Shape;199;p11">
            <a:extLst>
              <a:ext uri="{FF2B5EF4-FFF2-40B4-BE49-F238E27FC236}">
                <a16:creationId xmlns:a16="http://schemas.microsoft.com/office/drawing/2014/main" id="{27EFA7FF-4411-F83F-9328-E0F85F66C8E1}"/>
              </a:ext>
            </a:extLst>
          </p:cNvPr>
          <p:cNvSpPr/>
          <p:nvPr/>
        </p:nvSpPr>
        <p:spPr>
          <a:xfrm>
            <a:off x="6406151" y="1142951"/>
            <a:ext cx="2653628" cy="522175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0" marR="0" lvl="0" indent="0" algn="ctr" rtl="0">
              <a:spcBef>
                <a:spcPts val="0"/>
              </a:spcBef>
              <a:spcAft>
                <a:spcPts val="0"/>
              </a:spcAft>
              <a:buNone/>
            </a:pPr>
            <a:r>
              <a:rPr lang="en-US" sz="1600" b="1">
                <a:solidFill>
                  <a:schemeClr val="tx1"/>
                </a:solidFill>
                <a:latin typeface="Calibri" panose="020F0502020204030204" pitchFamily="34" charset="0"/>
                <a:cs typeface="Calibri" panose="020F0502020204030204" pitchFamily="34" charset="0"/>
                <a:sym typeface="Calibri"/>
              </a:rPr>
              <a:t>Address Gaps in Data on People with Disabilities to Inform Policymaking</a:t>
            </a:r>
            <a:endParaRPr sz="1600" b="1">
              <a:solidFill>
                <a:schemeClr val="tx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1600">
                <a:solidFill>
                  <a:schemeClr val="tx1"/>
                </a:solidFill>
                <a:latin typeface="Calibri" panose="020F0502020204030204" pitchFamily="34" charset="0"/>
                <a:cs typeface="Calibri" panose="020F0502020204030204" pitchFamily="34" charset="0"/>
                <a:sym typeface="Calibri"/>
              </a:rPr>
              <a:t>(OST-R, OST-P)</a:t>
            </a:r>
            <a:endParaRPr sz="1600">
              <a:solidFill>
                <a:schemeClr val="tx1"/>
              </a:solidFill>
              <a:latin typeface="Calibri" panose="020F0502020204030204" pitchFamily="34" charset="0"/>
              <a:cs typeface="Calibri" panose="020F0502020204030204" pitchFamily="34" charset="0"/>
            </a:endParaRPr>
          </a:p>
          <a:p>
            <a:pPr marL="342900" marR="0" lvl="0" indent="-254000" algn="l" rtl="0">
              <a:spcBef>
                <a:spcPts val="0"/>
              </a:spcBef>
              <a:spcAft>
                <a:spcPts val="0"/>
              </a:spcAft>
              <a:buClr>
                <a:schemeClr val="dk1"/>
              </a:buClr>
              <a:buSzPts val="1400"/>
              <a:buFont typeface="Arial"/>
              <a:buNone/>
            </a:pPr>
            <a:endParaRPr sz="1400">
              <a:solidFill>
                <a:schemeClr val="tx1"/>
              </a:solidFill>
              <a:latin typeface="Calibri"/>
              <a:ea typeface="Calibri"/>
              <a:cs typeface="Calibri"/>
              <a:sym typeface="Calibri"/>
            </a:endParaRPr>
          </a:p>
          <a:p>
            <a:pPr marL="0" marR="0" algn="ctr">
              <a:lnSpc>
                <a:spcPct val="115000"/>
              </a:lnSpc>
              <a:spcBef>
                <a:spcPts val="0"/>
              </a:spcBef>
              <a:spcAft>
                <a:spcPts val="1000"/>
              </a:spcAft>
            </a:pPr>
            <a:r>
              <a:rPr lang="en-US" sz="1200">
                <a:solidFill>
                  <a:schemeClr val="tx1"/>
                </a:solidFill>
                <a:latin typeface="Calibri"/>
                <a:cs typeface="Calibri"/>
              </a:rPr>
              <a:t>Quantify benefits of transportation investments for people with disabilities</a:t>
            </a:r>
          </a:p>
          <a:p>
            <a:pPr marL="0" marR="0" algn="ctr">
              <a:lnSpc>
                <a:spcPct val="115000"/>
              </a:lnSpc>
              <a:spcBef>
                <a:spcPts val="0"/>
              </a:spcBef>
              <a:spcAft>
                <a:spcPts val="1000"/>
              </a:spcAft>
            </a:pPr>
            <a:r>
              <a:rPr lang="en-US" sz="1200">
                <a:solidFill>
                  <a:schemeClr val="tx1"/>
                </a:solidFill>
                <a:latin typeface="Calibri"/>
                <a:cs typeface="Calibri"/>
              </a:rPr>
              <a:t>Develop roadmap for economic analysis of accessible travel</a:t>
            </a:r>
          </a:p>
          <a:p>
            <a:pPr algn="ctr">
              <a:lnSpc>
                <a:spcPct val="115000"/>
              </a:lnSpc>
              <a:spcAft>
                <a:spcPts val="1000"/>
              </a:spcAft>
            </a:pPr>
            <a:r>
              <a:rPr lang="en-US" sz="1200">
                <a:solidFill>
                  <a:schemeClr val="tx1"/>
                </a:solidFill>
                <a:latin typeface="Calibri"/>
                <a:cs typeface="Calibri"/>
              </a:rPr>
              <a:t>Create National Transportation Atlas Database layers for walking networks and accessible facilities</a:t>
            </a:r>
          </a:p>
          <a:p>
            <a:pPr marL="0" marR="0" algn="ctr">
              <a:lnSpc>
                <a:spcPct val="115000"/>
              </a:lnSpc>
              <a:spcBef>
                <a:spcPts val="0"/>
              </a:spcBef>
              <a:spcAft>
                <a:spcPts val="1000"/>
              </a:spcAft>
            </a:pPr>
            <a:endParaRPr sz="1200">
              <a:solidFill>
                <a:schemeClr val="tx1"/>
              </a:solidFill>
              <a:highlight>
                <a:srgbClr val="FFFF00"/>
              </a:highlight>
              <a:latin typeface="Calibri" panose="020F0502020204030204" pitchFamily="34" charset="0"/>
              <a:cs typeface="Calibri" panose="020F0502020204030204" pitchFamily="34" charset="0"/>
              <a:sym typeface="Calibri"/>
            </a:endParaRPr>
          </a:p>
        </p:txBody>
      </p:sp>
      <p:sp>
        <p:nvSpPr>
          <p:cNvPr id="5" name="Google Shape;200;p11">
            <a:extLst>
              <a:ext uri="{FF2B5EF4-FFF2-40B4-BE49-F238E27FC236}">
                <a16:creationId xmlns:a16="http://schemas.microsoft.com/office/drawing/2014/main" id="{11AA4BB9-B6A6-EC1C-48B5-4E4AD5F7851E}"/>
              </a:ext>
            </a:extLst>
          </p:cNvPr>
          <p:cNvSpPr/>
          <p:nvPr/>
        </p:nvSpPr>
        <p:spPr>
          <a:xfrm>
            <a:off x="9135295" y="1142951"/>
            <a:ext cx="2741410" cy="522175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0" marR="0" lvl="0" indent="0" algn="ctr" rtl="0">
              <a:spcBef>
                <a:spcPts val="0"/>
              </a:spcBef>
              <a:spcAft>
                <a:spcPts val="0"/>
              </a:spcAft>
              <a:buNone/>
            </a:pPr>
            <a:r>
              <a:rPr lang="en-US" sz="1600" b="1">
                <a:solidFill>
                  <a:schemeClr val="tx1"/>
                </a:solidFill>
                <a:latin typeface="Calibri" panose="020F0502020204030204" pitchFamily="34" charset="0"/>
                <a:cs typeface="Calibri" panose="020F0502020204030204" pitchFamily="34" charset="0"/>
                <a:sym typeface="Calibri"/>
              </a:rPr>
              <a:t>Ensure all Internal and External DOT Meetings and Resources are Fully Accessible to People with Disabilities </a:t>
            </a:r>
            <a:endParaRPr sz="1600" b="1">
              <a:solidFill>
                <a:schemeClr val="tx1"/>
              </a:solidFill>
              <a:latin typeface="Calibri" panose="020F0502020204030204" pitchFamily="34" charset="0"/>
              <a:cs typeface="Calibri" panose="020F0502020204030204" pitchFamily="34" charset="0"/>
            </a:endParaRPr>
          </a:p>
          <a:p>
            <a:pPr lvl="0" algn="ctr"/>
            <a:r>
              <a:rPr lang="en-US" sz="1600">
                <a:solidFill>
                  <a:schemeClr val="tx1"/>
                </a:solidFill>
                <a:latin typeface="Calibri" panose="020F0502020204030204" pitchFamily="34" charset="0"/>
                <a:cs typeface="Calibri" panose="020F0502020204030204" pitchFamily="34" charset="0"/>
                <a:sym typeface="Calibri"/>
              </a:rPr>
              <a:t>(DOCR, OCIO, OST-M)</a:t>
            </a:r>
            <a:endParaRPr sz="1600">
              <a:solidFill>
                <a:schemeClr val="tx1"/>
              </a:solidFill>
              <a:latin typeface="Calibri" panose="020F0502020204030204" pitchFamily="34" charset="0"/>
              <a:cs typeface="Calibri" panose="020F0502020204030204" pitchFamily="34" charset="0"/>
            </a:endParaRPr>
          </a:p>
          <a:p>
            <a:pPr marL="342900" marR="0" lvl="0" indent="-254000" algn="ctr" rtl="0">
              <a:spcBef>
                <a:spcPts val="0"/>
              </a:spcBef>
              <a:spcAft>
                <a:spcPts val="0"/>
              </a:spcAft>
              <a:buClr>
                <a:schemeClr val="dk1"/>
              </a:buClr>
              <a:buSzPts val="1400"/>
              <a:buFont typeface="Arial"/>
              <a:buNone/>
            </a:pPr>
            <a:endParaRPr lang="en-US">
              <a:solidFill>
                <a:schemeClr val="tx1"/>
              </a:solidFill>
              <a:latin typeface="Calibri" panose="020F0502020204030204" pitchFamily="34" charset="0"/>
              <a:cs typeface="Calibri" panose="020F0502020204030204" pitchFamily="34" charset="0"/>
              <a:sym typeface="Calibri"/>
            </a:endParaRPr>
          </a:p>
          <a:p>
            <a:pPr marL="0" marR="0" algn="ctr">
              <a:lnSpc>
                <a:spcPct val="115000"/>
              </a:lnSpc>
              <a:spcBef>
                <a:spcPts val="0"/>
              </a:spcBef>
              <a:spcAft>
                <a:spcPts val="1000"/>
              </a:spcAft>
            </a:pPr>
            <a:r>
              <a:rPr lang="en-US" sz="1200">
                <a:solidFill>
                  <a:schemeClr val="tx1"/>
                </a:solidFill>
                <a:latin typeface="Calibri"/>
                <a:cs typeface="Calibri"/>
              </a:rPr>
              <a:t>Research current resources, identify challenges, recommend and implement solutions, including potential updates to DOT Guidance for Accessible Workplace Programs and Activities for Individuals with Disabilities</a:t>
            </a:r>
          </a:p>
          <a:p>
            <a:pPr marL="0" marR="0" algn="ctr">
              <a:lnSpc>
                <a:spcPct val="115000"/>
              </a:lnSpc>
              <a:spcBef>
                <a:spcPts val="0"/>
              </a:spcBef>
              <a:spcAft>
                <a:spcPts val="1000"/>
              </a:spcAft>
            </a:pPr>
            <a:r>
              <a:rPr lang="en-US" sz="1200">
                <a:solidFill>
                  <a:schemeClr val="tx1"/>
                </a:solidFill>
                <a:latin typeface="Calibri"/>
                <a:cs typeface="Calibri"/>
              </a:rPr>
              <a:t>Explore options to improve the process and resourcing for external meeting accessibility, with a focus on BIL program stakeholder meetings</a:t>
            </a:r>
            <a:endParaRPr lang="en-US" sz="1200">
              <a:solidFill>
                <a:schemeClr val="tx1"/>
              </a:solidFill>
              <a:highlight>
                <a:srgbClr val="FFFF00"/>
              </a:highlight>
              <a:latin typeface="Calibri"/>
              <a:cs typeface="Calibri"/>
              <a:sym typeface="Calibri"/>
            </a:endParaRPr>
          </a:p>
        </p:txBody>
      </p:sp>
      <p:sp>
        <p:nvSpPr>
          <p:cNvPr id="6" name="Google Shape;201;p11">
            <a:extLst>
              <a:ext uri="{FF2B5EF4-FFF2-40B4-BE49-F238E27FC236}">
                <a16:creationId xmlns:a16="http://schemas.microsoft.com/office/drawing/2014/main" id="{54FA56B4-5826-6F6C-336A-520C88F0CCF4}"/>
              </a:ext>
            </a:extLst>
          </p:cNvPr>
          <p:cNvSpPr/>
          <p:nvPr/>
        </p:nvSpPr>
        <p:spPr>
          <a:xfrm>
            <a:off x="315295" y="1142950"/>
            <a:ext cx="2948573" cy="522175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0" marR="0" lvl="0" indent="0" algn="ctr" rtl="0">
              <a:spcBef>
                <a:spcPts val="0"/>
              </a:spcBef>
              <a:spcAft>
                <a:spcPts val="0"/>
              </a:spcAft>
              <a:buNone/>
            </a:pPr>
            <a:r>
              <a:rPr lang="en-US" sz="1600" b="1">
                <a:solidFill>
                  <a:schemeClr val="tx1"/>
                </a:solidFill>
                <a:latin typeface="Calibri" panose="020F0502020204030204" pitchFamily="34" charset="0"/>
                <a:ea typeface="Calibri"/>
                <a:cs typeface="Calibri" panose="020F0502020204030204" pitchFamily="34" charset="0"/>
                <a:sym typeface="Calibri"/>
              </a:rPr>
              <a:t>Reinvigorate Programmatic Enforcement of ACCA, ADA, Section 504, and Section 508</a:t>
            </a:r>
            <a:endParaRPr sz="1600">
              <a:solidFill>
                <a:schemeClr val="tx1"/>
              </a:solidFill>
              <a:latin typeface="Calibri" panose="020F0502020204030204" pitchFamily="34" charset="0"/>
              <a:cs typeface="Calibri" panose="020F0502020204030204" pitchFamily="34" charset="0"/>
            </a:endParaRPr>
          </a:p>
          <a:p>
            <a:pPr marL="342900" marR="0" lvl="0" indent="-254000" rtl="0">
              <a:spcBef>
                <a:spcPts val="0"/>
              </a:spcBef>
              <a:spcAft>
                <a:spcPts val="0"/>
              </a:spcAft>
              <a:buClr>
                <a:prstClr val="black"/>
              </a:buClr>
              <a:buSzPts val="1400"/>
              <a:buNone/>
            </a:pPr>
            <a:endParaRPr sz="1400">
              <a:solidFill>
                <a:schemeClr val="tx1"/>
              </a:solidFill>
              <a:latin typeface="Calibri"/>
              <a:ea typeface="Calibri"/>
              <a:cs typeface="Calibri"/>
              <a:sym typeface="Calibri"/>
            </a:endParaRPr>
          </a:p>
          <a:p>
            <a:pPr marR="0" algn="ctr">
              <a:lnSpc>
                <a:spcPct val="115000"/>
              </a:lnSpc>
              <a:spcBef>
                <a:spcPts val="0"/>
              </a:spcBef>
              <a:spcAft>
                <a:spcPts val="1000"/>
              </a:spcAft>
            </a:pPr>
            <a:r>
              <a:rPr lang="en-US" sz="1200">
                <a:solidFill>
                  <a:schemeClr val="tx1"/>
                </a:solidFill>
                <a:latin typeface="Calibri"/>
                <a:cs typeface="Calibri"/>
              </a:rPr>
              <a:t>Conduct strategic planning for ADA, Section 504, and ACAA programs.</a:t>
            </a:r>
          </a:p>
          <a:p>
            <a:pPr algn="ctr">
              <a:lnSpc>
                <a:spcPct val="115000"/>
              </a:lnSpc>
              <a:spcAft>
                <a:spcPts val="1000"/>
              </a:spcAft>
            </a:pPr>
            <a:r>
              <a:rPr lang="en-US" sz="1200">
                <a:solidFill>
                  <a:schemeClr val="tx1"/>
                </a:solidFill>
                <a:latin typeface="Calibri"/>
                <a:cs typeface="Calibri"/>
              </a:rPr>
              <a:t>Support comprehensive pre-award compliance activities, including ensuring that civil rights compliance is reflected in NOFOs and pre-award assessments.</a:t>
            </a:r>
          </a:p>
          <a:p>
            <a:pPr algn="ctr">
              <a:lnSpc>
                <a:spcPct val="114999"/>
              </a:lnSpc>
              <a:spcAft>
                <a:spcPts val="1000"/>
              </a:spcAft>
            </a:pPr>
            <a:r>
              <a:rPr lang="en-US" sz="1200">
                <a:solidFill>
                  <a:schemeClr val="tx1"/>
                </a:solidFill>
                <a:latin typeface="Calibri"/>
                <a:cs typeface="Calibri"/>
              </a:rPr>
              <a:t>Drive proactive civil rights training and compliance, including a new DOT order on ADA and Section 504 and technical assistance through the Thriving Communities Initiative.</a:t>
            </a:r>
            <a:endParaRPr lang="en-US">
              <a:solidFill>
                <a:schemeClr val="tx1"/>
              </a:solidFill>
            </a:endParaRPr>
          </a:p>
          <a:p>
            <a:pPr marR="0" algn="ctr">
              <a:lnSpc>
                <a:spcPct val="115000"/>
              </a:lnSpc>
              <a:spcBef>
                <a:spcPts val="0"/>
              </a:spcBef>
              <a:spcAft>
                <a:spcPts val="1000"/>
              </a:spcAft>
            </a:pPr>
            <a:r>
              <a:rPr lang="en-US" sz="1200">
                <a:solidFill>
                  <a:schemeClr val="tx1"/>
                </a:solidFill>
                <a:latin typeface="Calibri"/>
                <a:cs typeface="Calibri"/>
              </a:rPr>
              <a:t>Publish best practices, trainings, and guidance on meaningful public involvement which specify accessibility requirements.</a:t>
            </a:r>
            <a:endParaRPr sz="1200">
              <a:solidFill>
                <a:schemeClr val="tx1"/>
              </a:solidFill>
              <a:latin typeface="Calibri"/>
              <a:cs typeface="Calibri"/>
            </a:endParaRPr>
          </a:p>
        </p:txBody>
      </p:sp>
      <p:sp>
        <p:nvSpPr>
          <p:cNvPr id="7" name="Google Shape;202;p11">
            <a:extLst>
              <a:ext uri="{FF2B5EF4-FFF2-40B4-BE49-F238E27FC236}">
                <a16:creationId xmlns:a16="http://schemas.microsoft.com/office/drawing/2014/main" id="{9DC195C8-D8C9-7F08-F7BB-7C12967F32DA}"/>
              </a:ext>
            </a:extLst>
          </p:cNvPr>
          <p:cNvSpPr/>
          <p:nvPr/>
        </p:nvSpPr>
        <p:spPr>
          <a:xfrm>
            <a:off x="3382063" y="1142952"/>
            <a:ext cx="2948573" cy="522175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b="1">
                <a:solidFill>
                  <a:schemeClr val="tx1"/>
                </a:solidFill>
                <a:latin typeface="Calibri" panose="020F0502020204030204" pitchFamily="34" charset="0"/>
                <a:cs typeface="Calibri" panose="020F0502020204030204" pitchFamily="34" charset="0"/>
                <a:sym typeface="Calibri"/>
              </a:rPr>
              <a:t>Advance Diversity, Equity, Inclusion, and Accessibility in the DOT Workforce</a:t>
            </a:r>
            <a:endParaRPr sz="1600" b="1">
              <a:solidFill>
                <a:schemeClr val="tx1"/>
              </a:solidFill>
              <a:latin typeface="Calibri" panose="020F0502020204030204" pitchFamily="34" charset="0"/>
              <a:cs typeface="Calibri" panose="020F0502020204030204" pitchFamily="34" charset="0"/>
            </a:endParaRPr>
          </a:p>
          <a:p>
            <a:pPr algn="ctr"/>
            <a:r>
              <a:rPr lang="en-US" sz="1600">
                <a:solidFill>
                  <a:schemeClr val="tx1"/>
                </a:solidFill>
                <a:latin typeface="Calibri" panose="020F0502020204030204" pitchFamily="34" charset="0"/>
                <a:cs typeface="Calibri" panose="020F0502020204030204" pitchFamily="34" charset="0"/>
                <a:sym typeface="Calibri"/>
              </a:rPr>
              <a:t>(DOCR, OST-M)</a:t>
            </a:r>
            <a:endParaRPr sz="1600">
              <a:solidFill>
                <a:schemeClr val="tx1"/>
              </a:solidFill>
              <a:latin typeface="Calibri" panose="020F0502020204030204" pitchFamily="34" charset="0"/>
              <a:cs typeface="Calibri" panose="020F0502020204030204" pitchFamily="34" charset="0"/>
            </a:endParaRPr>
          </a:p>
          <a:p>
            <a:pPr marL="342900" marR="0" lvl="0" indent="-254000" algn="l" rtl="0">
              <a:spcBef>
                <a:spcPts val="0"/>
              </a:spcBef>
              <a:spcAft>
                <a:spcPts val="0"/>
              </a:spcAft>
              <a:buClr>
                <a:schemeClr val="dk1"/>
              </a:buClr>
              <a:buSzPts val="1400"/>
              <a:buFont typeface="Arial"/>
              <a:buNone/>
            </a:pPr>
            <a:endParaRPr sz="1400">
              <a:solidFill>
                <a:schemeClr val="tx1"/>
              </a:solidFill>
              <a:latin typeface="Calibri"/>
              <a:ea typeface="Calibri"/>
              <a:cs typeface="Calibri"/>
              <a:sym typeface="Calibri"/>
            </a:endParaRPr>
          </a:p>
          <a:p>
            <a:pPr marR="0" lvl="0" algn="ctr" rtl="0">
              <a:spcBef>
                <a:spcPts val="0"/>
              </a:spcBef>
              <a:spcAft>
                <a:spcPts val="0"/>
              </a:spcAft>
              <a:buClr>
                <a:schemeClr val="lt1"/>
              </a:buClr>
              <a:buSzPts val="1400"/>
            </a:pPr>
            <a:r>
              <a:rPr lang="en-US" sz="1200">
                <a:solidFill>
                  <a:schemeClr val="tx1"/>
                </a:solidFill>
                <a:effectLst/>
                <a:latin typeface="Calibri"/>
                <a:ea typeface="Calibri" panose="020F0502020204030204" pitchFamily="34" charset="0"/>
                <a:cs typeface="Calibri"/>
              </a:rPr>
              <a:t>Support activities outlined within the DOT DEIA Strategic Plan to proactively support accessibility and establish a culture of equitable access.</a:t>
            </a:r>
          </a:p>
          <a:p>
            <a:pPr marR="0" lvl="0" algn="ctr" rtl="0">
              <a:spcBef>
                <a:spcPts val="0"/>
              </a:spcBef>
              <a:spcAft>
                <a:spcPts val="0"/>
              </a:spcAft>
              <a:buClr>
                <a:schemeClr val="lt1"/>
              </a:buClr>
              <a:buSzPts val="1400"/>
            </a:pPr>
            <a:endParaRPr lang="en-US" sz="12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ctr">
              <a:buClr>
                <a:schemeClr val="lt1"/>
              </a:buClr>
              <a:buSzPts val="1400"/>
            </a:pPr>
            <a:r>
              <a:rPr lang="en-US" sz="1200" b="1">
                <a:solidFill>
                  <a:schemeClr val="tx1"/>
                </a:solidFill>
                <a:latin typeface="Calibri"/>
                <a:ea typeface="Calibri" panose="020F0502020204030204" pitchFamily="34" charset="0"/>
                <a:cs typeface="Calibri"/>
              </a:rPr>
              <a:t> </a:t>
            </a:r>
            <a:r>
              <a:rPr lang="en-US" sz="1200">
                <a:solidFill>
                  <a:schemeClr val="tx1"/>
                </a:solidFill>
                <a:effectLst/>
                <a:latin typeface="Calibri"/>
                <a:ea typeface="Calibri" panose="020F0502020204030204" pitchFamily="34" charset="0"/>
                <a:cs typeface="Calibri"/>
              </a:rPr>
              <a:t>Conduct data analysis to determine whether DOT employees, particularly DOT employees from underserved communities, such as people with disabilities, appear to progress or pause at specific grade levels.</a:t>
            </a:r>
            <a:r>
              <a:rPr lang="en-US" sz="1200">
                <a:solidFill>
                  <a:schemeClr val="tx1"/>
                </a:solidFill>
                <a:latin typeface="Calibri"/>
                <a:ea typeface="Calibri" panose="020F0502020204030204" pitchFamily="34" charset="0"/>
                <a:cs typeface="Calibri"/>
              </a:rPr>
              <a:t> </a:t>
            </a:r>
            <a:endParaRPr lang="en-US" sz="1200">
              <a:solidFill>
                <a:schemeClr val="tx1"/>
              </a:solidFill>
              <a:effectLst/>
              <a:latin typeface="Calibri"/>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73E2316A-E574-A21F-6F57-39B2538211A3}"/>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45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255B0BB-9C98-D613-6EB4-CC75DCAFD92D}"/>
              </a:ext>
            </a:extLst>
          </p:cNvPr>
          <p:cNvSpPr txBox="1"/>
          <p:nvPr/>
        </p:nvSpPr>
        <p:spPr>
          <a:xfrm>
            <a:off x="825061" y="137948"/>
            <a:ext cx="826638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latin typeface="Corbel"/>
                <a:ea typeface="+mn-lt"/>
                <a:cs typeface="+mn-lt"/>
              </a:rPr>
              <a:t>USDOT Disability Policy Priorities</a:t>
            </a:r>
            <a:endParaRPr lang="en-US" dirty="0">
              <a:solidFill>
                <a:schemeClr val="bg1"/>
              </a:solidFill>
            </a:endParaRPr>
          </a:p>
          <a:p>
            <a:pPr algn="l"/>
            <a:endParaRPr lang="en-US" sz="2800" b="1" dirty="0">
              <a:solidFill>
                <a:schemeClr val="bg1"/>
              </a:solidFill>
              <a:latin typeface="Corbel"/>
              <a:cs typeface="Calibri"/>
            </a:endParaRPr>
          </a:p>
        </p:txBody>
      </p:sp>
      <p:sp>
        <p:nvSpPr>
          <p:cNvPr id="3" name="Rectangle 2">
            <a:extLst>
              <a:ext uri="{FF2B5EF4-FFF2-40B4-BE49-F238E27FC236}">
                <a16:creationId xmlns:a16="http://schemas.microsoft.com/office/drawing/2014/main" id="{67480494-273D-7840-E7C2-83393163B44B}"/>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USDOT Disability Policy Priorities">
            <a:hlinkClick r:id="" action="ppaction://media"/>
            <a:extLst>
              <a:ext uri="{FF2B5EF4-FFF2-40B4-BE49-F238E27FC236}">
                <a16:creationId xmlns:a16="http://schemas.microsoft.com/office/drawing/2014/main" id="{834677FF-52CB-3DC7-B361-07DE386FC339}"/>
              </a:ext>
            </a:extLst>
          </p:cNvPr>
          <p:cNvPicPr>
            <a:picLocks noRot="1" noChangeAspect="1"/>
          </p:cNvPicPr>
          <p:nvPr>
            <a:videoFile r:link="rId1"/>
          </p:nvPr>
        </p:nvPicPr>
        <p:blipFill>
          <a:blip r:embed="rId3"/>
          <a:stretch>
            <a:fillRect/>
          </a:stretch>
        </p:blipFill>
        <p:spPr>
          <a:xfrm>
            <a:off x="1016000" y="809320"/>
            <a:ext cx="10160000" cy="5740400"/>
          </a:xfrm>
          <a:prstGeom prst="rect">
            <a:avLst/>
          </a:prstGeom>
        </p:spPr>
      </p:pic>
    </p:spTree>
    <p:extLst>
      <p:ext uri="{BB962C8B-B14F-4D97-AF65-F5344CB8AC3E}">
        <p14:creationId xmlns:p14="http://schemas.microsoft.com/office/powerpoint/2010/main" val="324055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1F68-8ECE-046C-85F5-2B2E901E45A4}"/>
              </a:ext>
            </a:extLst>
          </p:cNvPr>
          <p:cNvSpPr>
            <a:spLocks noGrp="1"/>
          </p:cNvSpPr>
          <p:nvPr>
            <p:ph type="title"/>
          </p:nvPr>
        </p:nvSpPr>
        <p:spPr/>
        <p:txBody>
          <a:bodyPr lIns="91440" tIns="45720" rIns="91440" bIns="45720" anchor="t"/>
          <a:lstStyle/>
          <a:p>
            <a:r>
              <a:rPr lang="en-US">
                <a:latin typeface="Corbel"/>
              </a:rPr>
              <a:t>DOT Disability Policy Priorities and Foundational Actions</a:t>
            </a:r>
            <a:endParaRPr lang="en-US"/>
          </a:p>
        </p:txBody>
      </p:sp>
      <p:sp>
        <p:nvSpPr>
          <p:cNvPr id="5" name="Google Shape;143;p6">
            <a:extLst>
              <a:ext uri="{FF2B5EF4-FFF2-40B4-BE49-F238E27FC236}">
                <a16:creationId xmlns:a16="http://schemas.microsoft.com/office/drawing/2014/main" id="{1D5AE845-9AAA-3C07-7F0C-20C3322E4827}"/>
              </a:ext>
            </a:extLst>
          </p:cNvPr>
          <p:cNvSpPr/>
          <p:nvPr/>
        </p:nvSpPr>
        <p:spPr>
          <a:xfrm>
            <a:off x="452387" y="1200074"/>
            <a:ext cx="2465778" cy="2286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Enable</a:t>
            </a:r>
            <a:r>
              <a:rPr lang="en-US" sz="2400" b="1">
                <a:solidFill>
                  <a:schemeClr val="lt1"/>
                </a:solidFill>
                <a:latin typeface="Calibri"/>
                <a:ea typeface="Calibri"/>
                <a:cs typeface="Calibri"/>
                <a:sym typeface="Calibri"/>
              </a:rPr>
              <a:t> safe and accessible air travel </a:t>
            </a:r>
            <a:endParaRPr/>
          </a:p>
        </p:txBody>
      </p:sp>
      <p:sp>
        <p:nvSpPr>
          <p:cNvPr id="7" name="Google Shape;144;p6">
            <a:extLst>
              <a:ext uri="{FF2B5EF4-FFF2-40B4-BE49-F238E27FC236}">
                <a16:creationId xmlns:a16="http://schemas.microsoft.com/office/drawing/2014/main" id="{43CF92E0-30D0-4B85-271D-CC3E54D60FF4}"/>
              </a:ext>
            </a:extLst>
          </p:cNvPr>
          <p:cNvSpPr/>
          <p:nvPr/>
        </p:nvSpPr>
        <p:spPr>
          <a:xfrm>
            <a:off x="3321838" y="1200074"/>
            <a:ext cx="2468880" cy="2286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Enable</a:t>
            </a:r>
            <a:r>
              <a:rPr lang="en-US" sz="2400" b="1">
                <a:solidFill>
                  <a:schemeClr val="lt1"/>
                </a:solidFill>
                <a:latin typeface="Calibri"/>
                <a:ea typeface="Calibri"/>
                <a:cs typeface="Calibri"/>
                <a:sym typeface="Calibri"/>
              </a:rPr>
              <a:t> multimodal accessibility of public rights-of-way</a:t>
            </a:r>
            <a:endParaRPr sz="1800">
              <a:solidFill>
                <a:schemeClr val="lt1"/>
              </a:solidFill>
              <a:latin typeface="Calibri"/>
              <a:ea typeface="Calibri"/>
              <a:cs typeface="Calibri"/>
              <a:sym typeface="Calibri"/>
            </a:endParaRPr>
          </a:p>
        </p:txBody>
      </p:sp>
      <p:sp>
        <p:nvSpPr>
          <p:cNvPr id="9" name="Google Shape;145;p6">
            <a:extLst>
              <a:ext uri="{FF2B5EF4-FFF2-40B4-BE49-F238E27FC236}">
                <a16:creationId xmlns:a16="http://schemas.microsoft.com/office/drawing/2014/main" id="{A7084E87-2013-C8ED-FFA9-E29E2A89E4E2}"/>
              </a:ext>
            </a:extLst>
          </p:cNvPr>
          <p:cNvSpPr/>
          <p:nvPr/>
        </p:nvSpPr>
        <p:spPr>
          <a:xfrm>
            <a:off x="9066943" y="1200074"/>
            <a:ext cx="2468880" cy="2286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Enable accessibility of </a:t>
            </a:r>
            <a:r>
              <a:rPr lang="en-US" sz="2400" b="1">
                <a:solidFill>
                  <a:schemeClr val="lt1"/>
                </a:solidFill>
                <a:latin typeface="Calibri"/>
                <a:ea typeface="Calibri"/>
                <a:cs typeface="Calibri"/>
                <a:sym typeface="Calibri"/>
              </a:rPr>
              <a:t>electric vehicle charging </a:t>
            </a:r>
            <a:r>
              <a:rPr lang="en-US" sz="2400">
                <a:solidFill>
                  <a:schemeClr val="lt1"/>
                </a:solidFill>
                <a:latin typeface="Calibri"/>
                <a:ea typeface="Calibri"/>
                <a:cs typeface="Calibri"/>
                <a:sym typeface="Calibri"/>
              </a:rPr>
              <a:t>&amp; </a:t>
            </a:r>
            <a:r>
              <a:rPr lang="en-US" sz="2400" b="1">
                <a:solidFill>
                  <a:schemeClr val="lt1"/>
                </a:solidFill>
                <a:latin typeface="Calibri"/>
                <a:ea typeface="Calibri"/>
                <a:cs typeface="Calibri"/>
                <a:sym typeface="Calibri"/>
              </a:rPr>
              <a:t>automated vehicles</a:t>
            </a:r>
            <a:endParaRPr lang="en-US" sz="1800" b="1">
              <a:solidFill>
                <a:schemeClr val="lt1"/>
              </a:solidFill>
              <a:latin typeface="Calibri"/>
              <a:ea typeface="Calibri"/>
              <a:cs typeface="Calibri"/>
              <a:sym typeface="Calibri"/>
            </a:endParaRPr>
          </a:p>
        </p:txBody>
      </p:sp>
      <p:sp>
        <p:nvSpPr>
          <p:cNvPr id="11" name="Google Shape;146;p6">
            <a:extLst>
              <a:ext uri="{FF2B5EF4-FFF2-40B4-BE49-F238E27FC236}">
                <a16:creationId xmlns:a16="http://schemas.microsoft.com/office/drawing/2014/main" id="{DB865845-97C8-5F66-1D81-9095787E5A05}"/>
              </a:ext>
            </a:extLst>
          </p:cNvPr>
          <p:cNvSpPr/>
          <p:nvPr/>
        </p:nvSpPr>
        <p:spPr>
          <a:xfrm>
            <a:off x="6194391" y="1200074"/>
            <a:ext cx="2468880" cy="2286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Enable</a:t>
            </a:r>
            <a:r>
              <a:rPr lang="en-US" sz="2400" b="1">
                <a:solidFill>
                  <a:schemeClr val="lt1"/>
                </a:solidFill>
                <a:latin typeface="Calibri"/>
                <a:ea typeface="Calibri"/>
                <a:cs typeface="Calibri"/>
                <a:sym typeface="Calibri"/>
              </a:rPr>
              <a:t> access to good-paying jobs and business opportunities for people with disabilities</a:t>
            </a:r>
            <a:endParaRPr/>
          </a:p>
        </p:txBody>
      </p:sp>
      <p:sp>
        <p:nvSpPr>
          <p:cNvPr id="13" name="Google Shape;147;p6">
            <a:extLst>
              <a:ext uri="{FF2B5EF4-FFF2-40B4-BE49-F238E27FC236}">
                <a16:creationId xmlns:a16="http://schemas.microsoft.com/office/drawing/2014/main" id="{870C0769-07E7-2312-8333-8EA556867587}"/>
              </a:ext>
            </a:extLst>
          </p:cNvPr>
          <p:cNvSpPr/>
          <p:nvPr/>
        </p:nvSpPr>
        <p:spPr>
          <a:xfrm>
            <a:off x="452387" y="3730762"/>
            <a:ext cx="11083436" cy="72225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000">
                <a:solidFill>
                  <a:schemeClr val="lt1"/>
                </a:solidFill>
                <a:latin typeface="Calibri"/>
                <a:ea typeface="Calibri"/>
                <a:cs typeface="Calibri"/>
                <a:sym typeface="Calibri"/>
              </a:rPr>
              <a:t>Reinvigorate</a:t>
            </a:r>
            <a:r>
              <a:rPr lang="en-US" sz="2000" b="1">
                <a:solidFill>
                  <a:schemeClr val="lt1"/>
                </a:solidFill>
                <a:latin typeface="Calibri"/>
                <a:ea typeface="Calibri"/>
                <a:cs typeface="Calibri"/>
                <a:sym typeface="Calibri"/>
              </a:rPr>
              <a:t> programmatic enforcement of the Air Carrier Access Act, Americans with Disabilities Act, Section 504 of the Rehabilitation Act, and Section 508 of the Rehabilitation Act</a:t>
            </a:r>
            <a:endParaRPr/>
          </a:p>
        </p:txBody>
      </p:sp>
      <p:sp>
        <p:nvSpPr>
          <p:cNvPr id="15" name="Google Shape;148;p6">
            <a:extLst>
              <a:ext uri="{FF2B5EF4-FFF2-40B4-BE49-F238E27FC236}">
                <a16:creationId xmlns:a16="http://schemas.microsoft.com/office/drawing/2014/main" id="{E1BC90C1-1107-A725-7EF5-C24965CC5AAC}"/>
              </a:ext>
            </a:extLst>
          </p:cNvPr>
          <p:cNvSpPr/>
          <p:nvPr/>
        </p:nvSpPr>
        <p:spPr>
          <a:xfrm>
            <a:off x="452387" y="4612794"/>
            <a:ext cx="11083436" cy="47410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Advance </a:t>
            </a:r>
            <a:r>
              <a:rPr lang="en-US" sz="2000" b="1">
                <a:solidFill>
                  <a:schemeClr val="lt1"/>
                </a:solidFill>
                <a:latin typeface="Calibri"/>
                <a:ea typeface="Calibri"/>
                <a:cs typeface="Calibri"/>
                <a:sym typeface="Calibri"/>
              </a:rPr>
              <a:t>diversity, equity, inclusion, and accessibility </a:t>
            </a:r>
            <a:r>
              <a:rPr lang="en-US" sz="2000">
                <a:solidFill>
                  <a:schemeClr val="lt1"/>
                </a:solidFill>
                <a:latin typeface="Calibri"/>
                <a:ea typeface="Calibri"/>
                <a:cs typeface="Calibri"/>
                <a:sym typeface="Calibri"/>
              </a:rPr>
              <a:t>in the DOT workforce</a:t>
            </a:r>
            <a:endParaRPr/>
          </a:p>
        </p:txBody>
      </p:sp>
      <p:sp>
        <p:nvSpPr>
          <p:cNvPr id="17" name="Google Shape;149;p6">
            <a:extLst>
              <a:ext uri="{FF2B5EF4-FFF2-40B4-BE49-F238E27FC236}">
                <a16:creationId xmlns:a16="http://schemas.microsoft.com/office/drawing/2014/main" id="{A2FFB8CB-E612-7ACA-5BA5-07A3179C99B6}"/>
              </a:ext>
            </a:extLst>
          </p:cNvPr>
          <p:cNvSpPr/>
          <p:nvPr/>
        </p:nvSpPr>
        <p:spPr>
          <a:xfrm>
            <a:off x="452387" y="5235409"/>
            <a:ext cx="11119558" cy="47410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Address</a:t>
            </a:r>
            <a:r>
              <a:rPr lang="en-US" sz="2000" b="1">
                <a:solidFill>
                  <a:schemeClr val="lt1"/>
                </a:solidFill>
                <a:latin typeface="Calibri"/>
                <a:ea typeface="Calibri"/>
                <a:cs typeface="Calibri"/>
                <a:sym typeface="Calibri"/>
              </a:rPr>
              <a:t> gaps in data </a:t>
            </a:r>
            <a:r>
              <a:rPr lang="en-US" sz="2000">
                <a:solidFill>
                  <a:schemeClr val="lt1"/>
                </a:solidFill>
                <a:latin typeface="Calibri"/>
                <a:ea typeface="Calibri"/>
                <a:cs typeface="Calibri"/>
                <a:sym typeface="Calibri"/>
              </a:rPr>
              <a:t>on people with disabilities to inform policymaking </a:t>
            </a:r>
            <a:endParaRPr/>
          </a:p>
        </p:txBody>
      </p:sp>
      <p:sp>
        <p:nvSpPr>
          <p:cNvPr id="19" name="Google Shape;150;p6">
            <a:extLst>
              <a:ext uri="{FF2B5EF4-FFF2-40B4-BE49-F238E27FC236}">
                <a16:creationId xmlns:a16="http://schemas.microsoft.com/office/drawing/2014/main" id="{7E8F9D2B-F95B-B693-6A10-ACE668A291FF}"/>
              </a:ext>
            </a:extLst>
          </p:cNvPr>
          <p:cNvSpPr/>
          <p:nvPr/>
        </p:nvSpPr>
        <p:spPr>
          <a:xfrm>
            <a:off x="452387" y="5849268"/>
            <a:ext cx="11119558" cy="47410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Ensure all </a:t>
            </a:r>
            <a:r>
              <a:rPr lang="en-US" sz="2000" b="1">
                <a:solidFill>
                  <a:schemeClr val="lt1"/>
                </a:solidFill>
                <a:latin typeface="Calibri"/>
                <a:ea typeface="Calibri"/>
                <a:cs typeface="Calibri"/>
                <a:sym typeface="Calibri"/>
              </a:rPr>
              <a:t>DOT meetings and resources are fully accessible </a:t>
            </a:r>
            <a:r>
              <a:rPr lang="en-US" sz="2000">
                <a:solidFill>
                  <a:schemeClr val="lt1"/>
                </a:solidFill>
                <a:latin typeface="Calibri"/>
                <a:ea typeface="Calibri"/>
                <a:cs typeface="Calibri"/>
                <a:sym typeface="Calibri"/>
              </a:rPr>
              <a:t>to people with disabilities </a:t>
            </a:r>
            <a:endParaRPr/>
          </a:p>
        </p:txBody>
      </p:sp>
      <p:sp>
        <p:nvSpPr>
          <p:cNvPr id="3" name="Rectangle 2">
            <a:extLst>
              <a:ext uri="{FF2B5EF4-FFF2-40B4-BE49-F238E27FC236}">
                <a16:creationId xmlns:a16="http://schemas.microsoft.com/office/drawing/2014/main" id="{7EC36DCD-E63A-E3B0-7F6B-8687531CA7C8}"/>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22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08B1-398D-07B3-B4BC-AAC91D62DDA1}"/>
              </a:ext>
            </a:extLst>
          </p:cNvPr>
          <p:cNvSpPr>
            <a:spLocks noGrp="1"/>
          </p:cNvSpPr>
          <p:nvPr>
            <p:ph type="title"/>
          </p:nvPr>
        </p:nvSpPr>
        <p:spPr>
          <a:xfrm>
            <a:off x="376084" y="2766218"/>
            <a:ext cx="10515600" cy="1325563"/>
          </a:xfrm>
        </p:spPr>
        <p:txBody>
          <a:bodyPr lIns="91440" tIns="45720" rIns="91440" bIns="45720" anchor="t"/>
          <a:lstStyle/>
          <a:p>
            <a:r>
              <a:rPr lang="en-US" b="1" dirty="0">
                <a:latin typeface="Corbel"/>
              </a:rPr>
              <a:t>Priority: Enable Safe and Accessible Air Travel</a:t>
            </a:r>
            <a:endParaRPr lang="en-US" b="1" dirty="0"/>
          </a:p>
        </p:txBody>
      </p:sp>
      <p:sp>
        <p:nvSpPr>
          <p:cNvPr id="3" name="TextBox 2">
            <a:extLst>
              <a:ext uri="{FF2B5EF4-FFF2-40B4-BE49-F238E27FC236}">
                <a16:creationId xmlns:a16="http://schemas.microsoft.com/office/drawing/2014/main" id="{01DA54B6-47D2-1C55-B7A3-4BCFF9D92753}"/>
              </a:ext>
            </a:extLst>
          </p:cNvPr>
          <p:cNvSpPr txBox="1"/>
          <p:nvPr/>
        </p:nvSpPr>
        <p:spPr>
          <a:xfrm>
            <a:off x="376084" y="5023556"/>
            <a:ext cx="10167738" cy="1133387"/>
          </a:xfrm>
          <a:prstGeom prst="rect">
            <a:avLst/>
          </a:prstGeom>
          <a:noFill/>
        </p:spPr>
        <p:txBody>
          <a:bodyPr wrap="square" rtlCol="0">
            <a:spAutoFit/>
          </a:bodyPr>
          <a:lstStyle/>
          <a:p>
            <a:pPr marL="0" marR="0">
              <a:lnSpc>
                <a:spcPct val="115000"/>
              </a:lnSpc>
              <a:spcBef>
                <a:spcPts val="0"/>
              </a:spcBef>
              <a:spcAft>
                <a:spcPts val="1000"/>
              </a:spcAft>
            </a:pPr>
            <a:r>
              <a:rPr lang="en-US" sz="2000" dirty="0">
                <a:solidFill>
                  <a:schemeClr val="bg1"/>
                </a:solidFill>
                <a:latin typeface="Calibri"/>
                <a:cs typeface="Calibri"/>
              </a:rPr>
              <a:t>More than </a:t>
            </a:r>
            <a:r>
              <a:rPr lang="en-US" sz="2000" b="1" dirty="0">
                <a:solidFill>
                  <a:schemeClr val="bg1"/>
                </a:solidFill>
                <a:latin typeface="Calibri"/>
                <a:cs typeface="Calibri"/>
              </a:rPr>
              <a:t>12,000 wheelchairs </a:t>
            </a:r>
            <a:r>
              <a:rPr lang="en-US" sz="2000" dirty="0">
                <a:solidFill>
                  <a:schemeClr val="bg1"/>
                </a:solidFill>
                <a:latin typeface="Calibri"/>
                <a:cs typeface="Calibri"/>
              </a:rPr>
              <a:t>were mishandled on flights between October 2022 and October 2023. Enabling passengers to stay in their personal wheelchairs on aircraft will increase the safety and dignity of air travel and </a:t>
            </a:r>
            <a:r>
              <a:rPr lang="en-US" sz="2000" b="1" dirty="0">
                <a:solidFill>
                  <a:schemeClr val="bg1"/>
                </a:solidFill>
                <a:latin typeface="Calibri"/>
                <a:cs typeface="Calibri"/>
              </a:rPr>
              <a:t>increase access for travelers with disabilities</a:t>
            </a:r>
            <a:r>
              <a:rPr lang="en-US" sz="2000" dirty="0">
                <a:solidFill>
                  <a:schemeClr val="bg1"/>
                </a:solidFill>
                <a:latin typeface="Calibri"/>
                <a:cs typeface="Calibri"/>
              </a:rPr>
              <a:t>.</a:t>
            </a:r>
          </a:p>
        </p:txBody>
      </p:sp>
    </p:spTree>
    <p:extLst>
      <p:ext uri="{BB962C8B-B14F-4D97-AF65-F5344CB8AC3E}">
        <p14:creationId xmlns:p14="http://schemas.microsoft.com/office/powerpoint/2010/main" val="349219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B842-9600-5E6E-B788-ADBBD531AD33}"/>
              </a:ext>
            </a:extLst>
          </p:cNvPr>
          <p:cNvSpPr>
            <a:spLocks noGrp="1"/>
          </p:cNvSpPr>
          <p:nvPr>
            <p:ph type="title"/>
          </p:nvPr>
        </p:nvSpPr>
        <p:spPr/>
        <p:txBody>
          <a:bodyPr/>
          <a:lstStyle/>
          <a:p>
            <a:r>
              <a:rPr lang="en-US" dirty="0"/>
              <a:t>USDOT Actions to Enable Safe and Accessible Air Travel</a:t>
            </a:r>
          </a:p>
        </p:txBody>
      </p:sp>
      <p:sp>
        <p:nvSpPr>
          <p:cNvPr id="3" name="Content Placeholder 2">
            <a:extLst>
              <a:ext uri="{FF2B5EF4-FFF2-40B4-BE49-F238E27FC236}">
                <a16:creationId xmlns:a16="http://schemas.microsoft.com/office/drawing/2014/main" id="{51EA1C11-760A-1A38-7396-518DDC3B1F73}"/>
              </a:ext>
            </a:extLst>
          </p:cNvPr>
          <p:cNvSpPr>
            <a:spLocks noGrp="1"/>
          </p:cNvSpPr>
          <p:nvPr>
            <p:ph idx="1"/>
          </p:nvPr>
        </p:nvSpPr>
        <p:spPr>
          <a:xfrm>
            <a:off x="618744" y="1375828"/>
            <a:ext cx="10515600" cy="5246757"/>
          </a:xfrm>
        </p:spPr>
        <p:txBody>
          <a:bodyPr/>
          <a:lstStyle/>
          <a:p>
            <a:r>
              <a:rPr lang="en-US" sz="2400" dirty="0">
                <a:effectLst/>
              </a:rPr>
              <a:t>Develop and advance a research roadmap, building from the Access Board / TRB Report on the Feasibility of Wheelchair Securement Systems on Passenger Aircraft, to support future rulemaking​</a:t>
            </a:r>
          </a:p>
          <a:p>
            <a:r>
              <a:rPr lang="en-US" sz="2400" dirty="0">
                <a:effectLst/>
              </a:rPr>
              <a:t>Issue rulemaking on Ensuring Safe Accommodations for Air Travelers with Disabilities Using Wheelchairs​</a:t>
            </a:r>
          </a:p>
          <a:p>
            <a:r>
              <a:rPr lang="en-US" sz="2400" dirty="0">
                <a:effectLst/>
              </a:rPr>
              <a:t>Issue NPRM and Final Rule on Accessible Lavatories on Single-Aisle Aircraft: Part 2​</a:t>
            </a:r>
          </a:p>
          <a:p>
            <a:r>
              <a:rPr lang="en-US" sz="2400" dirty="0">
                <a:effectLst/>
              </a:rPr>
              <a:t>Expand compliance and enforcement activities related to the Air Carrier Access Act and its implementing regulation in 14 CFR Part 382</a:t>
            </a:r>
          </a:p>
          <a:p>
            <a:r>
              <a:rPr lang="en-US" sz="2400" dirty="0">
                <a:effectLst/>
              </a:rPr>
              <a:t>Educate people with disabilities about their rights under ACAA and how to exercise them​​</a:t>
            </a:r>
          </a:p>
        </p:txBody>
      </p:sp>
    </p:spTree>
    <p:extLst>
      <p:ext uri="{BB962C8B-B14F-4D97-AF65-F5344CB8AC3E}">
        <p14:creationId xmlns:p14="http://schemas.microsoft.com/office/powerpoint/2010/main" val="300559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4B0F-55E5-6FE0-DF3B-068DCE257C6A}"/>
              </a:ext>
            </a:extLst>
          </p:cNvPr>
          <p:cNvSpPr>
            <a:spLocks noGrp="1"/>
          </p:cNvSpPr>
          <p:nvPr>
            <p:ph type="title"/>
          </p:nvPr>
        </p:nvSpPr>
        <p:spPr/>
        <p:txBody>
          <a:bodyPr lIns="91440" tIns="45720" rIns="91440" bIns="45720" anchor="t"/>
          <a:lstStyle/>
          <a:p>
            <a:r>
              <a:rPr lang="en-US">
                <a:latin typeface="Corbel"/>
              </a:rPr>
              <a:t>Priority: Enable Safe and Accessible Air Travel</a:t>
            </a:r>
            <a:endParaRPr lang="en-US"/>
          </a:p>
        </p:txBody>
      </p:sp>
      <p:sp>
        <p:nvSpPr>
          <p:cNvPr id="4" name="Google Shape;159;p7">
            <a:extLst>
              <a:ext uri="{FF2B5EF4-FFF2-40B4-BE49-F238E27FC236}">
                <a16:creationId xmlns:a16="http://schemas.microsoft.com/office/drawing/2014/main" id="{AD87D81E-DE91-3CBD-EC04-33626288BAAA}"/>
              </a:ext>
            </a:extLst>
          </p:cNvPr>
          <p:cNvSpPr/>
          <p:nvPr/>
        </p:nvSpPr>
        <p:spPr>
          <a:xfrm>
            <a:off x="8432297" y="1285407"/>
            <a:ext cx="3184549" cy="2450374"/>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800" b="1" i="1" dirty="0">
                <a:solidFill>
                  <a:schemeClr val="tx1"/>
                </a:solidFill>
                <a:latin typeface="+mn-lt"/>
                <a:cs typeface="Calibri"/>
              </a:rPr>
              <a:t>Completed. </a:t>
            </a:r>
            <a:r>
              <a:rPr lang="en-US" sz="1800" dirty="0">
                <a:solidFill>
                  <a:schemeClr val="tx1"/>
                </a:solidFill>
                <a:effectLst/>
                <a:latin typeface="+mn-lt"/>
              </a:rPr>
              <a:t>The research roadmap was published on USDOT's website and promoted as part of the July 2023 anniversary of the ADA. USDOT plans to complete this roadmap by December 2025.</a:t>
            </a:r>
            <a:r>
              <a:rPr lang="en-US" sz="1800" i="1" dirty="0">
                <a:solidFill>
                  <a:schemeClr val="tx1"/>
                </a:solidFill>
                <a:latin typeface="+mn-lt"/>
                <a:cs typeface="Calibri"/>
              </a:rPr>
              <a:t> </a:t>
            </a:r>
          </a:p>
        </p:txBody>
      </p:sp>
      <p:graphicFrame>
        <p:nvGraphicFramePr>
          <p:cNvPr id="6" name="Table 5">
            <a:extLst>
              <a:ext uri="{FF2B5EF4-FFF2-40B4-BE49-F238E27FC236}">
                <a16:creationId xmlns:a16="http://schemas.microsoft.com/office/drawing/2014/main" id="{9796CAB1-2C65-FB9A-83BF-3484510B4C71}"/>
              </a:ext>
            </a:extLst>
          </p:cNvPr>
          <p:cNvGraphicFramePr>
            <a:graphicFrameLocks noGrp="1"/>
          </p:cNvGraphicFramePr>
          <p:nvPr>
            <p:extLst>
              <p:ext uri="{D42A27DB-BD31-4B8C-83A1-F6EECF244321}">
                <p14:modId xmlns:p14="http://schemas.microsoft.com/office/powerpoint/2010/main" val="1814940713"/>
              </p:ext>
            </p:extLst>
          </p:nvPr>
        </p:nvGraphicFramePr>
        <p:xfrm>
          <a:off x="575154" y="1130161"/>
          <a:ext cx="5737226" cy="5377815"/>
        </p:xfrm>
        <a:graphic>
          <a:graphicData uri="http://schemas.openxmlformats.org/drawingml/2006/table">
            <a:tbl>
              <a:tblPr firstRow="1" bandRow="1">
                <a:tableStyleId>{5C22544A-7EE6-4342-B048-85BDC9FD1C3A}</a:tableStyleId>
              </a:tblPr>
              <a:tblGrid>
                <a:gridCol w="2868613">
                  <a:extLst>
                    <a:ext uri="{9D8B030D-6E8A-4147-A177-3AD203B41FA5}">
                      <a16:colId xmlns:a16="http://schemas.microsoft.com/office/drawing/2014/main" val="1559815034"/>
                    </a:ext>
                  </a:extLst>
                </a:gridCol>
                <a:gridCol w="2868613">
                  <a:extLst>
                    <a:ext uri="{9D8B030D-6E8A-4147-A177-3AD203B41FA5}">
                      <a16:colId xmlns:a16="http://schemas.microsoft.com/office/drawing/2014/main" val="1571513452"/>
                    </a:ext>
                  </a:extLst>
                </a:gridCol>
              </a:tblGrid>
              <a:tr h="323850">
                <a:tc>
                  <a:txBody>
                    <a:bodyPr/>
                    <a:lstStyle/>
                    <a:p>
                      <a:pPr fontAlgn="base"/>
                      <a:r>
                        <a:rPr lang="en-US" sz="1200" dirty="0">
                          <a:effectLst/>
                        </a:rPr>
                        <a:t>Impact​</a:t>
                      </a:r>
                      <a:endParaRPr lang="en-US" b="1" dirty="0">
                        <a:solidFill>
                          <a:srgbClr val="FFFFFF"/>
                        </a:solidFill>
                        <a:effectLst/>
                      </a:endParaRPr>
                    </a:p>
                  </a:txBody>
                  <a:tcPr anchor="ctr"/>
                </a:tc>
                <a:tc>
                  <a:txBody>
                    <a:bodyPr/>
                    <a:lstStyle/>
                    <a:p>
                      <a:pPr fontAlgn="base"/>
                      <a:r>
                        <a:rPr lang="en-US" sz="1200" dirty="0">
                          <a:effectLst/>
                        </a:rPr>
                        <a:t>Action​</a:t>
                      </a:r>
                      <a:endParaRPr lang="en-US" b="1" dirty="0">
                        <a:solidFill>
                          <a:srgbClr val="FFFFFF"/>
                        </a:solidFill>
                        <a:effectLst/>
                      </a:endParaRPr>
                    </a:p>
                  </a:txBody>
                  <a:tcPr anchor="ctr"/>
                </a:tc>
                <a:extLst>
                  <a:ext uri="{0D108BD9-81ED-4DB2-BD59-A6C34878D82A}">
                    <a16:rowId xmlns:a16="http://schemas.microsoft.com/office/drawing/2014/main" val="3313094487"/>
                  </a:ext>
                </a:extLst>
              </a:tr>
              <a:tr h="914400">
                <a:tc>
                  <a:txBody>
                    <a:bodyPr/>
                    <a:lstStyle/>
                    <a:p>
                      <a:pPr fontAlgn="base"/>
                      <a:r>
                        <a:rPr lang="en-US" sz="1400" b="1" dirty="0">
                          <a:effectLst/>
                        </a:rPr>
                        <a:t>Passengers can stay in their personal wheelchairs on aircraft, a generational improvement in the equity, safety, and dignity of travel​</a:t>
                      </a:r>
                    </a:p>
                  </a:txBody>
                  <a:tcPr anchor="ctr"/>
                </a:tc>
                <a:tc>
                  <a:txBody>
                    <a:bodyPr/>
                    <a:lstStyle/>
                    <a:p>
                      <a:pPr fontAlgn="base"/>
                      <a:r>
                        <a:rPr lang="en-US" sz="1400" b="1" dirty="0">
                          <a:effectLst/>
                        </a:rPr>
                        <a:t>Develop and advance a research roadmap, building from the Access Board / TRB Report on the Feasibility of Wheelchair Securement Systems on Passenger Aircraft, to support future rulemaking​</a:t>
                      </a:r>
                    </a:p>
                  </a:txBody>
                  <a:tcPr anchor="ctr"/>
                </a:tc>
                <a:extLst>
                  <a:ext uri="{0D108BD9-81ED-4DB2-BD59-A6C34878D82A}">
                    <a16:rowId xmlns:a16="http://schemas.microsoft.com/office/drawing/2014/main" val="589053272"/>
                  </a:ext>
                </a:extLst>
              </a:tr>
              <a:tr h="914400">
                <a:tc>
                  <a:txBody>
                    <a:bodyPr/>
                    <a:lstStyle/>
                    <a:p>
                      <a:pPr fontAlgn="base"/>
                      <a:r>
                        <a:rPr lang="en-US" sz="1200" dirty="0">
                          <a:effectLst/>
                        </a:rPr>
                        <a:t>Decrease in number of passengers with disabilities whose wheelchairs are damaged during air travel and are injured in transfers to/from aircraft​</a:t>
                      </a:r>
                      <a:endParaRPr lang="en-US" dirty="0">
                        <a:effectLst/>
                      </a:endParaRPr>
                    </a:p>
                  </a:txBody>
                  <a:tcPr anchor="ctr"/>
                </a:tc>
                <a:tc>
                  <a:txBody>
                    <a:bodyPr/>
                    <a:lstStyle/>
                    <a:p>
                      <a:pPr fontAlgn="base"/>
                      <a:r>
                        <a:rPr lang="en-US" sz="1200" dirty="0">
                          <a:effectLst/>
                        </a:rPr>
                        <a:t>Issue rulemaking on Ensuring Safe Accommodations for Air Travelers with Disabilities Using Wheelchairs​</a:t>
                      </a:r>
                      <a:endParaRPr lang="en-US" dirty="0">
                        <a:effectLst/>
                      </a:endParaRPr>
                    </a:p>
                  </a:txBody>
                  <a:tcPr anchor="ctr"/>
                </a:tc>
                <a:extLst>
                  <a:ext uri="{0D108BD9-81ED-4DB2-BD59-A6C34878D82A}">
                    <a16:rowId xmlns:a16="http://schemas.microsoft.com/office/drawing/2014/main" val="1244925700"/>
                  </a:ext>
                </a:extLst>
              </a:tr>
              <a:tr h="542925">
                <a:tc>
                  <a:txBody>
                    <a:bodyPr/>
                    <a:lstStyle/>
                    <a:p>
                      <a:pPr fontAlgn="base"/>
                      <a:r>
                        <a:rPr lang="en-US" sz="1200" dirty="0">
                          <a:effectLst/>
                        </a:rPr>
                        <a:t>Passengers in wheelchairs can access lavatories on aircraft​</a:t>
                      </a:r>
                      <a:endParaRPr lang="en-US" dirty="0">
                        <a:effectLst/>
                      </a:endParaRPr>
                    </a:p>
                  </a:txBody>
                  <a:tcPr anchor="ctr"/>
                </a:tc>
                <a:tc>
                  <a:txBody>
                    <a:bodyPr/>
                    <a:lstStyle/>
                    <a:p>
                      <a:pPr fontAlgn="base"/>
                      <a:r>
                        <a:rPr lang="en-US" sz="1200" dirty="0">
                          <a:effectLst/>
                        </a:rPr>
                        <a:t>Issue NPRM and Final Rule on Accessible Lavatories on Single-Aisle Aircraft: Part 2​</a:t>
                      </a:r>
                      <a:endParaRPr lang="en-US" dirty="0">
                        <a:effectLst/>
                      </a:endParaRPr>
                    </a:p>
                  </a:txBody>
                  <a:tcPr anchor="ctr"/>
                </a:tc>
                <a:extLst>
                  <a:ext uri="{0D108BD9-81ED-4DB2-BD59-A6C34878D82A}">
                    <a16:rowId xmlns:a16="http://schemas.microsoft.com/office/drawing/2014/main" val="3357804078"/>
                  </a:ext>
                </a:extLst>
              </a:tr>
              <a:tr h="914400">
                <a:tc rowSpan="2">
                  <a:txBody>
                    <a:bodyPr/>
                    <a:lstStyle/>
                    <a:p>
                      <a:pPr fontAlgn="base"/>
                      <a:r>
                        <a:rPr lang="en-US" sz="1200" dirty="0">
                          <a:effectLst/>
                        </a:rPr>
                        <a:t>Decrease in frequency of incidents where passengers’ civil rights are violated and increase in equal access to quality air transportation service for persons with disabilities​</a:t>
                      </a:r>
                      <a:endParaRPr lang="en-US" dirty="0">
                        <a:effectLst/>
                      </a:endParaRPr>
                    </a:p>
                  </a:txBody>
                  <a:tcPr anchor="ctr"/>
                </a:tc>
                <a:tc>
                  <a:txBody>
                    <a:bodyPr/>
                    <a:lstStyle/>
                    <a:p>
                      <a:pPr fontAlgn="base"/>
                      <a:r>
                        <a:rPr lang="en-US" sz="1200" dirty="0">
                          <a:effectLst/>
                        </a:rPr>
                        <a:t>Expand compliance and enforcement activities related to the Air Carrier Access Act and its implementing regulation in 14 CFR Part 382​</a:t>
                      </a:r>
                      <a:endParaRPr lang="en-US" dirty="0">
                        <a:effectLst/>
                      </a:endParaRPr>
                    </a:p>
                  </a:txBody>
                  <a:tcPr anchor="ctr"/>
                </a:tc>
                <a:extLst>
                  <a:ext uri="{0D108BD9-81ED-4DB2-BD59-A6C34878D82A}">
                    <a16:rowId xmlns:a16="http://schemas.microsoft.com/office/drawing/2014/main" val="1571257873"/>
                  </a:ext>
                </a:extLst>
              </a:tr>
              <a:tr h="1000125">
                <a:tc vMerge="1">
                  <a:txBody>
                    <a:bodyPr/>
                    <a:lstStyle/>
                    <a:p>
                      <a:endParaRPr lang="en-US"/>
                    </a:p>
                  </a:txBody>
                  <a:tcPr/>
                </a:tc>
                <a:tc>
                  <a:txBody>
                    <a:bodyPr/>
                    <a:lstStyle/>
                    <a:p>
                      <a:pPr fontAlgn="base"/>
                      <a:r>
                        <a:rPr lang="en-US" sz="1200" dirty="0">
                          <a:effectLst/>
                        </a:rPr>
                        <a:t>Educate people with disabilities about their rights under ACAA and how to exercise them​</a:t>
                      </a:r>
                      <a:endParaRPr lang="en-US" dirty="0">
                        <a:effectLst/>
                      </a:endParaRPr>
                    </a:p>
                  </a:txBody>
                  <a:tcPr anchor="ctr"/>
                </a:tc>
                <a:extLst>
                  <a:ext uri="{0D108BD9-81ED-4DB2-BD59-A6C34878D82A}">
                    <a16:rowId xmlns:a16="http://schemas.microsoft.com/office/drawing/2014/main" val="302885277"/>
                  </a:ext>
                </a:extLst>
              </a:tr>
            </a:tbl>
          </a:graphicData>
        </a:graphic>
      </p:graphicFrame>
      <p:cxnSp>
        <p:nvCxnSpPr>
          <p:cNvPr id="13" name="Google Shape;170;p8">
            <a:extLst>
              <a:ext uri="{FF2B5EF4-FFF2-40B4-BE49-F238E27FC236}">
                <a16:creationId xmlns:a16="http://schemas.microsoft.com/office/drawing/2014/main" id="{F6955AB8-5261-49FD-4287-92541C524669}"/>
              </a:ext>
            </a:extLst>
          </p:cNvPr>
          <p:cNvCxnSpPr>
            <a:cxnSpLocks/>
          </p:cNvCxnSpPr>
          <p:nvPr/>
        </p:nvCxnSpPr>
        <p:spPr>
          <a:xfrm>
            <a:off x="6327187" y="2129293"/>
            <a:ext cx="2090303" cy="0"/>
          </a:xfrm>
          <a:prstGeom prst="straightConnector1">
            <a:avLst/>
          </a:prstGeom>
          <a:noFill/>
          <a:ln w="38100" cap="flat" cmpd="sng">
            <a:solidFill>
              <a:schemeClr val="accent1"/>
            </a:solidFill>
            <a:prstDash val="solid"/>
            <a:miter lim="800000"/>
            <a:headEnd type="oval" w="med" len="med"/>
            <a:tailEnd type="oval" w="med" len="med"/>
          </a:ln>
        </p:spPr>
      </p:cxnSp>
      <p:sp>
        <p:nvSpPr>
          <p:cNvPr id="5" name="Rectangle 4">
            <a:extLst>
              <a:ext uri="{FF2B5EF4-FFF2-40B4-BE49-F238E27FC236}">
                <a16:creationId xmlns:a16="http://schemas.microsoft.com/office/drawing/2014/main" id="{8CB98D59-6A58-BEC4-94B1-DB634942E2E0}"/>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6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4B0F-55E5-6FE0-DF3B-068DCE257C6A}"/>
              </a:ext>
            </a:extLst>
          </p:cNvPr>
          <p:cNvSpPr>
            <a:spLocks noGrp="1"/>
          </p:cNvSpPr>
          <p:nvPr>
            <p:ph type="title"/>
          </p:nvPr>
        </p:nvSpPr>
        <p:spPr/>
        <p:txBody>
          <a:bodyPr lIns="91440" tIns="45720" rIns="91440" bIns="45720" anchor="t"/>
          <a:lstStyle/>
          <a:p>
            <a:r>
              <a:rPr lang="en-US">
                <a:latin typeface="Corbel"/>
              </a:rPr>
              <a:t>Priority: Enable Safe and Accessible Air Travel</a:t>
            </a:r>
            <a:endParaRPr lang="en-US"/>
          </a:p>
        </p:txBody>
      </p:sp>
      <p:sp>
        <p:nvSpPr>
          <p:cNvPr id="4" name="Google Shape;159;p7">
            <a:extLst>
              <a:ext uri="{FF2B5EF4-FFF2-40B4-BE49-F238E27FC236}">
                <a16:creationId xmlns:a16="http://schemas.microsoft.com/office/drawing/2014/main" id="{AD87D81E-DE91-3CBD-EC04-33626288BAAA}"/>
              </a:ext>
            </a:extLst>
          </p:cNvPr>
          <p:cNvSpPr/>
          <p:nvPr/>
        </p:nvSpPr>
        <p:spPr>
          <a:xfrm>
            <a:off x="7402882" y="1599485"/>
            <a:ext cx="4421688" cy="4247276"/>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Completed</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final rule was published in August 2023. Accessible lavatories will be required on new large single-aisle aircraft. In the short term, the rule requires airlines to provide accessible lavatory interior features, to improve the safety and accessibility of on-board wheelchairs (OBWs), and to inform passengers on request about lavatory accessibility. In the long term, the rule requires airlines to install lavatories large enough for a passenger using an OBW, along with an attendant. We expect this rule to benefit millions of individuals with mobility impairments who cannot independently access the lavatory. </a:t>
            </a:r>
          </a:p>
        </p:txBody>
      </p:sp>
      <p:graphicFrame>
        <p:nvGraphicFramePr>
          <p:cNvPr id="6" name="Table 5">
            <a:extLst>
              <a:ext uri="{FF2B5EF4-FFF2-40B4-BE49-F238E27FC236}">
                <a16:creationId xmlns:a16="http://schemas.microsoft.com/office/drawing/2014/main" id="{9796CAB1-2C65-FB9A-83BF-3484510B4C71}"/>
              </a:ext>
            </a:extLst>
          </p:cNvPr>
          <p:cNvGraphicFramePr>
            <a:graphicFrameLocks noGrp="1"/>
          </p:cNvGraphicFramePr>
          <p:nvPr>
            <p:extLst>
              <p:ext uri="{D42A27DB-BD31-4B8C-83A1-F6EECF244321}">
                <p14:modId xmlns:p14="http://schemas.microsoft.com/office/powerpoint/2010/main" val="2739923790"/>
              </p:ext>
            </p:extLst>
          </p:nvPr>
        </p:nvGraphicFramePr>
        <p:xfrm>
          <a:off x="575154" y="1130161"/>
          <a:ext cx="5737226" cy="4890135"/>
        </p:xfrm>
        <a:graphic>
          <a:graphicData uri="http://schemas.openxmlformats.org/drawingml/2006/table">
            <a:tbl>
              <a:tblPr firstRow="1" bandRow="1">
                <a:tableStyleId>{5C22544A-7EE6-4342-B048-85BDC9FD1C3A}</a:tableStyleId>
              </a:tblPr>
              <a:tblGrid>
                <a:gridCol w="2868613">
                  <a:extLst>
                    <a:ext uri="{9D8B030D-6E8A-4147-A177-3AD203B41FA5}">
                      <a16:colId xmlns:a16="http://schemas.microsoft.com/office/drawing/2014/main" val="1559815034"/>
                    </a:ext>
                  </a:extLst>
                </a:gridCol>
                <a:gridCol w="2868613">
                  <a:extLst>
                    <a:ext uri="{9D8B030D-6E8A-4147-A177-3AD203B41FA5}">
                      <a16:colId xmlns:a16="http://schemas.microsoft.com/office/drawing/2014/main" val="1571513452"/>
                    </a:ext>
                  </a:extLst>
                </a:gridCol>
              </a:tblGrid>
              <a:tr h="323850">
                <a:tc>
                  <a:txBody>
                    <a:bodyPr/>
                    <a:lstStyle/>
                    <a:p>
                      <a:pPr fontAlgn="base"/>
                      <a:r>
                        <a:rPr lang="en-US" sz="1200" dirty="0">
                          <a:effectLst/>
                        </a:rPr>
                        <a:t>Impact​</a:t>
                      </a:r>
                      <a:endParaRPr lang="en-US" b="1" dirty="0">
                        <a:solidFill>
                          <a:srgbClr val="FFFFFF"/>
                        </a:solidFill>
                        <a:effectLst/>
                      </a:endParaRPr>
                    </a:p>
                  </a:txBody>
                  <a:tcPr anchor="ctr"/>
                </a:tc>
                <a:tc>
                  <a:txBody>
                    <a:bodyPr/>
                    <a:lstStyle/>
                    <a:p>
                      <a:pPr fontAlgn="base"/>
                      <a:r>
                        <a:rPr lang="en-US" sz="1200" dirty="0">
                          <a:effectLst/>
                        </a:rPr>
                        <a:t>Action​</a:t>
                      </a:r>
                      <a:endParaRPr lang="en-US" b="1" dirty="0">
                        <a:solidFill>
                          <a:srgbClr val="FFFFFF"/>
                        </a:solidFill>
                        <a:effectLst/>
                      </a:endParaRPr>
                    </a:p>
                  </a:txBody>
                  <a:tcPr anchor="ctr"/>
                </a:tc>
                <a:extLst>
                  <a:ext uri="{0D108BD9-81ED-4DB2-BD59-A6C34878D82A}">
                    <a16:rowId xmlns:a16="http://schemas.microsoft.com/office/drawing/2014/main" val="3313094487"/>
                  </a:ext>
                </a:extLst>
              </a:tr>
              <a:tr h="914400">
                <a:tc>
                  <a:txBody>
                    <a:bodyPr/>
                    <a:lstStyle/>
                    <a:p>
                      <a:pPr fontAlgn="base"/>
                      <a:r>
                        <a:rPr lang="en-US" sz="1200" b="0" dirty="0">
                          <a:effectLst/>
                        </a:rPr>
                        <a:t>Passengers can stay in their personal wheelchairs on aircraft, a generational improvement in the equity, safety, and dignity of travel​</a:t>
                      </a:r>
                    </a:p>
                  </a:txBody>
                  <a:tcPr anchor="ctr"/>
                </a:tc>
                <a:tc>
                  <a:txBody>
                    <a:bodyPr/>
                    <a:lstStyle/>
                    <a:p>
                      <a:pPr fontAlgn="base"/>
                      <a:r>
                        <a:rPr lang="en-US" sz="1200" b="0" dirty="0">
                          <a:effectLst/>
                        </a:rPr>
                        <a:t>Develop and advance a research roadmap, building from the Access Board / TRB Report on the Feasibility of Wheelchair Securement Systems on Passenger Aircraft, to support future rulemaking​</a:t>
                      </a:r>
                    </a:p>
                  </a:txBody>
                  <a:tcPr anchor="ctr"/>
                </a:tc>
                <a:extLst>
                  <a:ext uri="{0D108BD9-81ED-4DB2-BD59-A6C34878D82A}">
                    <a16:rowId xmlns:a16="http://schemas.microsoft.com/office/drawing/2014/main" val="589053272"/>
                  </a:ext>
                </a:extLst>
              </a:tr>
              <a:tr h="914400">
                <a:tc>
                  <a:txBody>
                    <a:bodyPr/>
                    <a:lstStyle/>
                    <a:p>
                      <a:pPr fontAlgn="base"/>
                      <a:r>
                        <a:rPr lang="en-US" sz="1200" dirty="0">
                          <a:effectLst/>
                        </a:rPr>
                        <a:t>Decrease in number of passengers with disabilities whose wheelchairs are damaged during air travel and are injured in transfers to/from aircraft​</a:t>
                      </a:r>
                    </a:p>
                  </a:txBody>
                  <a:tcPr anchor="ctr"/>
                </a:tc>
                <a:tc>
                  <a:txBody>
                    <a:bodyPr/>
                    <a:lstStyle/>
                    <a:p>
                      <a:pPr fontAlgn="base"/>
                      <a:r>
                        <a:rPr lang="en-US" sz="1200" dirty="0">
                          <a:effectLst/>
                        </a:rPr>
                        <a:t>Issue rulemaking on Ensuring Safe Accommodations for Air Travelers with Disabilities Using Wheelchairs​</a:t>
                      </a:r>
                    </a:p>
                  </a:txBody>
                  <a:tcPr anchor="ctr"/>
                </a:tc>
                <a:extLst>
                  <a:ext uri="{0D108BD9-81ED-4DB2-BD59-A6C34878D82A}">
                    <a16:rowId xmlns:a16="http://schemas.microsoft.com/office/drawing/2014/main" val="1244925700"/>
                  </a:ext>
                </a:extLst>
              </a:tr>
              <a:tr h="542925">
                <a:tc>
                  <a:txBody>
                    <a:bodyPr/>
                    <a:lstStyle/>
                    <a:p>
                      <a:pPr fontAlgn="base"/>
                      <a:r>
                        <a:rPr lang="en-US" sz="1400" b="1" dirty="0">
                          <a:effectLst/>
                        </a:rPr>
                        <a:t>Passengers in wheelchairs can access lavatories on aircraft​</a:t>
                      </a:r>
                    </a:p>
                  </a:txBody>
                  <a:tcPr anchor="ctr"/>
                </a:tc>
                <a:tc>
                  <a:txBody>
                    <a:bodyPr/>
                    <a:lstStyle/>
                    <a:p>
                      <a:pPr fontAlgn="base"/>
                      <a:r>
                        <a:rPr lang="en-US" sz="1400" b="1" dirty="0">
                          <a:effectLst/>
                        </a:rPr>
                        <a:t>Issue NPRM and Final Rule on Accessible Lavatories on Single-Aisle Aircraft: Part 2​</a:t>
                      </a:r>
                    </a:p>
                  </a:txBody>
                  <a:tcPr anchor="ctr"/>
                </a:tc>
                <a:extLst>
                  <a:ext uri="{0D108BD9-81ED-4DB2-BD59-A6C34878D82A}">
                    <a16:rowId xmlns:a16="http://schemas.microsoft.com/office/drawing/2014/main" val="3357804078"/>
                  </a:ext>
                </a:extLst>
              </a:tr>
              <a:tr h="914400">
                <a:tc rowSpan="2">
                  <a:txBody>
                    <a:bodyPr/>
                    <a:lstStyle/>
                    <a:p>
                      <a:pPr fontAlgn="base"/>
                      <a:r>
                        <a:rPr lang="en-US" sz="1200" dirty="0">
                          <a:effectLst/>
                        </a:rPr>
                        <a:t>Decrease in frequency of incidents where passengers’ civil rights are violated and increase in equal access to quality air transportation service for persons with disabilities​</a:t>
                      </a:r>
                      <a:endParaRPr lang="en-US" dirty="0">
                        <a:effectLst/>
                      </a:endParaRPr>
                    </a:p>
                  </a:txBody>
                  <a:tcPr anchor="ctr"/>
                </a:tc>
                <a:tc>
                  <a:txBody>
                    <a:bodyPr/>
                    <a:lstStyle/>
                    <a:p>
                      <a:pPr fontAlgn="base"/>
                      <a:r>
                        <a:rPr lang="en-US" sz="1200" dirty="0">
                          <a:effectLst/>
                        </a:rPr>
                        <a:t>Expand compliance and enforcement activities related to the Air Carrier Access Act and its implementing regulation in 14 CFR Part 382​</a:t>
                      </a:r>
                      <a:endParaRPr lang="en-US" dirty="0">
                        <a:effectLst/>
                      </a:endParaRPr>
                    </a:p>
                  </a:txBody>
                  <a:tcPr anchor="ctr"/>
                </a:tc>
                <a:extLst>
                  <a:ext uri="{0D108BD9-81ED-4DB2-BD59-A6C34878D82A}">
                    <a16:rowId xmlns:a16="http://schemas.microsoft.com/office/drawing/2014/main" val="1571257873"/>
                  </a:ext>
                </a:extLst>
              </a:tr>
              <a:tr h="1000125">
                <a:tc vMerge="1">
                  <a:txBody>
                    <a:bodyPr/>
                    <a:lstStyle/>
                    <a:p>
                      <a:endParaRPr lang="en-US"/>
                    </a:p>
                  </a:txBody>
                  <a:tcPr/>
                </a:tc>
                <a:tc>
                  <a:txBody>
                    <a:bodyPr/>
                    <a:lstStyle/>
                    <a:p>
                      <a:pPr fontAlgn="base"/>
                      <a:r>
                        <a:rPr lang="en-US" sz="1200" dirty="0">
                          <a:effectLst/>
                        </a:rPr>
                        <a:t>Educate people with disabilities about their rights under ACAA and how to exercise them​</a:t>
                      </a:r>
                      <a:endParaRPr lang="en-US" dirty="0">
                        <a:effectLst/>
                      </a:endParaRPr>
                    </a:p>
                  </a:txBody>
                  <a:tcPr anchor="ctr"/>
                </a:tc>
                <a:extLst>
                  <a:ext uri="{0D108BD9-81ED-4DB2-BD59-A6C34878D82A}">
                    <a16:rowId xmlns:a16="http://schemas.microsoft.com/office/drawing/2014/main" val="302885277"/>
                  </a:ext>
                </a:extLst>
              </a:tr>
            </a:tbl>
          </a:graphicData>
        </a:graphic>
      </p:graphicFrame>
      <p:cxnSp>
        <p:nvCxnSpPr>
          <p:cNvPr id="13" name="Google Shape;170;p8">
            <a:extLst>
              <a:ext uri="{FF2B5EF4-FFF2-40B4-BE49-F238E27FC236}">
                <a16:creationId xmlns:a16="http://schemas.microsoft.com/office/drawing/2014/main" id="{F6955AB8-5261-49FD-4287-92541C524669}"/>
              </a:ext>
            </a:extLst>
          </p:cNvPr>
          <p:cNvCxnSpPr>
            <a:cxnSpLocks/>
          </p:cNvCxnSpPr>
          <p:nvPr/>
        </p:nvCxnSpPr>
        <p:spPr>
          <a:xfrm>
            <a:off x="6312380" y="3723123"/>
            <a:ext cx="1090502" cy="0"/>
          </a:xfrm>
          <a:prstGeom prst="straightConnector1">
            <a:avLst/>
          </a:prstGeom>
          <a:noFill/>
          <a:ln w="38100" cap="flat" cmpd="sng">
            <a:solidFill>
              <a:schemeClr val="accent1"/>
            </a:solidFill>
            <a:prstDash val="solid"/>
            <a:miter lim="800000"/>
            <a:headEnd type="oval" w="med" len="med"/>
            <a:tailEnd type="oval" w="med" len="med"/>
          </a:ln>
        </p:spPr>
      </p:cxnSp>
      <p:sp>
        <p:nvSpPr>
          <p:cNvPr id="5" name="Rectangle 4">
            <a:extLst>
              <a:ext uri="{FF2B5EF4-FFF2-40B4-BE49-F238E27FC236}">
                <a16:creationId xmlns:a16="http://schemas.microsoft.com/office/drawing/2014/main" id="{8CB98D59-6A58-BEC4-94B1-DB634942E2E0}"/>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57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4B0F-55E5-6FE0-DF3B-068DCE257C6A}"/>
              </a:ext>
            </a:extLst>
          </p:cNvPr>
          <p:cNvSpPr>
            <a:spLocks noGrp="1"/>
          </p:cNvSpPr>
          <p:nvPr>
            <p:ph type="title"/>
          </p:nvPr>
        </p:nvSpPr>
        <p:spPr/>
        <p:txBody>
          <a:bodyPr lIns="91440" tIns="45720" rIns="91440" bIns="45720" anchor="t"/>
          <a:lstStyle/>
          <a:p>
            <a:r>
              <a:rPr lang="en-US">
                <a:latin typeface="Corbel"/>
              </a:rPr>
              <a:t>Priority: Enable Safe and Accessible Air Travel</a:t>
            </a:r>
            <a:endParaRPr lang="en-US"/>
          </a:p>
        </p:txBody>
      </p:sp>
      <p:sp>
        <p:nvSpPr>
          <p:cNvPr id="4" name="Google Shape;159;p7">
            <a:extLst>
              <a:ext uri="{FF2B5EF4-FFF2-40B4-BE49-F238E27FC236}">
                <a16:creationId xmlns:a16="http://schemas.microsoft.com/office/drawing/2014/main" id="{AD87D81E-DE91-3CBD-EC04-33626288BAAA}"/>
              </a:ext>
            </a:extLst>
          </p:cNvPr>
          <p:cNvSpPr/>
          <p:nvPr/>
        </p:nvSpPr>
        <p:spPr>
          <a:xfrm>
            <a:off x="7490564" y="1681579"/>
            <a:ext cx="3970751" cy="4247276"/>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Completed</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December 2023, the Office of Airline Consumer Protection (OACP) revised travel tips for wheelchair users on its website in order to further educate passengers with disabilities about the benefits of sharing information in advance with the airlines about their wheelchairs and scooters. Among other things, the updates instruct passengers to provide notice in advance to airlines whenever possible, to share device information (e.g., weight and dimensions) for better handling, and to check with the airline if it offers a wheelchair information request form.</a:t>
            </a:r>
          </a:p>
        </p:txBody>
      </p:sp>
      <p:graphicFrame>
        <p:nvGraphicFramePr>
          <p:cNvPr id="6" name="Table 5">
            <a:extLst>
              <a:ext uri="{FF2B5EF4-FFF2-40B4-BE49-F238E27FC236}">
                <a16:creationId xmlns:a16="http://schemas.microsoft.com/office/drawing/2014/main" id="{9796CAB1-2C65-FB9A-83BF-3484510B4C71}"/>
              </a:ext>
            </a:extLst>
          </p:cNvPr>
          <p:cNvGraphicFramePr>
            <a:graphicFrameLocks noGrp="1"/>
          </p:cNvGraphicFramePr>
          <p:nvPr>
            <p:extLst>
              <p:ext uri="{D42A27DB-BD31-4B8C-83A1-F6EECF244321}">
                <p14:modId xmlns:p14="http://schemas.microsoft.com/office/powerpoint/2010/main" val="971799086"/>
              </p:ext>
            </p:extLst>
          </p:nvPr>
        </p:nvGraphicFramePr>
        <p:xfrm>
          <a:off x="575154" y="1405870"/>
          <a:ext cx="5737226" cy="4798695"/>
        </p:xfrm>
        <a:graphic>
          <a:graphicData uri="http://schemas.openxmlformats.org/drawingml/2006/table">
            <a:tbl>
              <a:tblPr firstRow="1" bandRow="1">
                <a:tableStyleId>{5C22544A-7EE6-4342-B048-85BDC9FD1C3A}</a:tableStyleId>
              </a:tblPr>
              <a:tblGrid>
                <a:gridCol w="2868613">
                  <a:extLst>
                    <a:ext uri="{9D8B030D-6E8A-4147-A177-3AD203B41FA5}">
                      <a16:colId xmlns:a16="http://schemas.microsoft.com/office/drawing/2014/main" val="1559815034"/>
                    </a:ext>
                  </a:extLst>
                </a:gridCol>
                <a:gridCol w="2868613">
                  <a:extLst>
                    <a:ext uri="{9D8B030D-6E8A-4147-A177-3AD203B41FA5}">
                      <a16:colId xmlns:a16="http://schemas.microsoft.com/office/drawing/2014/main" val="1571513452"/>
                    </a:ext>
                  </a:extLst>
                </a:gridCol>
              </a:tblGrid>
              <a:tr h="323850">
                <a:tc>
                  <a:txBody>
                    <a:bodyPr/>
                    <a:lstStyle/>
                    <a:p>
                      <a:pPr fontAlgn="base"/>
                      <a:r>
                        <a:rPr lang="en-US" sz="1200" dirty="0">
                          <a:effectLst/>
                        </a:rPr>
                        <a:t>Impact​</a:t>
                      </a:r>
                      <a:endParaRPr lang="en-US" b="1" dirty="0">
                        <a:solidFill>
                          <a:srgbClr val="FFFFFF"/>
                        </a:solidFill>
                        <a:effectLst/>
                      </a:endParaRPr>
                    </a:p>
                  </a:txBody>
                  <a:tcPr anchor="ctr"/>
                </a:tc>
                <a:tc>
                  <a:txBody>
                    <a:bodyPr/>
                    <a:lstStyle/>
                    <a:p>
                      <a:pPr fontAlgn="base"/>
                      <a:r>
                        <a:rPr lang="en-US" sz="1200" dirty="0">
                          <a:effectLst/>
                        </a:rPr>
                        <a:t>Action​</a:t>
                      </a:r>
                      <a:endParaRPr lang="en-US" b="1" dirty="0">
                        <a:solidFill>
                          <a:srgbClr val="FFFFFF"/>
                        </a:solidFill>
                        <a:effectLst/>
                      </a:endParaRPr>
                    </a:p>
                  </a:txBody>
                  <a:tcPr anchor="ctr"/>
                </a:tc>
                <a:extLst>
                  <a:ext uri="{0D108BD9-81ED-4DB2-BD59-A6C34878D82A}">
                    <a16:rowId xmlns:a16="http://schemas.microsoft.com/office/drawing/2014/main" val="3313094487"/>
                  </a:ext>
                </a:extLst>
              </a:tr>
              <a:tr h="914400">
                <a:tc>
                  <a:txBody>
                    <a:bodyPr/>
                    <a:lstStyle/>
                    <a:p>
                      <a:pPr fontAlgn="base"/>
                      <a:r>
                        <a:rPr lang="en-US" sz="1200" b="0" dirty="0">
                          <a:effectLst/>
                        </a:rPr>
                        <a:t>Passengers can stay in their personal wheelchairs on aircraft, a generational improvement in the equity, safety, and dignity of travel​</a:t>
                      </a:r>
                    </a:p>
                  </a:txBody>
                  <a:tcPr anchor="ctr"/>
                </a:tc>
                <a:tc>
                  <a:txBody>
                    <a:bodyPr/>
                    <a:lstStyle/>
                    <a:p>
                      <a:pPr fontAlgn="base"/>
                      <a:r>
                        <a:rPr lang="en-US" sz="1200" b="0" dirty="0">
                          <a:effectLst/>
                        </a:rPr>
                        <a:t>Develop and advance a research roadmap, building from the Access Board / TRB Report on the Feasibility of Wheelchair Securement Systems on Passenger Aircraft, to support future rulemaking​</a:t>
                      </a:r>
                    </a:p>
                  </a:txBody>
                  <a:tcPr anchor="ctr"/>
                </a:tc>
                <a:extLst>
                  <a:ext uri="{0D108BD9-81ED-4DB2-BD59-A6C34878D82A}">
                    <a16:rowId xmlns:a16="http://schemas.microsoft.com/office/drawing/2014/main" val="589053272"/>
                  </a:ext>
                </a:extLst>
              </a:tr>
              <a:tr h="914400">
                <a:tc>
                  <a:txBody>
                    <a:bodyPr/>
                    <a:lstStyle/>
                    <a:p>
                      <a:pPr fontAlgn="base"/>
                      <a:r>
                        <a:rPr lang="en-US" sz="1200" dirty="0">
                          <a:effectLst/>
                        </a:rPr>
                        <a:t>Decrease in number of passengers with disabilities whose wheelchairs are damaged during air travel and are injured in transfers to/from aircraft​</a:t>
                      </a:r>
                      <a:endParaRPr lang="en-US" dirty="0">
                        <a:effectLst/>
                      </a:endParaRPr>
                    </a:p>
                  </a:txBody>
                  <a:tcPr anchor="ctr"/>
                </a:tc>
                <a:tc>
                  <a:txBody>
                    <a:bodyPr/>
                    <a:lstStyle/>
                    <a:p>
                      <a:pPr fontAlgn="base"/>
                      <a:r>
                        <a:rPr lang="en-US" sz="1200" dirty="0">
                          <a:effectLst/>
                        </a:rPr>
                        <a:t>Issue rulemaking on Ensuring Safe Accommodations for Air Travelers with Disabilities Using Wheelchairs​</a:t>
                      </a:r>
                      <a:endParaRPr lang="en-US" dirty="0">
                        <a:effectLst/>
                      </a:endParaRPr>
                    </a:p>
                  </a:txBody>
                  <a:tcPr anchor="ctr"/>
                </a:tc>
                <a:extLst>
                  <a:ext uri="{0D108BD9-81ED-4DB2-BD59-A6C34878D82A}">
                    <a16:rowId xmlns:a16="http://schemas.microsoft.com/office/drawing/2014/main" val="1244925700"/>
                  </a:ext>
                </a:extLst>
              </a:tr>
              <a:tr h="542925">
                <a:tc>
                  <a:txBody>
                    <a:bodyPr/>
                    <a:lstStyle/>
                    <a:p>
                      <a:pPr fontAlgn="base"/>
                      <a:r>
                        <a:rPr lang="en-US" sz="1200" dirty="0">
                          <a:effectLst/>
                        </a:rPr>
                        <a:t>Passengers in wheelchairs can access lavatories on aircraft​</a:t>
                      </a:r>
                      <a:endParaRPr lang="en-US" dirty="0">
                        <a:effectLst/>
                      </a:endParaRPr>
                    </a:p>
                  </a:txBody>
                  <a:tcPr anchor="ctr"/>
                </a:tc>
                <a:tc>
                  <a:txBody>
                    <a:bodyPr/>
                    <a:lstStyle/>
                    <a:p>
                      <a:pPr fontAlgn="base"/>
                      <a:r>
                        <a:rPr lang="en-US" sz="1200" dirty="0">
                          <a:effectLst/>
                        </a:rPr>
                        <a:t>Issue NPRM and Final Rule on Accessible Lavatories on Single-Aisle Aircraft: Part 2​</a:t>
                      </a:r>
                      <a:endParaRPr lang="en-US" dirty="0">
                        <a:effectLst/>
                      </a:endParaRPr>
                    </a:p>
                  </a:txBody>
                  <a:tcPr anchor="ctr"/>
                </a:tc>
                <a:extLst>
                  <a:ext uri="{0D108BD9-81ED-4DB2-BD59-A6C34878D82A}">
                    <a16:rowId xmlns:a16="http://schemas.microsoft.com/office/drawing/2014/main" val="3357804078"/>
                  </a:ext>
                </a:extLst>
              </a:tr>
              <a:tr h="914400">
                <a:tc rowSpan="2">
                  <a:txBody>
                    <a:bodyPr/>
                    <a:lstStyle/>
                    <a:p>
                      <a:pPr fontAlgn="base"/>
                      <a:r>
                        <a:rPr lang="en-US" sz="1400" b="1" dirty="0">
                          <a:effectLst/>
                        </a:rPr>
                        <a:t>Decrease in frequency of incidents where passengers’ civil rights are violated and increase in equal access to quality air transportation service for persons with disabilities​</a:t>
                      </a:r>
                    </a:p>
                  </a:txBody>
                  <a:tcPr anchor="ctr"/>
                </a:tc>
                <a:tc>
                  <a:txBody>
                    <a:bodyPr/>
                    <a:lstStyle/>
                    <a:p>
                      <a:pPr fontAlgn="base"/>
                      <a:r>
                        <a:rPr lang="en-US" sz="1200" dirty="0">
                          <a:effectLst/>
                        </a:rPr>
                        <a:t>Expand compliance and enforcement activities related to the Air Carrier Access Act and its implementing regulation in 14 CFR Part 382​</a:t>
                      </a:r>
                      <a:endParaRPr lang="en-US" dirty="0">
                        <a:effectLst/>
                      </a:endParaRPr>
                    </a:p>
                  </a:txBody>
                  <a:tcPr anchor="ctr"/>
                </a:tc>
                <a:extLst>
                  <a:ext uri="{0D108BD9-81ED-4DB2-BD59-A6C34878D82A}">
                    <a16:rowId xmlns:a16="http://schemas.microsoft.com/office/drawing/2014/main" val="1571257873"/>
                  </a:ext>
                </a:extLst>
              </a:tr>
              <a:tr h="1000125">
                <a:tc vMerge="1">
                  <a:txBody>
                    <a:bodyPr/>
                    <a:lstStyle/>
                    <a:p>
                      <a:endParaRPr lang="en-US"/>
                    </a:p>
                  </a:txBody>
                  <a:tcPr/>
                </a:tc>
                <a:tc>
                  <a:txBody>
                    <a:bodyPr/>
                    <a:lstStyle/>
                    <a:p>
                      <a:pPr fontAlgn="base"/>
                      <a:r>
                        <a:rPr lang="en-US" sz="1400" b="1" dirty="0">
                          <a:effectLst/>
                        </a:rPr>
                        <a:t>Educate people with disabilities about their rights under ACAA and how to exercise them​</a:t>
                      </a:r>
                    </a:p>
                  </a:txBody>
                  <a:tcPr anchor="ctr"/>
                </a:tc>
                <a:extLst>
                  <a:ext uri="{0D108BD9-81ED-4DB2-BD59-A6C34878D82A}">
                    <a16:rowId xmlns:a16="http://schemas.microsoft.com/office/drawing/2014/main" val="302885277"/>
                  </a:ext>
                </a:extLst>
              </a:tr>
            </a:tbl>
          </a:graphicData>
        </a:graphic>
      </p:graphicFrame>
      <p:cxnSp>
        <p:nvCxnSpPr>
          <p:cNvPr id="13" name="Google Shape;170;p8">
            <a:extLst>
              <a:ext uri="{FF2B5EF4-FFF2-40B4-BE49-F238E27FC236}">
                <a16:creationId xmlns:a16="http://schemas.microsoft.com/office/drawing/2014/main" id="{F6955AB8-5261-49FD-4287-92541C524669}"/>
              </a:ext>
            </a:extLst>
          </p:cNvPr>
          <p:cNvCxnSpPr>
            <a:cxnSpLocks/>
          </p:cNvCxnSpPr>
          <p:nvPr/>
        </p:nvCxnSpPr>
        <p:spPr>
          <a:xfrm>
            <a:off x="6312380" y="5386060"/>
            <a:ext cx="1178184" cy="0"/>
          </a:xfrm>
          <a:prstGeom prst="straightConnector1">
            <a:avLst/>
          </a:prstGeom>
          <a:noFill/>
          <a:ln w="38100" cap="flat" cmpd="sng">
            <a:solidFill>
              <a:schemeClr val="accent1"/>
            </a:solidFill>
            <a:prstDash val="solid"/>
            <a:miter lim="800000"/>
            <a:headEnd type="oval" w="med" len="med"/>
            <a:tailEnd type="oval" w="med" len="med"/>
          </a:ln>
        </p:spPr>
      </p:cxnSp>
      <p:sp>
        <p:nvSpPr>
          <p:cNvPr id="5" name="Rectangle 4">
            <a:extLst>
              <a:ext uri="{FF2B5EF4-FFF2-40B4-BE49-F238E27FC236}">
                <a16:creationId xmlns:a16="http://schemas.microsoft.com/office/drawing/2014/main" id="{8CB98D59-6A58-BEC4-94B1-DB634942E2E0}"/>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79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4B0F-55E5-6FE0-DF3B-068DCE257C6A}"/>
              </a:ext>
            </a:extLst>
          </p:cNvPr>
          <p:cNvSpPr>
            <a:spLocks noGrp="1"/>
          </p:cNvSpPr>
          <p:nvPr>
            <p:ph type="title"/>
          </p:nvPr>
        </p:nvSpPr>
        <p:spPr/>
        <p:txBody>
          <a:bodyPr lIns="91440" tIns="45720" rIns="91440" bIns="45720" anchor="t"/>
          <a:lstStyle/>
          <a:p>
            <a:r>
              <a:rPr lang="en-US">
                <a:latin typeface="Corbel"/>
              </a:rPr>
              <a:t>Airline Passengers with Disabilities Bill of Rights</a:t>
            </a:r>
            <a:endParaRPr lang="en-US"/>
          </a:p>
        </p:txBody>
      </p:sp>
      <p:sp>
        <p:nvSpPr>
          <p:cNvPr id="3" name="TextBox 2">
            <a:extLst>
              <a:ext uri="{FF2B5EF4-FFF2-40B4-BE49-F238E27FC236}">
                <a16:creationId xmlns:a16="http://schemas.microsoft.com/office/drawing/2014/main" id="{87C84176-FBF5-A690-A78C-11133EA82B44}"/>
              </a:ext>
            </a:extLst>
          </p:cNvPr>
          <p:cNvSpPr txBox="1"/>
          <p:nvPr/>
        </p:nvSpPr>
        <p:spPr>
          <a:xfrm>
            <a:off x="480738" y="1181340"/>
            <a:ext cx="11241741"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The Bill of Rights applies to people with disabilities traveling on flights to, from, and within the United States. It describes the fundamental rights of air travelers with disabilities under the Air Carrier Access Act.</a:t>
            </a:r>
          </a:p>
          <a:p>
            <a:endParaRPr lang="en-US" sz="2000">
              <a:cs typeface="Calibri"/>
            </a:endParaRPr>
          </a:p>
        </p:txBody>
      </p:sp>
      <p:sp>
        <p:nvSpPr>
          <p:cNvPr id="5" name="Rectangle 4">
            <a:extLst>
              <a:ext uri="{FF2B5EF4-FFF2-40B4-BE49-F238E27FC236}">
                <a16:creationId xmlns:a16="http://schemas.microsoft.com/office/drawing/2014/main" id="{D125F578-33EA-6CC7-3A0D-C309CEA96A95}"/>
              </a:ext>
            </a:extLst>
          </p:cNvPr>
          <p:cNvSpPr/>
          <p:nvPr/>
        </p:nvSpPr>
        <p:spPr>
          <a:xfrm>
            <a:off x="2611829" y="2553672"/>
            <a:ext cx="6958641" cy="392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000">
                <a:ea typeface="+mn-lt"/>
                <a:cs typeface="+mn-lt"/>
              </a:rPr>
              <a:t>The Right to Be Treated with Dignity and Respect</a:t>
            </a:r>
          </a:p>
          <a:p>
            <a:pPr marL="342900" indent="-342900">
              <a:buAutoNum type="arabicPeriod"/>
            </a:pPr>
            <a:r>
              <a:rPr lang="en-US" sz="2000">
                <a:ea typeface="+mn-lt"/>
                <a:cs typeface="+mn-lt"/>
              </a:rPr>
              <a:t>The Right to Receive Information About Services and Aircraft Capabilities and Limitations</a:t>
            </a:r>
          </a:p>
          <a:p>
            <a:pPr marL="342900" indent="-342900">
              <a:buAutoNum type="arabicPeriod"/>
            </a:pPr>
            <a:r>
              <a:rPr lang="en-US" sz="2000">
                <a:ea typeface="+mn-lt"/>
                <a:cs typeface="+mn-lt"/>
              </a:rPr>
              <a:t>The Right to Receive Information in an Accessible Format </a:t>
            </a:r>
          </a:p>
          <a:p>
            <a:pPr marL="342900" indent="-342900">
              <a:buAutoNum type="arabicPeriod"/>
            </a:pPr>
            <a:r>
              <a:rPr lang="en-US" sz="2000">
                <a:ea typeface="+mn-lt"/>
                <a:cs typeface="+mn-lt"/>
              </a:rPr>
              <a:t>The Right to Accessible Airport Facilities</a:t>
            </a:r>
          </a:p>
          <a:p>
            <a:pPr marL="342900" indent="-342900">
              <a:buAutoNum type="arabicPeriod"/>
            </a:pPr>
            <a:r>
              <a:rPr lang="en-US" sz="2000">
                <a:ea typeface="+mn-lt"/>
                <a:cs typeface="+mn-lt"/>
              </a:rPr>
              <a:t>The Right to Assistance at Airports</a:t>
            </a:r>
          </a:p>
          <a:p>
            <a:pPr marL="342900" indent="-342900">
              <a:buAutoNum type="arabicPeriod"/>
            </a:pPr>
            <a:r>
              <a:rPr lang="en-US" sz="2000">
                <a:ea typeface="+mn-lt"/>
                <a:cs typeface="+mn-lt"/>
              </a:rPr>
              <a:t>The Right to Assistance on the Aircraft</a:t>
            </a:r>
          </a:p>
          <a:p>
            <a:pPr marL="342900" indent="-342900">
              <a:buAutoNum type="arabicPeriod"/>
            </a:pPr>
            <a:r>
              <a:rPr lang="en-US" sz="2000">
                <a:ea typeface="+mn-lt"/>
                <a:cs typeface="+mn-lt"/>
              </a:rPr>
              <a:t>The Right to Travel with an Assistive Device or Service Animal</a:t>
            </a:r>
          </a:p>
          <a:p>
            <a:pPr marL="342900" indent="-342900">
              <a:buAutoNum type="arabicPeriod"/>
            </a:pPr>
            <a:r>
              <a:rPr lang="en-US" sz="2000">
                <a:ea typeface="+mn-lt"/>
                <a:cs typeface="+mn-lt"/>
              </a:rPr>
              <a:t>The Right to Receive Seating Accommodations</a:t>
            </a:r>
          </a:p>
          <a:p>
            <a:pPr marL="342900" indent="-342900">
              <a:buAutoNum type="arabicPeriod"/>
            </a:pPr>
            <a:r>
              <a:rPr lang="en-US" sz="2000">
                <a:ea typeface="+mn-lt"/>
                <a:cs typeface="+mn-lt"/>
              </a:rPr>
              <a:t>The Right to Accessible Aircraft Features</a:t>
            </a:r>
          </a:p>
          <a:p>
            <a:pPr marL="342900" indent="-342900">
              <a:buAutoNum type="arabicPeriod"/>
            </a:pPr>
            <a:r>
              <a:rPr lang="en-US" sz="2000">
                <a:ea typeface="+mn-lt"/>
                <a:cs typeface="+mn-lt"/>
              </a:rPr>
              <a:t>The Right to Resolution of a Disability-Related Issue</a:t>
            </a:r>
          </a:p>
        </p:txBody>
      </p:sp>
      <p:sp>
        <p:nvSpPr>
          <p:cNvPr id="7" name="Rectangle 6">
            <a:extLst>
              <a:ext uri="{FF2B5EF4-FFF2-40B4-BE49-F238E27FC236}">
                <a16:creationId xmlns:a16="http://schemas.microsoft.com/office/drawing/2014/main" id="{940F0357-28B6-C52A-2415-DB8AE94B17DF}"/>
              </a:ext>
            </a:extLst>
          </p:cNvPr>
          <p:cNvSpPr/>
          <p:nvPr/>
        </p:nvSpPr>
        <p:spPr>
          <a:xfrm>
            <a:off x="88135" y="6742323"/>
            <a:ext cx="2082188" cy="115677"/>
          </a:xfrm>
          <a:prstGeom prst="rect">
            <a:avLst/>
          </a:prstGeom>
          <a:solidFill>
            <a:srgbClr val="0A2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77117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821D602-603B-43AE-AB24-1D28EEE84E2E}" vid="{CDBDC19C-09F8-4318-8F95-CA435AA21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9A3C429B34C34C91A4175AA9139A92" ma:contentTypeVersion="13" ma:contentTypeDescription="Create a new document." ma:contentTypeScope="" ma:versionID="e388125adeccca4fc09e964466a1a1bd">
  <xsd:schema xmlns:xsd="http://www.w3.org/2001/XMLSchema" xmlns:xs="http://www.w3.org/2001/XMLSchema" xmlns:p="http://schemas.microsoft.com/office/2006/metadata/properties" xmlns:ns2="829dc7f3-8e1c-4cb9-b89a-0806ffbac4d5" xmlns:ns3="633de177-4120-4f78-b1e1-a647964a70b3" targetNamespace="http://schemas.microsoft.com/office/2006/metadata/properties" ma:root="true" ma:fieldsID="2d31e39b15b7c1568131f0281cf08dcc" ns2:_="" ns3:_="">
    <xsd:import namespace="829dc7f3-8e1c-4cb9-b89a-0806ffbac4d5"/>
    <xsd:import namespace="633de177-4120-4f78-b1e1-a647964a70b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bjectDetectorVersions" minOccurs="0"/>
                <xsd:element ref="ns2:MediaServiceGenerationTime" minOccurs="0"/>
                <xsd:element ref="ns2:MediaServiceEventHashCode"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9dc7f3-8e1c-4cb9-b89a-0806ffbac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aa446fb-c4e7-47d1-9e02-aae3431be31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3de177-4120-4f78-b1e1-a647964a70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acfe9357-ef7a-4367-8e69-11b66ae64535}" ma:internalName="TaxCatchAll" ma:showField="CatchAllData" ma:web="633de177-4120-4f78-b1e1-a647964a70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29dc7f3-8e1c-4cb9-b89a-0806ffbac4d5">
      <Terms xmlns="http://schemas.microsoft.com/office/infopath/2007/PartnerControls"/>
    </lcf76f155ced4ddcb4097134ff3c332f>
    <TaxCatchAll xmlns="633de177-4120-4f78-b1e1-a647964a70b3" xsi:nil="true"/>
  </documentManagement>
</p:properties>
</file>

<file path=customXml/itemProps1.xml><?xml version="1.0" encoding="utf-8"?>
<ds:datastoreItem xmlns:ds="http://schemas.openxmlformats.org/officeDocument/2006/customXml" ds:itemID="{965EB668-3F66-491A-88B3-D274504349F9}">
  <ds:schemaRefs>
    <ds:schemaRef ds:uri="http://schemas.microsoft.com/office/2006/metadata/contentType"/>
    <ds:schemaRef ds:uri="http://schemas.microsoft.com/office/2006/metadata/properties/metaAttributes"/>
    <ds:schemaRef ds:uri="http://www.w3.org/2000/xmlns/"/>
    <ds:schemaRef ds:uri="http://www.w3.org/2001/XMLSchema"/>
    <ds:schemaRef ds:uri="829dc7f3-8e1c-4cb9-b89a-0806ffbac4d5"/>
    <ds:schemaRef ds:uri="633de177-4120-4f78-b1e1-a647964a70b3"/>
  </ds:schemaRefs>
</ds:datastoreItem>
</file>

<file path=customXml/itemProps2.xml><?xml version="1.0" encoding="utf-8"?>
<ds:datastoreItem xmlns:ds="http://schemas.openxmlformats.org/officeDocument/2006/customXml" ds:itemID="{5079C627-3A32-4B37-A206-1FE4E9C192D2}">
  <ds:schemaRefs>
    <ds:schemaRef ds:uri="http://schemas.microsoft.com/sharepoint/v3/contenttype/forms"/>
  </ds:schemaRefs>
</ds:datastoreItem>
</file>

<file path=customXml/itemProps3.xml><?xml version="1.0" encoding="utf-8"?>
<ds:datastoreItem xmlns:ds="http://schemas.openxmlformats.org/officeDocument/2006/customXml" ds:itemID="{BD3E1C91-51D8-4CCB-9A49-1DCA948003BF}">
  <ds:schemaRefs>
    <ds:schemaRef ds:uri="http://schemas.microsoft.com/office/2006/metadata/properties"/>
    <ds:schemaRef ds:uri="http://www.w3.org/2000/xmlns/"/>
    <ds:schemaRef ds:uri="829dc7f3-8e1c-4cb9-b89a-0806ffbac4d5"/>
    <ds:schemaRef ds:uri="http://schemas.microsoft.com/office/infopath/2007/PartnerControls"/>
    <ds:schemaRef ds:uri="633de177-4120-4f78-b1e1-a647964a70b3"/>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88</TotalTime>
  <Words>2308</Words>
  <Application>Microsoft Office PowerPoint</Application>
  <PresentationFormat>Widescreen</PresentationFormat>
  <Paragraphs>132</Paragraphs>
  <Slides>17</Slides>
  <Notes>1</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Theme2</vt:lpstr>
      <vt:lpstr>  Actions to Advance USDOT Disability Policy Priorities   January 2024</vt:lpstr>
      <vt:lpstr>PowerPoint Presentation</vt:lpstr>
      <vt:lpstr>DOT Disability Policy Priorities and Foundational Actions</vt:lpstr>
      <vt:lpstr>Priority: Enable Safe and Accessible Air Travel</vt:lpstr>
      <vt:lpstr>USDOT Actions to Enable Safe and Accessible Air Travel</vt:lpstr>
      <vt:lpstr>Priority: Enable Safe and Accessible Air Travel</vt:lpstr>
      <vt:lpstr>Priority: Enable Safe and Accessible Air Travel</vt:lpstr>
      <vt:lpstr>Priority: Enable Safe and Accessible Air Travel</vt:lpstr>
      <vt:lpstr>Airline Passengers with Disabilities Bill of Rights</vt:lpstr>
      <vt:lpstr>Priority: Enable Multimodal Accessibility of Public Transportation Facilities, Vehicles, and Rights-of-Way</vt:lpstr>
      <vt:lpstr>USDOT Actions to Enable Multimodal Accessibility of Public Transportation Facilities, Vehicles, and Rights-of-Way</vt:lpstr>
      <vt:lpstr>Priority: Enable Multimodal Accessibility of Public Transportation Facilities, Vehicles, and Rights-of-Way</vt:lpstr>
      <vt:lpstr>Priority: Enable Access to Good Paying Jobs and Business Opportunities</vt:lpstr>
      <vt:lpstr>USDOT Actions to Enable Access to Good Paying Jobs and Business Opportunities</vt:lpstr>
      <vt:lpstr>Priority: Enable Accessibility of Electric Vehicle Charging and Automated Vehicles</vt:lpstr>
      <vt:lpstr>USDOT Actions to Enable Accessibility of Electric Vehicle Charging and Automated Vehicles</vt:lpstr>
      <vt:lpstr>Foundational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Buckland, Kelly (OST)</dc:creator>
  <cp:lastModifiedBy>Buckland, Kelly (OST)</cp:lastModifiedBy>
  <cp:revision>19</cp:revision>
  <dcterms:created xsi:type="dcterms:W3CDTF">2022-06-08T19:28:16Z</dcterms:created>
  <dcterms:modified xsi:type="dcterms:W3CDTF">2024-02-01T22:00:19Z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0x010100309A3C429B34C34C91A4175AA9139A92</vt:lpwstr>
  </property>
  <property fmtid="{D5CDD505-2E9C-101B-9397-08002B2CF9AE}" pid="3" name="MediaServiceImageTags">
    <vt:lpwstr/>
  </property>
  <property fmtid="{D5CDD505-2E9C-101B-9397-08002B2CF9AE}" pid="4" name="Order">
    <vt:r8>17200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