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718" r:id="rId2"/>
    <p:sldId id="687" r:id="rId3"/>
    <p:sldId id="715" r:id="rId4"/>
    <p:sldId id="707" r:id="rId5"/>
    <p:sldId id="710" r:id="rId6"/>
    <p:sldId id="711" r:id="rId7"/>
    <p:sldId id="705" r:id="rId8"/>
    <p:sldId id="712" r:id="rId9"/>
    <p:sldId id="708" r:id="rId10"/>
    <p:sldId id="713" r:id="rId11"/>
    <p:sldId id="714" r:id="rId12"/>
    <p:sldId id="709" r:id="rId13"/>
    <p:sldId id="719" r:id="rId14"/>
    <p:sldId id="717" r:id="rId15"/>
    <p:sldId id="666" r:id="rId16"/>
    <p:sldId id="720" r:id="rId17"/>
    <p:sldId id="721" r:id="rId18"/>
    <p:sldId id="722" r:id="rId19"/>
    <p:sldId id="716" r:id="rId20"/>
    <p:sldId id="723" r:id="rId21"/>
    <p:sldId id="724" r:id="rId22"/>
    <p:sldId id="725" r:id="rId23"/>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8561A5-CAC2-4C4E-92B7-01666A5AE3C5}">
          <p14:sldIdLst>
            <p14:sldId id="718"/>
            <p14:sldId id="687"/>
            <p14:sldId id="715"/>
            <p14:sldId id="707"/>
            <p14:sldId id="710"/>
            <p14:sldId id="711"/>
            <p14:sldId id="705"/>
            <p14:sldId id="712"/>
            <p14:sldId id="708"/>
            <p14:sldId id="713"/>
            <p14:sldId id="714"/>
            <p14:sldId id="709"/>
            <p14:sldId id="719"/>
            <p14:sldId id="717"/>
            <p14:sldId id="666"/>
            <p14:sldId id="720"/>
            <p14:sldId id="721"/>
            <p14:sldId id="722"/>
            <p14:sldId id="716"/>
          </p14:sldIdLst>
        </p14:section>
        <p14:section name="Untitled Section" id="{B5E4B7A8-FE86-4883-BC37-7FB675A6C238}">
          <p14:sldIdLst>
            <p14:sldId id="723"/>
            <p14:sldId id="724"/>
            <p14:sldId id="72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B0A00B5-52F9-8E0C-13A2-9A2382832BA1}" name="Anne Sommers McIntosh" initials="ASM" userId="S::amcintosh@ncd.gov::5716df83-ccbc-40ed-81f3-dac0dc2d5801" providerId="AD"/>
  <p188:author id="{8C42ADE8-52DE-A28A-7882-6EC049CE1835}" name="Amanda Lowe" initials="AL" userId="74e32386e6105300"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ndrés J Gallegos" initials="AJG" lastIdx="1" clrIdx="0">
    <p:extLst>
      <p:ext uri="{19B8F6BF-5375-455C-9EA6-DF929625EA0E}">
        <p15:presenceInfo xmlns:p15="http://schemas.microsoft.com/office/powerpoint/2012/main" userId="Andrés J Gallego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6AD41C-3C51-456B-8B65-70A27A713A2C}" v="3" dt="2025-07-22T16:21:33.8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3" autoAdjust="0"/>
    <p:restoredTop sz="94646" autoAdjust="0"/>
  </p:normalViewPr>
  <p:slideViewPr>
    <p:cSldViewPr snapToGrid="0">
      <p:cViewPr varScale="1">
        <p:scale>
          <a:sx n="72" d="100"/>
          <a:sy n="72" d="100"/>
        </p:scale>
        <p:origin x="64" y="760"/>
      </p:cViewPr>
      <p:guideLst>
        <p:guide orient="horz" pos="2160"/>
        <p:guide pos="3840"/>
      </p:guideLst>
    </p:cSldViewPr>
  </p:slideViewPr>
  <p:notesTextViewPr>
    <p:cViewPr>
      <p:scale>
        <a:sx n="3" d="2"/>
        <a:sy n="3" d="2"/>
      </p:scale>
      <p:origin x="0" y="0"/>
    </p:cViewPr>
  </p:notesTextViewPr>
  <p:notesViewPr>
    <p:cSldViewPr snapToGrid="0">
      <p:cViewPr varScale="1">
        <p:scale>
          <a:sx n="74" d="100"/>
          <a:sy n="74" d="100"/>
        </p:scale>
        <p:origin x="2912" y="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25274B-DD87-4C35-80ED-DF423DAC6E0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a:t>Health Equity for Persons with Disabilities</a:t>
            </a:r>
          </a:p>
        </p:txBody>
      </p:sp>
      <p:sp>
        <p:nvSpPr>
          <p:cNvPr id="3" name="Date Placeholder 2">
            <a:extLst>
              <a:ext uri="{FF2B5EF4-FFF2-40B4-BE49-F238E27FC236}">
                <a16:creationId xmlns:a16="http://schemas.microsoft.com/office/drawing/2014/main" id="{B2C025BC-36EA-42FB-B869-601FD06DB86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dirty="0"/>
              <a:t>August 20, 2021</a:t>
            </a:r>
          </a:p>
        </p:txBody>
      </p:sp>
      <p:sp>
        <p:nvSpPr>
          <p:cNvPr id="4" name="Footer Placeholder 3">
            <a:extLst>
              <a:ext uri="{FF2B5EF4-FFF2-40B4-BE49-F238E27FC236}">
                <a16:creationId xmlns:a16="http://schemas.microsoft.com/office/drawing/2014/main" id="{3B3048D5-DD96-4497-9813-FA7E52BB79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E6DEC1D-50D2-47CD-B815-2771ABBABB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44C545-0BB4-424B-AA4B-581302453D30}" type="slidenum">
              <a:rPr lang="en-US" smtClean="0"/>
              <a:t>‹#›</a:t>
            </a:fld>
            <a:endParaRPr lang="en-US" dirty="0"/>
          </a:p>
        </p:txBody>
      </p:sp>
    </p:spTree>
    <p:custDataLst>
      <p:tags r:id="rId2"/>
    </p:custDataLst>
    <p:extLst>
      <p:ext uri="{BB962C8B-B14F-4D97-AF65-F5344CB8AC3E}">
        <p14:creationId xmlns:p14="http://schemas.microsoft.com/office/powerpoint/2010/main" val="1516702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AC391-21B6-4755-AF23-A9EAF4B21E7C}" type="datetimeFigureOut">
              <a:rPr lang="en-US" smtClean="0"/>
              <a:t>7/29/2025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AF9BE-384A-4D01-A1D5-96AC302403F4}" type="slidenum">
              <a:rPr lang="en-US" smtClean="0"/>
              <a:t>‹#›</a:t>
            </a:fld>
            <a:endParaRPr lang="en-US" dirty="0"/>
          </a:p>
        </p:txBody>
      </p:sp>
    </p:spTree>
    <p:extLst>
      <p:ext uri="{BB962C8B-B14F-4D97-AF65-F5344CB8AC3E}">
        <p14:creationId xmlns:p14="http://schemas.microsoft.com/office/powerpoint/2010/main" val="799235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3198813" cy="1798638"/>
          </a:xfrm>
        </p:spPr>
      </p:sp>
      <p:sp>
        <p:nvSpPr>
          <p:cNvPr id="3" name="Notes Placeholder 2"/>
          <p:cNvSpPr>
            <a:spLocks noGrp="1"/>
          </p:cNvSpPr>
          <p:nvPr>
            <p:ph type="body" idx="1"/>
          </p:nvPr>
        </p:nvSpPr>
        <p:spPr>
          <a:xfrm>
            <a:off x="685800" y="3112034"/>
            <a:ext cx="5486400" cy="4888966"/>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1</a:t>
            </a:fld>
            <a:endParaRPr lang="en-US" dirty="0"/>
          </a:p>
        </p:txBody>
      </p:sp>
    </p:spTree>
    <p:extLst>
      <p:ext uri="{BB962C8B-B14F-4D97-AF65-F5344CB8AC3E}">
        <p14:creationId xmlns:p14="http://schemas.microsoft.com/office/powerpoint/2010/main" val="3323184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10</a:t>
            </a:fld>
            <a:endParaRPr lang="en-US" dirty="0"/>
          </a:p>
        </p:txBody>
      </p:sp>
    </p:spTree>
    <p:extLst>
      <p:ext uri="{BB962C8B-B14F-4D97-AF65-F5344CB8AC3E}">
        <p14:creationId xmlns:p14="http://schemas.microsoft.com/office/powerpoint/2010/main" val="1036704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11</a:t>
            </a:fld>
            <a:endParaRPr lang="en-US" dirty="0"/>
          </a:p>
        </p:txBody>
      </p:sp>
    </p:spTree>
    <p:extLst>
      <p:ext uri="{BB962C8B-B14F-4D97-AF65-F5344CB8AC3E}">
        <p14:creationId xmlns:p14="http://schemas.microsoft.com/office/powerpoint/2010/main" val="2702547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12</a:t>
            </a:fld>
            <a:endParaRPr lang="en-US" dirty="0"/>
          </a:p>
        </p:txBody>
      </p:sp>
    </p:spTree>
    <p:extLst>
      <p:ext uri="{BB962C8B-B14F-4D97-AF65-F5344CB8AC3E}">
        <p14:creationId xmlns:p14="http://schemas.microsoft.com/office/powerpoint/2010/main" val="3185443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13</a:t>
            </a:fld>
            <a:endParaRPr lang="en-US" dirty="0"/>
          </a:p>
        </p:txBody>
      </p:sp>
    </p:spTree>
    <p:extLst>
      <p:ext uri="{BB962C8B-B14F-4D97-AF65-F5344CB8AC3E}">
        <p14:creationId xmlns:p14="http://schemas.microsoft.com/office/powerpoint/2010/main" val="1077170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14</a:t>
            </a:fld>
            <a:endParaRPr lang="en-US" dirty="0"/>
          </a:p>
        </p:txBody>
      </p:sp>
    </p:spTree>
    <p:extLst>
      <p:ext uri="{BB962C8B-B14F-4D97-AF65-F5344CB8AC3E}">
        <p14:creationId xmlns:p14="http://schemas.microsoft.com/office/powerpoint/2010/main" val="974397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15</a:t>
            </a:fld>
            <a:endParaRPr lang="en-US" dirty="0"/>
          </a:p>
        </p:txBody>
      </p:sp>
    </p:spTree>
    <p:extLst>
      <p:ext uri="{BB962C8B-B14F-4D97-AF65-F5344CB8AC3E}">
        <p14:creationId xmlns:p14="http://schemas.microsoft.com/office/powerpoint/2010/main" val="1324655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16</a:t>
            </a:fld>
            <a:endParaRPr lang="en-US" dirty="0"/>
          </a:p>
        </p:txBody>
      </p:sp>
    </p:spTree>
    <p:extLst>
      <p:ext uri="{BB962C8B-B14F-4D97-AF65-F5344CB8AC3E}">
        <p14:creationId xmlns:p14="http://schemas.microsoft.com/office/powerpoint/2010/main" val="4265240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17</a:t>
            </a:fld>
            <a:endParaRPr lang="en-US" dirty="0"/>
          </a:p>
        </p:txBody>
      </p:sp>
    </p:spTree>
    <p:extLst>
      <p:ext uri="{BB962C8B-B14F-4D97-AF65-F5344CB8AC3E}">
        <p14:creationId xmlns:p14="http://schemas.microsoft.com/office/powerpoint/2010/main" val="2211762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18</a:t>
            </a:fld>
            <a:endParaRPr lang="en-US" dirty="0"/>
          </a:p>
        </p:txBody>
      </p:sp>
    </p:spTree>
    <p:extLst>
      <p:ext uri="{BB962C8B-B14F-4D97-AF65-F5344CB8AC3E}">
        <p14:creationId xmlns:p14="http://schemas.microsoft.com/office/powerpoint/2010/main" val="999259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19</a:t>
            </a:fld>
            <a:endParaRPr lang="en-US" dirty="0"/>
          </a:p>
        </p:txBody>
      </p:sp>
    </p:spTree>
    <p:extLst>
      <p:ext uri="{BB962C8B-B14F-4D97-AF65-F5344CB8AC3E}">
        <p14:creationId xmlns:p14="http://schemas.microsoft.com/office/powerpoint/2010/main" val="1635975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3198813" cy="1798638"/>
          </a:xfrm>
        </p:spPr>
      </p:sp>
      <p:sp>
        <p:nvSpPr>
          <p:cNvPr id="3" name="Notes Placeholder 2"/>
          <p:cNvSpPr>
            <a:spLocks noGrp="1"/>
          </p:cNvSpPr>
          <p:nvPr>
            <p:ph type="body" idx="1"/>
          </p:nvPr>
        </p:nvSpPr>
        <p:spPr>
          <a:xfrm>
            <a:off x="685800" y="3112034"/>
            <a:ext cx="5486400" cy="4888966"/>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2</a:t>
            </a:fld>
            <a:endParaRPr lang="en-US" dirty="0"/>
          </a:p>
        </p:txBody>
      </p:sp>
    </p:spTree>
    <p:extLst>
      <p:ext uri="{BB962C8B-B14F-4D97-AF65-F5344CB8AC3E}">
        <p14:creationId xmlns:p14="http://schemas.microsoft.com/office/powerpoint/2010/main" val="307902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20</a:t>
            </a:fld>
            <a:endParaRPr lang="en-US" dirty="0"/>
          </a:p>
        </p:txBody>
      </p:sp>
    </p:spTree>
    <p:extLst>
      <p:ext uri="{BB962C8B-B14F-4D97-AF65-F5344CB8AC3E}">
        <p14:creationId xmlns:p14="http://schemas.microsoft.com/office/powerpoint/2010/main" val="40263272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21</a:t>
            </a:fld>
            <a:endParaRPr lang="en-US" dirty="0"/>
          </a:p>
        </p:txBody>
      </p:sp>
    </p:spTree>
    <p:extLst>
      <p:ext uri="{BB962C8B-B14F-4D97-AF65-F5344CB8AC3E}">
        <p14:creationId xmlns:p14="http://schemas.microsoft.com/office/powerpoint/2010/main" val="2650331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22</a:t>
            </a:fld>
            <a:endParaRPr lang="en-US" dirty="0"/>
          </a:p>
        </p:txBody>
      </p:sp>
    </p:spTree>
    <p:extLst>
      <p:ext uri="{BB962C8B-B14F-4D97-AF65-F5344CB8AC3E}">
        <p14:creationId xmlns:p14="http://schemas.microsoft.com/office/powerpoint/2010/main" val="2790271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3</a:t>
            </a:fld>
            <a:endParaRPr lang="en-US" dirty="0"/>
          </a:p>
        </p:txBody>
      </p:sp>
    </p:spTree>
    <p:extLst>
      <p:ext uri="{BB962C8B-B14F-4D97-AF65-F5344CB8AC3E}">
        <p14:creationId xmlns:p14="http://schemas.microsoft.com/office/powerpoint/2010/main" val="2269871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4</a:t>
            </a:fld>
            <a:endParaRPr lang="en-US" dirty="0"/>
          </a:p>
        </p:txBody>
      </p:sp>
    </p:spTree>
    <p:extLst>
      <p:ext uri="{BB962C8B-B14F-4D97-AF65-F5344CB8AC3E}">
        <p14:creationId xmlns:p14="http://schemas.microsoft.com/office/powerpoint/2010/main" val="1350155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5</a:t>
            </a:fld>
            <a:endParaRPr lang="en-US" dirty="0"/>
          </a:p>
        </p:txBody>
      </p:sp>
    </p:spTree>
    <p:extLst>
      <p:ext uri="{BB962C8B-B14F-4D97-AF65-F5344CB8AC3E}">
        <p14:creationId xmlns:p14="http://schemas.microsoft.com/office/powerpoint/2010/main" val="2950362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6</a:t>
            </a:fld>
            <a:endParaRPr lang="en-US" dirty="0"/>
          </a:p>
        </p:txBody>
      </p:sp>
    </p:spTree>
    <p:extLst>
      <p:ext uri="{BB962C8B-B14F-4D97-AF65-F5344CB8AC3E}">
        <p14:creationId xmlns:p14="http://schemas.microsoft.com/office/powerpoint/2010/main" val="2614857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7</a:t>
            </a:fld>
            <a:endParaRPr lang="en-US" dirty="0"/>
          </a:p>
        </p:txBody>
      </p:sp>
    </p:spTree>
    <p:extLst>
      <p:ext uri="{BB962C8B-B14F-4D97-AF65-F5344CB8AC3E}">
        <p14:creationId xmlns:p14="http://schemas.microsoft.com/office/powerpoint/2010/main" val="1493886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8</a:t>
            </a:fld>
            <a:endParaRPr lang="en-US" dirty="0"/>
          </a:p>
        </p:txBody>
      </p:sp>
    </p:spTree>
    <p:extLst>
      <p:ext uri="{BB962C8B-B14F-4D97-AF65-F5344CB8AC3E}">
        <p14:creationId xmlns:p14="http://schemas.microsoft.com/office/powerpoint/2010/main" val="3916450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4083050" cy="2297113"/>
          </a:xfrm>
        </p:spPr>
      </p:sp>
      <p:sp>
        <p:nvSpPr>
          <p:cNvPr id="3" name="Notes Placeholder 2"/>
          <p:cNvSpPr>
            <a:spLocks noGrp="1"/>
          </p:cNvSpPr>
          <p:nvPr>
            <p:ph type="body" idx="1"/>
          </p:nvPr>
        </p:nvSpPr>
        <p:spPr>
          <a:xfrm>
            <a:off x="665544" y="3555599"/>
            <a:ext cx="5486400" cy="3600450"/>
          </a:xfrm>
        </p:spPr>
        <p:txBody>
          <a:bodyPr/>
          <a:lstStyle/>
          <a:p>
            <a:endParaRPr lang="en-US" dirty="0"/>
          </a:p>
        </p:txBody>
      </p:sp>
      <p:sp>
        <p:nvSpPr>
          <p:cNvPr id="4" name="Slide Number Placeholder 3"/>
          <p:cNvSpPr>
            <a:spLocks noGrp="1"/>
          </p:cNvSpPr>
          <p:nvPr>
            <p:ph type="sldNum" sz="quarter" idx="5"/>
          </p:nvPr>
        </p:nvSpPr>
        <p:spPr/>
        <p:txBody>
          <a:bodyPr/>
          <a:lstStyle/>
          <a:p>
            <a:fld id="{A6EAF9BE-384A-4D01-A1D5-96AC302403F4}" type="slidenum">
              <a:rPr lang="en-US" smtClean="0"/>
              <a:t>9</a:t>
            </a:fld>
            <a:endParaRPr lang="en-US" dirty="0"/>
          </a:p>
        </p:txBody>
      </p:sp>
    </p:spTree>
    <p:extLst>
      <p:ext uri="{BB962C8B-B14F-4D97-AF65-F5344CB8AC3E}">
        <p14:creationId xmlns:p14="http://schemas.microsoft.com/office/powerpoint/2010/main" val="3347724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9E9B-625D-4775-B611-CBCB35B8EF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9CB800-872A-4189-8F82-B87D58976E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E9EF03-A3DA-4F2E-8DCC-DEA193D111FB}"/>
              </a:ext>
            </a:extLst>
          </p:cNvPr>
          <p:cNvSpPr>
            <a:spLocks noGrp="1"/>
          </p:cNvSpPr>
          <p:nvPr>
            <p:ph type="dt" sz="half" idx="10"/>
          </p:nvPr>
        </p:nvSpPr>
        <p:spPr/>
        <p:txBody>
          <a:bodyPr/>
          <a:lstStyle/>
          <a:p>
            <a:fld id="{CF34AC8B-43B6-41D5-91B1-63F8B4E3954C}" type="datetime1">
              <a:rPr lang="en-US" smtClean="0"/>
              <a:t>7/29/2025</a:t>
            </a:fld>
            <a:endParaRPr lang="en-US" dirty="0"/>
          </a:p>
        </p:txBody>
      </p:sp>
      <p:sp>
        <p:nvSpPr>
          <p:cNvPr id="5" name="Footer Placeholder 4">
            <a:extLst>
              <a:ext uri="{FF2B5EF4-FFF2-40B4-BE49-F238E27FC236}">
                <a16:creationId xmlns:a16="http://schemas.microsoft.com/office/drawing/2014/main" id="{E5DB0CDA-BE0D-40B4-8696-5D6637B29F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1CDF449-1C6E-4EE7-9AC3-A278D4ABCC7B}"/>
              </a:ext>
            </a:extLst>
          </p:cNvPr>
          <p:cNvSpPr>
            <a:spLocks noGrp="1"/>
          </p:cNvSpPr>
          <p:nvPr>
            <p:ph type="sldNum" sz="quarter" idx="12"/>
          </p:nvPr>
        </p:nvSpPr>
        <p:spPr/>
        <p:txBody>
          <a:bodyPr/>
          <a:lstStyle/>
          <a:p>
            <a:fld id="{97ADD2CD-795E-40BA-91BF-A8DAF0C6D858}" type="slidenum">
              <a:rPr lang="en-US" smtClean="0"/>
              <a:t>‹#›</a:t>
            </a:fld>
            <a:endParaRPr lang="en-US" dirty="0"/>
          </a:p>
        </p:txBody>
      </p:sp>
    </p:spTree>
    <p:extLst>
      <p:ext uri="{BB962C8B-B14F-4D97-AF65-F5344CB8AC3E}">
        <p14:creationId xmlns:p14="http://schemas.microsoft.com/office/powerpoint/2010/main" val="3047439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8D1CD-8717-42EE-BA88-30CE1607F7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010058-027C-4221-BFC1-82C381A547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60A11-6275-474D-9723-1D507A5FBF51}"/>
              </a:ext>
            </a:extLst>
          </p:cNvPr>
          <p:cNvSpPr>
            <a:spLocks noGrp="1"/>
          </p:cNvSpPr>
          <p:nvPr>
            <p:ph type="dt" sz="half" idx="10"/>
          </p:nvPr>
        </p:nvSpPr>
        <p:spPr/>
        <p:txBody>
          <a:bodyPr/>
          <a:lstStyle/>
          <a:p>
            <a:fld id="{E149EFD7-A9A5-4FC7-A5BA-FE93447B134C}" type="datetime1">
              <a:rPr lang="en-US" smtClean="0"/>
              <a:t>7/29/2025</a:t>
            </a:fld>
            <a:endParaRPr lang="en-US" dirty="0"/>
          </a:p>
        </p:txBody>
      </p:sp>
      <p:sp>
        <p:nvSpPr>
          <p:cNvPr id="5" name="Footer Placeholder 4">
            <a:extLst>
              <a:ext uri="{FF2B5EF4-FFF2-40B4-BE49-F238E27FC236}">
                <a16:creationId xmlns:a16="http://schemas.microsoft.com/office/drawing/2014/main" id="{24504DF7-F77E-4301-A446-56B6CE1F61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62345C-3915-4C02-A8E0-4F51C185FFDB}"/>
              </a:ext>
            </a:extLst>
          </p:cNvPr>
          <p:cNvSpPr>
            <a:spLocks noGrp="1"/>
          </p:cNvSpPr>
          <p:nvPr>
            <p:ph type="sldNum" sz="quarter" idx="12"/>
          </p:nvPr>
        </p:nvSpPr>
        <p:spPr/>
        <p:txBody>
          <a:bodyPr/>
          <a:lstStyle/>
          <a:p>
            <a:fld id="{97ADD2CD-795E-40BA-91BF-A8DAF0C6D858}" type="slidenum">
              <a:rPr lang="en-US" smtClean="0"/>
              <a:t>‹#›</a:t>
            </a:fld>
            <a:endParaRPr lang="en-US" dirty="0"/>
          </a:p>
        </p:txBody>
      </p:sp>
    </p:spTree>
    <p:extLst>
      <p:ext uri="{BB962C8B-B14F-4D97-AF65-F5344CB8AC3E}">
        <p14:creationId xmlns:p14="http://schemas.microsoft.com/office/powerpoint/2010/main" val="4147065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C81DC3-B7E2-4818-B0B5-673C60B0B8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634229-C193-450F-950F-F9D1788E30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923D9-92F6-4CB4-9184-5FC1F8FF188C}"/>
              </a:ext>
            </a:extLst>
          </p:cNvPr>
          <p:cNvSpPr>
            <a:spLocks noGrp="1"/>
          </p:cNvSpPr>
          <p:nvPr>
            <p:ph type="dt" sz="half" idx="10"/>
          </p:nvPr>
        </p:nvSpPr>
        <p:spPr/>
        <p:txBody>
          <a:bodyPr/>
          <a:lstStyle/>
          <a:p>
            <a:fld id="{2AAB938F-AE3B-420A-B5CA-3BC09AE6FC31}" type="datetime1">
              <a:rPr lang="en-US" smtClean="0"/>
              <a:t>7/29/2025</a:t>
            </a:fld>
            <a:endParaRPr lang="en-US" dirty="0"/>
          </a:p>
        </p:txBody>
      </p:sp>
      <p:sp>
        <p:nvSpPr>
          <p:cNvPr id="5" name="Footer Placeholder 4">
            <a:extLst>
              <a:ext uri="{FF2B5EF4-FFF2-40B4-BE49-F238E27FC236}">
                <a16:creationId xmlns:a16="http://schemas.microsoft.com/office/drawing/2014/main" id="{5C33F604-DD20-420B-B2E0-7A714D18FF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5EEC52-0C7F-4F32-AED3-80918E6E2942}"/>
              </a:ext>
            </a:extLst>
          </p:cNvPr>
          <p:cNvSpPr>
            <a:spLocks noGrp="1"/>
          </p:cNvSpPr>
          <p:nvPr>
            <p:ph type="sldNum" sz="quarter" idx="12"/>
          </p:nvPr>
        </p:nvSpPr>
        <p:spPr/>
        <p:txBody>
          <a:bodyPr/>
          <a:lstStyle/>
          <a:p>
            <a:fld id="{97ADD2CD-795E-40BA-91BF-A8DAF0C6D858}" type="slidenum">
              <a:rPr lang="en-US" smtClean="0"/>
              <a:t>‹#›</a:t>
            </a:fld>
            <a:endParaRPr lang="en-US" dirty="0"/>
          </a:p>
        </p:txBody>
      </p:sp>
    </p:spTree>
    <p:extLst>
      <p:ext uri="{BB962C8B-B14F-4D97-AF65-F5344CB8AC3E}">
        <p14:creationId xmlns:p14="http://schemas.microsoft.com/office/powerpoint/2010/main" val="2976406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6736-6815-42A0-B1C1-B9AF6AA509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713CC2-E10D-4B82-8ACA-FC0856AAAD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4A4DDF-9A1A-4AE9-8598-2206D310E35E}"/>
              </a:ext>
            </a:extLst>
          </p:cNvPr>
          <p:cNvSpPr>
            <a:spLocks noGrp="1"/>
          </p:cNvSpPr>
          <p:nvPr>
            <p:ph type="dt" sz="half" idx="10"/>
          </p:nvPr>
        </p:nvSpPr>
        <p:spPr/>
        <p:txBody>
          <a:bodyPr/>
          <a:lstStyle/>
          <a:p>
            <a:fld id="{F615D642-C85C-43D6-8272-BBA31363DE96}" type="datetime1">
              <a:rPr lang="en-US" smtClean="0"/>
              <a:t>7/29/2025</a:t>
            </a:fld>
            <a:endParaRPr lang="en-US" dirty="0"/>
          </a:p>
        </p:txBody>
      </p:sp>
      <p:sp>
        <p:nvSpPr>
          <p:cNvPr id="5" name="Footer Placeholder 4">
            <a:extLst>
              <a:ext uri="{FF2B5EF4-FFF2-40B4-BE49-F238E27FC236}">
                <a16:creationId xmlns:a16="http://schemas.microsoft.com/office/drawing/2014/main" id="{D8A03865-9B4C-462D-85CC-17B60F2F33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05BC77-9ACF-4D3F-97B0-3486EF75E44B}"/>
              </a:ext>
            </a:extLst>
          </p:cNvPr>
          <p:cNvSpPr>
            <a:spLocks noGrp="1"/>
          </p:cNvSpPr>
          <p:nvPr>
            <p:ph type="sldNum" sz="quarter" idx="12"/>
          </p:nvPr>
        </p:nvSpPr>
        <p:spPr/>
        <p:txBody>
          <a:bodyPr/>
          <a:lstStyle/>
          <a:p>
            <a:fld id="{97ADD2CD-795E-40BA-91BF-A8DAF0C6D858}" type="slidenum">
              <a:rPr lang="en-US" smtClean="0"/>
              <a:t>‹#›</a:t>
            </a:fld>
            <a:endParaRPr lang="en-US" dirty="0"/>
          </a:p>
        </p:txBody>
      </p:sp>
    </p:spTree>
    <p:extLst>
      <p:ext uri="{BB962C8B-B14F-4D97-AF65-F5344CB8AC3E}">
        <p14:creationId xmlns:p14="http://schemas.microsoft.com/office/powerpoint/2010/main" val="205411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F2DE-AFC2-49EB-AEB4-DA16405524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F68EAF-7033-473B-AD9D-C6B098369D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ABADCF-3666-4752-BCF0-D8CB1C2DFCE6}"/>
              </a:ext>
            </a:extLst>
          </p:cNvPr>
          <p:cNvSpPr>
            <a:spLocks noGrp="1"/>
          </p:cNvSpPr>
          <p:nvPr>
            <p:ph type="dt" sz="half" idx="10"/>
          </p:nvPr>
        </p:nvSpPr>
        <p:spPr/>
        <p:txBody>
          <a:bodyPr/>
          <a:lstStyle/>
          <a:p>
            <a:fld id="{B6FA83CD-46E2-44EC-8B80-7C16C44BCF5B}" type="datetime1">
              <a:rPr lang="en-US" smtClean="0"/>
              <a:t>7/29/2025</a:t>
            </a:fld>
            <a:endParaRPr lang="en-US" dirty="0"/>
          </a:p>
        </p:txBody>
      </p:sp>
      <p:sp>
        <p:nvSpPr>
          <p:cNvPr id="5" name="Footer Placeholder 4">
            <a:extLst>
              <a:ext uri="{FF2B5EF4-FFF2-40B4-BE49-F238E27FC236}">
                <a16:creationId xmlns:a16="http://schemas.microsoft.com/office/drawing/2014/main" id="{63F776D4-165B-4F0B-9CD0-5D73AD53DD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F6F0DBB-B1CA-4913-9438-557276EF0ECC}"/>
              </a:ext>
            </a:extLst>
          </p:cNvPr>
          <p:cNvSpPr>
            <a:spLocks noGrp="1"/>
          </p:cNvSpPr>
          <p:nvPr>
            <p:ph type="sldNum" sz="quarter" idx="12"/>
          </p:nvPr>
        </p:nvSpPr>
        <p:spPr/>
        <p:txBody>
          <a:bodyPr/>
          <a:lstStyle/>
          <a:p>
            <a:fld id="{97ADD2CD-795E-40BA-91BF-A8DAF0C6D858}" type="slidenum">
              <a:rPr lang="en-US" smtClean="0"/>
              <a:t>‹#›</a:t>
            </a:fld>
            <a:endParaRPr lang="en-US" dirty="0"/>
          </a:p>
        </p:txBody>
      </p:sp>
    </p:spTree>
    <p:extLst>
      <p:ext uri="{BB962C8B-B14F-4D97-AF65-F5344CB8AC3E}">
        <p14:creationId xmlns:p14="http://schemas.microsoft.com/office/powerpoint/2010/main" val="123012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D0AA-D6A5-4D9D-A55A-6BB89BE8E2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7D4045-4FA9-4786-97F0-EE287FC288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D6E1F7-6089-4331-A6B9-5EDB6E3656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69DEC8-C1F0-4B1E-B8CA-BE90901EA2B9}"/>
              </a:ext>
            </a:extLst>
          </p:cNvPr>
          <p:cNvSpPr>
            <a:spLocks noGrp="1"/>
          </p:cNvSpPr>
          <p:nvPr>
            <p:ph type="dt" sz="half" idx="10"/>
          </p:nvPr>
        </p:nvSpPr>
        <p:spPr/>
        <p:txBody>
          <a:bodyPr/>
          <a:lstStyle/>
          <a:p>
            <a:fld id="{415D4668-42B7-41E5-8296-45048910649F}" type="datetime1">
              <a:rPr lang="en-US" smtClean="0"/>
              <a:t>7/29/2025</a:t>
            </a:fld>
            <a:endParaRPr lang="en-US" dirty="0"/>
          </a:p>
        </p:txBody>
      </p:sp>
      <p:sp>
        <p:nvSpPr>
          <p:cNvPr id="6" name="Footer Placeholder 5">
            <a:extLst>
              <a:ext uri="{FF2B5EF4-FFF2-40B4-BE49-F238E27FC236}">
                <a16:creationId xmlns:a16="http://schemas.microsoft.com/office/drawing/2014/main" id="{A4C76464-C585-47AA-82E6-45688D3F65D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05D6D93-BB9A-4EB5-B650-780C8EA3CE12}"/>
              </a:ext>
            </a:extLst>
          </p:cNvPr>
          <p:cNvSpPr>
            <a:spLocks noGrp="1"/>
          </p:cNvSpPr>
          <p:nvPr>
            <p:ph type="sldNum" sz="quarter" idx="12"/>
          </p:nvPr>
        </p:nvSpPr>
        <p:spPr/>
        <p:txBody>
          <a:bodyPr/>
          <a:lstStyle/>
          <a:p>
            <a:fld id="{97ADD2CD-795E-40BA-91BF-A8DAF0C6D858}" type="slidenum">
              <a:rPr lang="en-US" smtClean="0"/>
              <a:t>‹#›</a:t>
            </a:fld>
            <a:endParaRPr lang="en-US" dirty="0"/>
          </a:p>
        </p:txBody>
      </p:sp>
    </p:spTree>
    <p:extLst>
      <p:ext uri="{BB962C8B-B14F-4D97-AF65-F5344CB8AC3E}">
        <p14:creationId xmlns:p14="http://schemas.microsoft.com/office/powerpoint/2010/main" val="2218430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116F-25A1-4E4B-8E6A-4A843B92D6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8776DD-44D7-4783-A8E9-38B4CBA2F3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887A99-A9CC-442C-907C-AD8817BE24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613105-5DEA-4F88-A7B1-06FC6B2B1E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1B6A83-960B-421D-B7F6-E5404E2199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E51E9E-C282-4416-B8A0-33DB324F08A8}"/>
              </a:ext>
            </a:extLst>
          </p:cNvPr>
          <p:cNvSpPr>
            <a:spLocks noGrp="1"/>
          </p:cNvSpPr>
          <p:nvPr>
            <p:ph type="dt" sz="half" idx="10"/>
          </p:nvPr>
        </p:nvSpPr>
        <p:spPr/>
        <p:txBody>
          <a:bodyPr/>
          <a:lstStyle/>
          <a:p>
            <a:fld id="{23AACF32-43C6-4D2F-BAA1-AB2F362527F7}" type="datetime1">
              <a:rPr lang="en-US" smtClean="0"/>
              <a:t>7/29/2025</a:t>
            </a:fld>
            <a:endParaRPr lang="en-US" dirty="0"/>
          </a:p>
        </p:txBody>
      </p:sp>
      <p:sp>
        <p:nvSpPr>
          <p:cNvPr id="8" name="Footer Placeholder 7">
            <a:extLst>
              <a:ext uri="{FF2B5EF4-FFF2-40B4-BE49-F238E27FC236}">
                <a16:creationId xmlns:a16="http://schemas.microsoft.com/office/drawing/2014/main" id="{7E4565B1-1A8D-46F5-B580-A5561AE6F82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42D390F-3F10-4AEB-972F-EA7B9D276BB6}"/>
              </a:ext>
            </a:extLst>
          </p:cNvPr>
          <p:cNvSpPr>
            <a:spLocks noGrp="1"/>
          </p:cNvSpPr>
          <p:nvPr>
            <p:ph type="sldNum" sz="quarter" idx="12"/>
          </p:nvPr>
        </p:nvSpPr>
        <p:spPr/>
        <p:txBody>
          <a:bodyPr/>
          <a:lstStyle/>
          <a:p>
            <a:fld id="{97ADD2CD-795E-40BA-91BF-A8DAF0C6D858}" type="slidenum">
              <a:rPr lang="en-US" smtClean="0"/>
              <a:t>‹#›</a:t>
            </a:fld>
            <a:endParaRPr lang="en-US" dirty="0"/>
          </a:p>
        </p:txBody>
      </p:sp>
    </p:spTree>
    <p:extLst>
      <p:ext uri="{BB962C8B-B14F-4D97-AF65-F5344CB8AC3E}">
        <p14:creationId xmlns:p14="http://schemas.microsoft.com/office/powerpoint/2010/main" val="1075691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EC48-9085-409A-9DDD-2FE5493F99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368895-F23B-4848-AC31-90EFF305EFE8}"/>
              </a:ext>
            </a:extLst>
          </p:cNvPr>
          <p:cNvSpPr>
            <a:spLocks noGrp="1"/>
          </p:cNvSpPr>
          <p:nvPr>
            <p:ph type="dt" sz="half" idx="10"/>
          </p:nvPr>
        </p:nvSpPr>
        <p:spPr/>
        <p:txBody>
          <a:bodyPr/>
          <a:lstStyle/>
          <a:p>
            <a:fld id="{561CC0AA-01DF-42ED-8ADA-0B70A20919C2}" type="datetime1">
              <a:rPr lang="en-US" smtClean="0"/>
              <a:t>7/29/2025</a:t>
            </a:fld>
            <a:endParaRPr lang="en-US" dirty="0"/>
          </a:p>
        </p:txBody>
      </p:sp>
      <p:sp>
        <p:nvSpPr>
          <p:cNvPr id="4" name="Footer Placeholder 3">
            <a:extLst>
              <a:ext uri="{FF2B5EF4-FFF2-40B4-BE49-F238E27FC236}">
                <a16:creationId xmlns:a16="http://schemas.microsoft.com/office/drawing/2014/main" id="{7BEC5309-102E-4B7B-8974-354F35BC5CA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049C686-9128-41AA-9097-1F45BF30B1AD}"/>
              </a:ext>
            </a:extLst>
          </p:cNvPr>
          <p:cNvSpPr>
            <a:spLocks noGrp="1"/>
          </p:cNvSpPr>
          <p:nvPr>
            <p:ph type="sldNum" sz="quarter" idx="12"/>
          </p:nvPr>
        </p:nvSpPr>
        <p:spPr/>
        <p:txBody>
          <a:bodyPr/>
          <a:lstStyle/>
          <a:p>
            <a:fld id="{97ADD2CD-795E-40BA-91BF-A8DAF0C6D858}" type="slidenum">
              <a:rPr lang="en-US" smtClean="0"/>
              <a:t>‹#›</a:t>
            </a:fld>
            <a:endParaRPr lang="en-US" dirty="0"/>
          </a:p>
        </p:txBody>
      </p:sp>
    </p:spTree>
    <p:extLst>
      <p:ext uri="{BB962C8B-B14F-4D97-AF65-F5344CB8AC3E}">
        <p14:creationId xmlns:p14="http://schemas.microsoft.com/office/powerpoint/2010/main" val="3468635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EAC21F-F34A-45B0-B2C8-EA6E25FB4EC4}"/>
              </a:ext>
            </a:extLst>
          </p:cNvPr>
          <p:cNvSpPr>
            <a:spLocks noGrp="1"/>
          </p:cNvSpPr>
          <p:nvPr>
            <p:ph type="dt" sz="half" idx="10"/>
          </p:nvPr>
        </p:nvSpPr>
        <p:spPr/>
        <p:txBody>
          <a:bodyPr/>
          <a:lstStyle/>
          <a:p>
            <a:fld id="{F2E8826D-A6C0-416B-BCE7-CDBFD02111C0}" type="datetime1">
              <a:rPr lang="en-US" smtClean="0"/>
              <a:t>7/29/2025</a:t>
            </a:fld>
            <a:endParaRPr lang="en-US" dirty="0"/>
          </a:p>
        </p:txBody>
      </p:sp>
      <p:sp>
        <p:nvSpPr>
          <p:cNvPr id="3" name="Footer Placeholder 2">
            <a:extLst>
              <a:ext uri="{FF2B5EF4-FFF2-40B4-BE49-F238E27FC236}">
                <a16:creationId xmlns:a16="http://schemas.microsoft.com/office/drawing/2014/main" id="{14C8DF49-468E-4520-BC82-3CD26AE4F2C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11EE6D-CDEA-48F7-A0CD-995B498EB79B}"/>
              </a:ext>
            </a:extLst>
          </p:cNvPr>
          <p:cNvSpPr>
            <a:spLocks noGrp="1"/>
          </p:cNvSpPr>
          <p:nvPr>
            <p:ph type="sldNum" sz="quarter" idx="12"/>
          </p:nvPr>
        </p:nvSpPr>
        <p:spPr/>
        <p:txBody>
          <a:bodyPr/>
          <a:lstStyle/>
          <a:p>
            <a:fld id="{97ADD2CD-795E-40BA-91BF-A8DAF0C6D858}" type="slidenum">
              <a:rPr lang="en-US" smtClean="0"/>
              <a:t>‹#›</a:t>
            </a:fld>
            <a:endParaRPr lang="en-US" dirty="0"/>
          </a:p>
        </p:txBody>
      </p:sp>
    </p:spTree>
    <p:extLst>
      <p:ext uri="{BB962C8B-B14F-4D97-AF65-F5344CB8AC3E}">
        <p14:creationId xmlns:p14="http://schemas.microsoft.com/office/powerpoint/2010/main" val="612569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575E3-5E10-4892-9BEB-9A0FC4CE27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5869EE-35F8-40F8-8731-8A420F7F7D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49FC88-3623-4342-BD04-38C28EC59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701FAD-534A-4C33-9F61-C1DA34393926}"/>
              </a:ext>
            </a:extLst>
          </p:cNvPr>
          <p:cNvSpPr>
            <a:spLocks noGrp="1"/>
          </p:cNvSpPr>
          <p:nvPr>
            <p:ph type="dt" sz="half" idx="10"/>
          </p:nvPr>
        </p:nvSpPr>
        <p:spPr/>
        <p:txBody>
          <a:bodyPr/>
          <a:lstStyle/>
          <a:p>
            <a:fld id="{D49C6AF3-B84D-4AD1-8C13-244C539653AE}" type="datetime1">
              <a:rPr lang="en-US" smtClean="0"/>
              <a:t>7/29/2025</a:t>
            </a:fld>
            <a:endParaRPr lang="en-US" dirty="0"/>
          </a:p>
        </p:txBody>
      </p:sp>
      <p:sp>
        <p:nvSpPr>
          <p:cNvPr id="6" name="Footer Placeholder 5">
            <a:extLst>
              <a:ext uri="{FF2B5EF4-FFF2-40B4-BE49-F238E27FC236}">
                <a16:creationId xmlns:a16="http://schemas.microsoft.com/office/drawing/2014/main" id="{7F903340-3D58-4680-8006-993232D892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60BFE25-122D-4659-950D-DDEF2EDA68EE}"/>
              </a:ext>
            </a:extLst>
          </p:cNvPr>
          <p:cNvSpPr>
            <a:spLocks noGrp="1"/>
          </p:cNvSpPr>
          <p:nvPr>
            <p:ph type="sldNum" sz="quarter" idx="12"/>
          </p:nvPr>
        </p:nvSpPr>
        <p:spPr/>
        <p:txBody>
          <a:bodyPr/>
          <a:lstStyle/>
          <a:p>
            <a:fld id="{97ADD2CD-795E-40BA-91BF-A8DAF0C6D858}" type="slidenum">
              <a:rPr lang="en-US" smtClean="0"/>
              <a:t>‹#›</a:t>
            </a:fld>
            <a:endParaRPr lang="en-US" dirty="0"/>
          </a:p>
        </p:txBody>
      </p:sp>
    </p:spTree>
    <p:extLst>
      <p:ext uri="{BB962C8B-B14F-4D97-AF65-F5344CB8AC3E}">
        <p14:creationId xmlns:p14="http://schemas.microsoft.com/office/powerpoint/2010/main" val="1336653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16E6C-B909-4FC3-9715-D0739CD415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165FCA-5BF2-4059-BCA5-D709C2876D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E60248A-92AE-4696-AE94-A8335F019B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09D45C-BD75-4046-BAAB-C5397C36DE73}"/>
              </a:ext>
            </a:extLst>
          </p:cNvPr>
          <p:cNvSpPr>
            <a:spLocks noGrp="1"/>
          </p:cNvSpPr>
          <p:nvPr>
            <p:ph type="dt" sz="half" idx="10"/>
          </p:nvPr>
        </p:nvSpPr>
        <p:spPr/>
        <p:txBody>
          <a:bodyPr/>
          <a:lstStyle/>
          <a:p>
            <a:fld id="{F29B6E53-8543-41C4-BA91-64116F45B299}" type="datetime1">
              <a:rPr lang="en-US" smtClean="0"/>
              <a:t>7/29/2025</a:t>
            </a:fld>
            <a:endParaRPr lang="en-US" dirty="0"/>
          </a:p>
        </p:txBody>
      </p:sp>
      <p:sp>
        <p:nvSpPr>
          <p:cNvPr id="6" name="Footer Placeholder 5">
            <a:extLst>
              <a:ext uri="{FF2B5EF4-FFF2-40B4-BE49-F238E27FC236}">
                <a16:creationId xmlns:a16="http://schemas.microsoft.com/office/drawing/2014/main" id="{8BE67CD5-6768-4651-BF9E-8BDF66D5C0D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ED3DA15-AA0E-4E8D-9685-F54A30467FF0}"/>
              </a:ext>
            </a:extLst>
          </p:cNvPr>
          <p:cNvSpPr>
            <a:spLocks noGrp="1"/>
          </p:cNvSpPr>
          <p:nvPr>
            <p:ph type="sldNum" sz="quarter" idx="12"/>
          </p:nvPr>
        </p:nvSpPr>
        <p:spPr/>
        <p:txBody>
          <a:bodyPr/>
          <a:lstStyle/>
          <a:p>
            <a:fld id="{97ADD2CD-795E-40BA-91BF-A8DAF0C6D858}" type="slidenum">
              <a:rPr lang="en-US" smtClean="0"/>
              <a:t>‹#›</a:t>
            </a:fld>
            <a:endParaRPr lang="en-US" dirty="0"/>
          </a:p>
        </p:txBody>
      </p:sp>
    </p:spTree>
    <p:extLst>
      <p:ext uri="{BB962C8B-B14F-4D97-AF65-F5344CB8AC3E}">
        <p14:creationId xmlns:p14="http://schemas.microsoft.com/office/powerpoint/2010/main" val="1068621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EDF18F-B749-4566-9D6F-C0A97527CE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0BEA31-A676-47A8-9170-2F33B5C529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911D8-1A5A-4D53-942D-8AEC180DE9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F0D0BD-5D2C-4CC3-A733-94C6D739A266}" type="datetime1">
              <a:rPr lang="en-US" smtClean="0"/>
              <a:t>7/29/2025</a:t>
            </a:fld>
            <a:endParaRPr lang="en-US" dirty="0"/>
          </a:p>
        </p:txBody>
      </p:sp>
      <p:sp>
        <p:nvSpPr>
          <p:cNvPr id="5" name="Footer Placeholder 4">
            <a:extLst>
              <a:ext uri="{FF2B5EF4-FFF2-40B4-BE49-F238E27FC236}">
                <a16:creationId xmlns:a16="http://schemas.microsoft.com/office/drawing/2014/main" id="{B1AD289D-E00A-463F-A1A9-CC5EDE44CC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C40ABCB-3EC3-49C3-822A-C73948B8C0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ADD2CD-795E-40BA-91BF-A8DAF0C6D858}" type="slidenum">
              <a:rPr lang="en-US" smtClean="0"/>
              <a:t>‹#›</a:t>
            </a:fld>
            <a:endParaRPr lang="en-US" dirty="0"/>
          </a:p>
        </p:txBody>
      </p:sp>
    </p:spTree>
    <p:extLst>
      <p:ext uri="{BB962C8B-B14F-4D97-AF65-F5344CB8AC3E}">
        <p14:creationId xmlns:p14="http://schemas.microsoft.com/office/powerpoint/2010/main" val="863249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2.xml"/><Relationship Id="rId5" Type="http://schemas.openxmlformats.org/officeDocument/2006/relationships/image" Target="../media/image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4.xml"/><Relationship Id="rId5" Type="http://schemas.openxmlformats.org/officeDocument/2006/relationships/image" Target="../media/image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9.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2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3.xml"/><Relationship Id="rId6" Type="http://schemas.openxmlformats.org/officeDocument/2006/relationships/image" Target="../media/image6.png"/><Relationship Id="rId5" Type="http://schemas.openxmlformats.org/officeDocument/2006/relationships/hyperlink" Target="http://www.ncd.gov/" TargetMode="Externa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4.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1.xml"/><Relationship Id="rId5"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0" name="Picture 19" descr="Logo&#10;&#10;Description automatically generated">
            <a:extLst>
              <a:ext uri="{FF2B5EF4-FFF2-40B4-BE49-F238E27FC236}">
                <a16:creationId xmlns:a16="http://schemas.microsoft.com/office/drawing/2014/main" id="{B1772BD7-86F7-4303-A873-4A499BE4518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68629" y="303022"/>
            <a:ext cx="2449799" cy="2449799"/>
          </a:xfrm>
          <a:prstGeom prst="rect">
            <a:avLst/>
          </a:prstGeom>
          <a:noFill/>
          <a:ln>
            <a:noFill/>
          </a:ln>
        </p:spPr>
      </p:pic>
      <p:sp>
        <p:nvSpPr>
          <p:cNvPr id="2" name="TextBox 1">
            <a:extLst>
              <a:ext uri="{FF2B5EF4-FFF2-40B4-BE49-F238E27FC236}">
                <a16:creationId xmlns:a16="http://schemas.microsoft.com/office/drawing/2014/main" id="{B6A7353E-0B91-515D-F557-834B0E8415E1}"/>
              </a:ext>
            </a:extLst>
          </p:cNvPr>
          <p:cNvSpPr txBox="1"/>
          <p:nvPr/>
        </p:nvSpPr>
        <p:spPr>
          <a:xfrm>
            <a:off x="1759861" y="2893167"/>
            <a:ext cx="8663140" cy="3816429"/>
          </a:xfrm>
          <a:prstGeom prst="rect">
            <a:avLst/>
          </a:prstGeom>
          <a:noFill/>
        </p:spPr>
        <p:txBody>
          <a:bodyPr wrap="square" rtlCol="0">
            <a:spAutoFit/>
          </a:bodyPr>
          <a:lstStyle/>
          <a:p>
            <a:pPr algn="ctr"/>
            <a:r>
              <a:rPr lang="en-US" sz="2800" b="1" i="1" dirty="0">
                <a:solidFill>
                  <a:srgbClr val="FF0000"/>
                </a:solidFill>
              </a:rPr>
              <a:t>35</a:t>
            </a:r>
            <a:r>
              <a:rPr lang="en-US" sz="2800" b="1" i="1" baseline="30000" dirty="0">
                <a:solidFill>
                  <a:srgbClr val="FF0000"/>
                </a:solidFill>
              </a:rPr>
              <a:t>th</a:t>
            </a:r>
            <a:r>
              <a:rPr lang="en-US" sz="2800" b="1" i="1" dirty="0">
                <a:solidFill>
                  <a:srgbClr val="FF0000"/>
                </a:solidFill>
              </a:rPr>
              <a:t> ADA Anniversary Series</a:t>
            </a:r>
            <a:br>
              <a:rPr lang="en-US" b="1" i="1" dirty="0"/>
            </a:br>
            <a:endParaRPr lang="en-US" b="1" i="1" dirty="0"/>
          </a:p>
          <a:p>
            <a:pPr algn="ctr"/>
            <a:r>
              <a:rPr lang="en-US" sz="32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Ground Transportation for People with Mobility Disabilities: 35 Years after the ADA</a:t>
            </a:r>
          </a:p>
          <a:p>
            <a:pPr algn="ctr"/>
            <a:endParaRPr lang="en-US" sz="32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ctr"/>
            <a:r>
              <a:rPr lang="en-US"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Presenters: </a:t>
            </a:r>
            <a:br>
              <a:rPr lang="en-US"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2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Anne Sommers McIntosh, Director of Legislative Affairs</a:t>
            </a:r>
            <a:br>
              <a:rPr lang="en-US" sz="2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220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Kimie Eacobacci, Legislative Affairs Specialist</a:t>
            </a:r>
          </a:p>
          <a:p>
            <a:pPr algn="ctr"/>
            <a:endParaRPr lang="en-US" sz="32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269714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latin typeface="Arial" panose="020B0604020202020204" pitchFamily="34" charset="0"/>
                <a:cs typeface="Arial" panose="020B0604020202020204" pitchFamily="34" charset="0"/>
              </a:rPr>
              <a:t>10</a:t>
            </a:fld>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3DFF2E2-365F-50E4-C466-68CE349E8C29}"/>
              </a:ext>
            </a:extLst>
          </p:cNvPr>
          <p:cNvSpPr txBox="1"/>
          <p:nvPr/>
        </p:nvSpPr>
        <p:spPr>
          <a:xfrm>
            <a:off x="6840187" y="2458192"/>
            <a:ext cx="184731" cy="369332"/>
          </a:xfrm>
          <a:prstGeom prst="rect">
            <a:avLst/>
          </a:prstGeom>
          <a:noFill/>
        </p:spPr>
        <p:txBody>
          <a:bodyPr wrap="none" rtlCol="0">
            <a:spAutoFit/>
          </a:bodyPr>
          <a:lstStyle/>
          <a:p>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B0D69E1-A1BE-CD0C-01B2-CBE899C14052}"/>
              </a:ext>
            </a:extLst>
          </p:cNvPr>
          <p:cNvSpPr txBox="1"/>
          <p:nvPr/>
        </p:nvSpPr>
        <p:spPr>
          <a:xfrm>
            <a:off x="1430594" y="6017342"/>
            <a:ext cx="184731" cy="369332"/>
          </a:xfrm>
          <a:prstGeom prst="rect">
            <a:avLst/>
          </a:prstGeom>
          <a:noFill/>
        </p:spPr>
        <p:txBody>
          <a:bodyPr wrap="none" rtlCol="0">
            <a:spAutoFit/>
          </a:bodyPr>
          <a:lstStyle/>
          <a:p>
            <a:endParaRPr lang="en-US"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F2909F6-3FAF-5F6F-09E6-231EB4182F00}"/>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10" name="Picture 9" descr="Logo&#10;&#10;Description automatically generated">
            <a:extLst>
              <a:ext uri="{FF2B5EF4-FFF2-40B4-BE49-F238E27FC236}">
                <a16:creationId xmlns:a16="http://schemas.microsoft.com/office/drawing/2014/main" id="{562CBB29-0265-5858-C254-E7AFD802724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
        <p:nvSpPr>
          <p:cNvPr id="11" name="TextBox 10">
            <a:extLst>
              <a:ext uri="{FF2B5EF4-FFF2-40B4-BE49-F238E27FC236}">
                <a16:creationId xmlns:a16="http://schemas.microsoft.com/office/drawing/2014/main" id="{12A2BEA5-C178-7BCF-9494-A294B3C49A30}"/>
              </a:ext>
            </a:extLst>
          </p:cNvPr>
          <p:cNvSpPr txBox="1"/>
          <p:nvPr/>
        </p:nvSpPr>
        <p:spPr>
          <a:xfrm>
            <a:off x="1084472" y="1450043"/>
            <a:ext cx="10216576" cy="2736327"/>
          </a:xfrm>
          <a:prstGeom prst="rect">
            <a:avLst/>
          </a:prstGeom>
          <a:noFill/>
        </p:spPr>
        <p:txBody>
          <a:bodyPr wrap="square" numCol="1">
            <a:spAutoFit/>
          </a:bodyPr>
          <a:lstStyle/>
          <a:p>
            <a:pPr marL="457200"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2017 survey – 20.2% w/ a travel-limiting disability (TLD) ages 18-64 worked, vs. 76.6% without a disability</a:t>
            </a:r>
          </a:p>
          <a:p>
            <a:pPr marL="457200"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2022 survey – 33.9% w/ a TLD worked, vs 80% without a disability</a:t>
            </a:r>
          </a:p>
          <a:p>
            <a:pPr>
              <a:lnSpc>
                <a:spcPct val="150000"/>
              </a:lnSpc>
            </a:pPr>
            <a:endParaRPr lang="en-US" sz="2400" dirty="0">
              <a:solidFill>
                <a:schemeClr val="bg1"/>
              </a:solidFill>
              <a:latin typeface="Arial" panose="020B0604020202020204" pitchFamily="34" charset="0"/>
              <a:cs typeface="Arial" panose="020B0604020202020204" pitchFamily="34" charset="0"/>
            </a:endParaRPr>
          </a:p>
          <a:p>
            <a:pPr marL="914400" lvl="1" indent="-457200">
              <a:lnSpc>
                <a:spcPct val="150000"/>
              </a:lnSpc>
              <a:buFont typeface="Arial" panose="020B0604020202020204" pitchFamily="34" charset="0"/>
              <a:buChar char="•"/>
            </a:pPr>
            <a:endParaRPr lang="en-US" sz="2800" dirty="0">
              <a:solidFill>
                <a:schemeClr val="bg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7EC34CE6-2627-6A6A-3230-094A5A52E496}"/>
              </a:ext>
            </a:extLst>
          </p:cNvPr>
          <p:cNvSpPr txBox="1"/>
          <p:nvPr/>
        </p:nvSpPr>
        <p:spPr>
          <a:xfrm>
            <a:off x="561069" y="373103"/>
            <a:ext cx="11060723"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Determinants of travel behavior</a:t>
            </a:r>
          </a:p>
        </p:txBody>
      </p:sp>
      <p:pic>
        <p:nvPicPr>
          <p:cNvPr id="15" name="Picture 14">
            <a:extLst>
              <a:ext uri="{FF2B5EF4-FFF2-40B4-BE49-F238E27FC236}">
                <a16:creationId xmlns:a16="http://schemas.microsoft.com/office/drawing/2014/main" id="{FCE79C02-1543-E22F-4F63-CA99A2403D79}"/>
              </a:ext>
            </a:extLst>
          </p:cNvPr>
          <p:cNvPicPr>
            <a:picLocks noChangeAspect="1"/>
          </p:cNvPicPr>
          <p:nvPr/>
        </p:nvPicPr>
        <p:blipFill>
          <a:blip r:embed="rId5"/>
          <a:stretch>
            <a:fillRect/>
          </a:stretch>
        </p:blipFill>
        <p:spPr>
          <a:xfrm>
            <a:off x="2457624" y="3133083"/>
            <a:ext cx="6398917" cy="3351814"/>
          </a:xfrm>
          <a:prstGeom prst="rect">
            <a:avLst/>
          </a:prstGeom>
        </p:spPr>
      </p:pic>
    </p:spTree>
    <p:custDataLst>
      <p:tags r:id="rId1"/>
    </p:custDataLst>
    <p:extLst>
      <p:ext uri="{BB962C8B-B14F-4D97-AF65-F5344CB8AC3E}">
        <p14:creationId xmlns:p14="http://schemas.microsoft.com/office/powerpoint/2010/main" val="2379765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11</a:t>
            </a:fld>
            <a:endParaRPr lang="en-US" dirty="0"/>
          </a:p>
        </p:txBody>
      </p:sp>
      <p:sp>
        <p:nvSpPr>
          <p:cNvPr id="11" name="TextBox 10">
            <a:extLst>
              <a:ext uri="{FF2B5EF4-FFF2-40B4-BE49-F238E27FC236}">
                <a16:creationId xmlns:a16="http://schemas.microsoft.com/office/drawing/2014/main" id="{2328B11E-1747-947D-3C7B-F846A94225E4}"/>
              </a:ext>
            </a:extLst>
          </p:cNvPr>
          <p:cNvSpPr txBox="1"/>
          <p:nvPr/>
        </p:nvSpPr>
        <p:spPr>
          <a:xfrm>
            <a:off x="2054435" y="475013"/>
            <a:ext cx="7813423" cy="400110"/>
          </a:xfrm>
          <a:prstGeom prst="rect">
            <a:avLst/>
          </a:prstGeom>
          <a:noFill/>
        </p:spPr>
        <p:txBody>
          <a:bodyPr wrap="square" rtlCol="0">
            <a:spAutoFit/>
          </a:bodyPr>
          <a:lstStyle/>
          <a:p>
            <a:pPr algn="ctr"/>
            <a:endParaRPr lang="en-US" sz="2000" dirty="0">
              <a:solidFill>
                <a:schemeClr val="bg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6FADB3F-2885-C07F-D836-046000DC6892}"/>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4" name="Picture 3" descr="Logo&#10;&#10;Description automatically generated">
            <a:extLst>
              <a:ext uri="{FF2B5EF4-FFF2-40B4-BE49-F238E27FC236}">
                <a16:creationId xmlns:a16="http://schemas.microsoft.com/office/drawing/2014/main" id="{20BC7981-FAB9-401A-B89C-6B6B5F60699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
        <p:nvSpPr>
          <p:cNvPr id="5" name="TextBox 4">
            <a:extLst>
              <a:ext uri="{FF2B5EF4-FFF2-40B4-BE49-F238E27FC236}">
                <a16:creationId xmlns:a16="http://schemas.microsoft.com/office/drawing/2014/main" id="{8126A544-79E3-8BB1-8C87-AADFF0921BB7}"/>
              </a:ext>
            </a:extLst>
          </p:cNvPr>
          <p:cNvSpPr txBox="1"/>
          <p:nvPr/>
        </p:nvSpPr>
        <p:spPr>
          <a:xfrm>
            <a:off x="1084472" y="1450043"/>
            <a:ext cx="10216576" cy="5783314"/>
          </a:xfrm>
          <a:prstGeom prst="rect">
            <a:avLst/>
          </a:prstGeom>
          <a:noFill/>
        </p:spPr>
        <p:txBody>
          <a:bodyPr wrap="square" numCol="1">
            <a:spAutoFit/>
          </a:bodyPr>
          <a:lstStyle/>
          <a:p>
            <a:pPr marL="457200"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2017 survey – 34.7% of people w/ a travel-limiting disability (TLD) ages 18-64 lived in a zero-vehicle household vs. 13.4% without a disability</a:t>
            </a:r>
          </a:p>
          <a:p>
            <a:pPr marL="914400" lvl="1"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People w/ TLDs ages 18-64 also less likely to drive if they had vehicles</a:t>
            </a:r>
          </a:p>
          <a:p>
            <a:pPr marL="1371600" lvl="2"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91% people w/o a disability drove if had a vehicle, vs. 60.4% PWTLD</a:t>
            </a:r>
            <a:br>
              <a:rPr lang="en-US" sz="2200" dirty="0">
                <a:solidFill>
                  <a:schemeClr val="bg1"/>
                </a:solidFill>
                <a:latin typeface="Arial" panose="020B0604020202020204" pitchFamily="34" charset="0"/>
                <a:cs typeface="Arial" panose="020B0604020202020204" pitchFamily="34" charset="0"/>
              </a:rPr>
            </a:br>
            <a:endParaRPr lang="en-US" sz="2200" dirty="0">
              <a:solidFill>
                <a:schemeClr val="bg1"/>
              </a:solidFill>
              <a:latin typeface="Arial" panose="020B0604020202020204" pitchFamily="34" charset="0"/>
              <a:cs typeface="Arial" panose="020B0604020202020204" pitchFamily="34" charset="0"/>
            </a:endParaRPr>
          </a:p>
          <a:p>
            <a:pPr marL="457200"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2022 survey – 14.3% of people w/ a TLD lived in a zero-vehicle household vs. 4.9% of people w/o a disability</a:t>
            </a:r>
          </a:p>
          <a:p>
            <a:pPr marL="914400" lvl="1"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93.4% people w/o a disability drove if they had a vehicle, vs. </a:t>
            </a:r>
            <a:br>
              <a:rPr lang="en-US" sz="2200" dirty="0">
                <a:solidFill>
                  <a:schemeClr val="bg1"/>
                </a:solidFill>
                <a:latin typeface="Arial" panose="020B0604020202020204" pitchFamily="34" charset="0"/>
                <a:cs typeface="Arial" panose="020B0604020202020204" pitchFamily="34" charset="0"/>
              </a:rPr>
            </a:br>
            <a:r>
              <a:rPr lang="en-US" sz="2200" dirty="0">
                <a:solidFill>
                  <a:schemeClr val="bg1"/>
                </a:solidFill>
                <a:latin typeface="Arial" panose="020B0604020202020204" pitchFamily="34" charset="0"/>
                <a:cs typeface="Arial" panose="020B0604020202020204" pitchFamily="34" charset="0"/>
              </a:rPr>
              <a:t>66% PWTLD</a:t>
            </a:r>
          </a:p>
          <a:p>
            <a:pPr>
              <a:lnSpc>
                <a:spcPct val="150000"/>
              </a:lnSpc>
            </a:pPr>
            <a:endParaRPr lang="en-US" sz="2400" dirty="0">
              <a:solidFill>
                <a:schemeClr val="bg1"/>
              </a:solidFill>
              <a:latin typeface="Arial" panose="020B0604020202020204" pitchFamily="34" charset="0"/>
              <a:cs typeface="Arial" panose="020B0604020202020204" pitchFamily="34" charset="0"/>
            </a:endParaRPr>
          </a:p>
          <a:p>
            <a:pPr marL="914400" lvl="1" indent="-457200">
              <a:lnSpc>
                <a:spcPct val="150000"/>
              </a:lnSpc>
              <a:buFont typeface="Arial" panose="020B0604020202020204" pitchFamily="34" charset="0"/>
              <a:buChar char="•"/>
            </a:pPr>
            <a:endParaRPr lang="en-US" sz="2800"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46FC77F-F6BE-C0C9-6C09-130F00D5DD6E}"/>
              </a:ext>
            </a:extLst>
          </p:cNvPr>
          <p:cNvSpPr txBox="1"/>
          <p:nvPr/>
        </p:nvSpPr>
        <p:spPr>
          <a:xfrm>
            <a:off x="561069" y="373103"/>
            <a:ext cx="11060723"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Determinants of travel behavior</a:t>
            </a:r>
          </a:p>
        </p:txBody>
      </p:sp>
    </p:spTree>
    <p:custDataLst>
      <p:tags r:id="rId1"/>
    </p:custDataLst>
    <p:extLst>
      <p:ext uri="{BB962C8B-B14F-4D97-AF65-F5344CB8AC3E}">
        <p14:creationId xmlns:p14="http://schemas.microsoft.com/office/powerpoint/2010/main" val="1356496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12</a:t>
            </a:fld>
            <a:endParaRPr lang="en-US" dirty="0"/>
          </a:p>
        </p:txBody>
      </p:sp>
      <p:sp>
        <p:nvSpPr>
          <p:cNvPr id="8" name="TextBox 7">
            <a:extLst>
              <a:ext uri="{FF2B5EF4-FFF2-40B4-BE49-F238E27FC236}">
                <a16:creationId xmlns:a16="http://schemas.microsoft.com/office/drawing/2014/main" id="{83DFF2E2-365F-50E4-C466-68CE349E8C29}"/>
              </a:ext>
            </a:extLst>
          </p:cNvPr>
          <p:cNvSpPr txBox="1"/>
          <p:nvPr/>
        </p:nvSpPr>
        <p:spPr>
          <a:xfrm>
            <a:off x="6840187" y="2458192"/>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AB0D69E1-A1BE-CD0C-01B2-CBE899C14052}"/>
              </a:ext>
            </a:extLst>
          </p:cNvPr>
          <p:cNvSpPr txBox="1"/>
          <p:nvPr/>
        </p:nvSpPr>
        <p:spPr>
          <a:xfrm>
            <a:off x="1430594" y="6017342"/>
            <a:ext cx="184731" cy="369332"/>
          </a:xfrm>
          <a:prstGeom prst="rect">
            <a:avLst/>
          </a:prstGeom>
          <a:noFill/>
        </p:spPr>
        <p:txBody>
          <a:bodyPr wrap="none" rtlCol="0">
            <a:spAutoFit/>
          </a:bodyPr>
          <a:lstStyle/>
          <a:p>
            <a:endParaRPr lang="en-US" dirty="0"/>
          </a:p>
        </p:txBody>
      </p:sp>
      <p:pic>
        <p:nvPicPr>
          <p:cNvPr id="7" name="Picture 6">
            <a:extLst>
              <a:ext uri="{FF2B5EF4-FFF2-40B4-BE49-F238E27FC236}">
                <a16:creationId xmlns:a16="http://schemas.microsoft.com/office/drawing/2014/main" id="{2D643DA4-6D3E-6E40-AB5C-80B283BB35D0}"/>
              </a:ext>
            </a:extLst>
          </p:cNvPr>
          <p:cNvPicPr>
            <a:picLocks noChangeAspect="1"/>
          </p:cNvPicPr>
          <p:nvPr/>
        </p:nvPicPr>
        <p:blipFill>
          <a:blip r:embed="rId4"/>
          <a:stretch>
            <a:fillRect/>
          </a:stretch>
        </p:blipFill>
        <p:spPr>
          <a:xfrm>
            <a:off x="1430594" y="1450378"/>
            <a:ext cx="8285286" cy="3651765"/>
          </a:xfrm>
          <a:prstGeom prst="rect">
            <a:avLst/>
          </a:prstGeom>
        </p:spPr>
      </p:pic>
      <p:sp>
        <p:nvSpPr>
          <p:cNvPr id="9" name="TextBox 8">
            <a:extLst>
              <a:ext uri="{FF2B5EF4-FFF2-40B4-BE49-F238E27FC236}">
                <a16:creationId xmlns:a16="http://schemas.microsoft.com/office/drawing/2014/main" id="{3720B401-172B-E31E-E290-E73A8A20765B}"/>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10" name="Picture 9" descr="Logo&#10;&#10;Description automatically generated">
            <a:extLst>
              <a:ext uri="{FF2B5EF4-FFF2-40B4-BE49-F238E27FC236}">
                <a16:creationId xmlns:a16="http://schemas.microsoft.com/office/drawing/2014/main" id="{5A094179-5990-9850-7C78-8E50A4A8968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
        <p:nvSpPr>
          <p:cNvPr id="11" name="TextBox 10">
            <a:extLst>
              <a:ext uri="{FF2B5EF4-FFF2-40B4-BE49-F238E27FC236}">
                <a16:creationId xmlns:a16="http://schemas.microsoft.com/office/drawing/2014/main" id="{48D34CCE-B7E1-C5B3-7E6D-63C6F89367EE}"/>
              </a:ext>
            </a:extLst>
          </p:cNvPr>
          <p:cNvSpPr txBox="1"/>
          <p:nvPr/>
        </p:nvSpPr>
        <p:spPr>
          <a:xfrm>
            <a:off x="561069" y="373103"/>
            <a:ext cx="11060723"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Determinants of travel behavior</a:t>
            </a:r>
          </a:p>
        </p:txBody>
      </p:sp>
    </p:spTree>
    <p:custDataLst>
      <p:tags r:id="rId1"/>
    </p:custDataLst>
    <p:extLst>
      <p:ext uri="{BB962C8B-B14F-4D97-AF65-F5344CB8AC3E}">
        <p14:creationId xmlns:p14="http://schemas.microsoft.com/office/powerpoint/2010/main" val="1950619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13</a:t>
            </a:fld>
            <a:endParaRPr lang="en-US" dirty="0"/>
          </a:p>
        </p:txBody>
      </p:sp>
      <p:sp>
        <p:nvSpPr>
          <p:cNvPr id="3" name="TextBox 2">
            <a:extLst>
              <a:ext uri="{FF2B5EF4-FFF2-40B4-BE49-F238E27FC236}">
                <a16:creationId xmlns:a16="http://schemas.microsoft.com/office/drawing/2014/main" id="{4B0D9A44-D3A8-5703-4DD5-0A51C1F0B209}"/>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4" name="Picture 3" descr="Logo&#10;&#10;Description automatically generated">
            <a:extLst>
              <a:ext uri="{FF2B5EF4-FFF2-40B4-BE49-F238E27FC236}">
                <a16:creationId xmlns:a16="http://schemas.microsoft.com/office/drawing/2014/main" id="{25495DFC-82D4-F78C-C22A-9BBFA7020E3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
        <p:nvSpPr>
          <p:cNvPr id="5" name="TextBox 4">
            <a:extLst>
              <a:ext uri="{FF2B5EF4-FFF2-40B4-BE49-F238E27FC236}">
                <a16:creationId xmlns:a16="http://schemas.microsoft.com/office/drawing/2014/main" id="{800F5B6A-E398-F7C7-4F45-F195C798C5D2}"/>
              </a:ext>
            </a:extLst>
          </p:cNvPr>
          <p:cNvSpPr txBox="1"/>
          <p:nvPr/>
        </p:nvSpPr>
        <p:spPr>
          <a:xfrm>
            <a:off x="1084472" y="1450043"/>
            <a:ext cx="10216576" cy="4600042"/>
          </a:xfrm>
          <a:prstGeom prst="rect">
            <a:avLst/>
          </a:prstGeom>
          <a:noFill/>
        </p:spPr>
        <p:txBody>
          <a:bodyPr wrap="square" numCol="1">
            <a:spAutoFit/>
          </a:bodyPr>
          <a:lstStyle/>
          <a:p>
            <a:pPr marL="457200"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[Non-NHTS data], 2017 – 29.6% of people with disabilities aged 18 to 64 years living in the community were living in poverty, more than double the percent of people in the same age group without disabilities (13.2%).</a:t>
            </a:r>
          </a:p>
          <a:p>
            <a:pPr>
              <a:lnSpc>
                <a:spcPct val="150000"/>
              </a:lnSpc>
            </a:pPr>
            <a:endParaRPr lang="en-US" sz="2200" dirty="0">
              <a:solidFill>
                <a:schemeClr val="bg1"/>
              </a:solidFill>
              <a:latin typeface="Arial" panose="020B0604020202020204" pitchFamily="34" charset="0"/>
              <a:cs typeface="Arial" panose="020B0604020202020204" pitchFamily="34" charset="0"/>
            </a:endParaRPr>
          </a:p>
          <a:p>
            <a:pPr marL="457200"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[Non-NHTS data], 2022: 25% of people with disabilities aged 18 to 64 years living in the community were living in poverty, more than double the percent of people in the same age group without disabilities (10%). </a:t>
            </a:r>
          </a:p>
          <a:p>
            <a:pPr marL="914400" lvl="1"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Those w/ ambulatory disabilities living in poverty was even </a:t>
            </a:r>
            <a:br>
              <a:rPr lang="en-US" sz="2200" dirty="0">
                <a:solidFill>
                  <a:schemeClr val="bg1"/>
                </a:solidFill>
                <a:latin typeface="Arial" panose="020B0604020202020204" pitchFamily="34" charset="0"/>
                <a:cs typeface="Arial" panose="020B0604020202020204" pitchFamily="34" charset="0"/>
              </a:rPr>
            </a:br>
            <a:r>
              <a:rPr lang="en-US" sz="2200" dirty="0">
                <a:solidFill>
                  <a:schemeClr val="bg1"/>
                </a:solidFill>
                <a:latin typeface="Arial" panose="020B0604020202020204" pitchFamily="34" charset="0"/>
                <a:cs typeface="Arial" panose="020B0604020202020204" pitchFamily="34" charset="0"/>
              </a:rPr>
              <a:t>higher at 29.6%</a:t>
            </a:r>
          </a:p>
        </p:txBody>
      </p:sp>
      <p:sp>
        <p:nvSpPr>
          <p:cNvPr id="6" name="TextBox 5">
            <a:extLst>
              <a:ext uri="{FF2B5EF4-FFF2-40B4-BE49-F238E27FC236}">
                <a16:creationId xmlns:a16="http://schemas.microsoft.com/office/drawing/2014/main" id="{B43A92F0-2349-A696-C8BF-AA3CB83591FA}"/>
              </a:ext>
            </a:extLst>
          </p:cNvPr>
          <p:cNvSpPr txBox="1"/>
          <p:nvPr/>
        </p:nvSpPr>
        <p:spPr>
          <a:xfrm>
            <a:off x="561069" y="373103"/>
            <a:ext cx="11060723"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Determinants of travel behavior</a:t>
            </a:r>
          </a:p>
        </p:txBody>
      </p:sp>
    </p:spTree>
    <p:custDataLst>
      <p:tags r:id="rId1"/>
    </p:custDataLst>
    <p:extLst>
      <p:ext uri="{BB962C8B-B14F-4D97-AF65-F5344CB8AC3E}">
        <p14:creationId xmlns:p14="http://schemas.microsoft.com/office/powerpoint/2010/main" val="184417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14</a:t>
            </a:fld>
            <a:endParaRPr lang="en-US" dirty="0"/>
          </a:p>
        </p:txBody>
      </p:sp>
      <p:sp>
        <p:nvSpPr>
          <p:cNvPr id="3" name="TextBox 2">
            <a:extLst>
              <a:ext uri="{FF2B5EF4-FFF2-40B4-BE49-F238E27FC236}">
                <a16:creationId xmlns:a16="http://schemas.microsoft.com/office/drawing/2014/main" id="{25371C5B-4DBE-F0F8-F5B0-B73649BE5543}"/>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4" name="Picture 3" descr="Logo&#10;&#10;Description automatically generated">
            <a:extLst>
              <a:ext uri="{FF2B5EF4-FFF2-40B4-BE49-F238E27FC236}">
                <a16:creationId xmlns:a16="http://schemas.microsoft.com/office/drawing/2014/main" id="{D3C022BF-220C-935B-EC05-06A2D83CDB6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
        <p:nvSpPr>
          <p:cNvPr id="5" name="TextBox 4">
            <a:extLst>
              <a:ext uri="{FF2B5EF4-FFF2-40B4-BE49-F238E27FC236}">
                <a16:creationId xmlns:a16="http://schemas.microsoft.com/office/drawing/2014/main" id="{DBA6F72C-38D1-65E3-7D24-665E597F4961}"/>
              </a:ext>
            </a:extLst>
          </p:cNvPr>
          <p:cNvSpPr txBox="1"/>
          <p:nvPr/>
        </p:nvSpPr>
        <p:spPr>
          <a:xfrm>
            <a:off x="1084472" y="1450043"/>
            <a:ext cx="8425288" cy="3647152"/>
          </a:xfrm>
          <a:prstGeom prst="rect">
            <a:avLst/>
          </a:prstGeom>
          <a:noFill/>
        </p:spPr>
        <p:txBody>
          <a:bodyPr wrap="square" numCol="2">
            <a:spAutoFit/>
          </a:bodyPr>
          <a:lstStyle/>
          <a:p>
            <a:pPr>
              <a:lnSpc>
                <a:spcPct val="150000"/>
              </a:lnSpc>
            </a:pPr>
            <a:r>
              <a:rPr lang="en-US" sz="2200" dirty="0">
                <a:solidFill>
                  <a:schemeClr val="bg1"/>
                </a:solidFill>
                <a:latin typeface="Arial" panose="020B0604020202020204" pitchFamily="34" charset="0"/>
                <a:cs typeface="Arial" panose="020B0604020202020204" pitchFamily="34" charset="0"/>
              </a:rPr>
              <a:t>Modifications to a van include: </a:t>
            </a:r>
          </a:p>
          <a:p>
            <a:pPr marL="914400" lvl="1"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Raised roof</a:t>
            </a:r>
          </a:p>
          <a:p>
            <a:pPr marL="914400" lvl="1"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Lowered floor</a:t>
            </a:r>
          </a:p>
          <a:p>
            <a:pPr marL="914400" lvl="1"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Ramp</a:t>
            </a:r>
          </a:p>
          <a:p>
            <a:pPr marL="914400" lvl="1" indent="-457200">
              <a:lnSpc>
                <a:spcPct val="150000"/>
              </a:lnSpc>
              <a:buFont typeface="Arial" panose="020B0604020202020204" pitchFamily="34" charset="0"/>
              <a:buChar char="•"/>
            </a:pPr>
            <a:endParaRPr lang="en-US" sz="2200" dirty="0">
              <a:solidFill>
                <a:schemeClr val="bg1"/>
              </a:solidFill>
              <a:latin typeface="Arial" panose="020B0604020202020204" pitchFamily="34" charset="0"/>
              <a:cs typeface="Arial" panose="020B0604020202020204" pitchFamily="34" charset="0"/>
            </a:endParaRPr>
          </a:p>
          <a:p>
            <a:pPr marL="914400" lvl="1" indent="-457200">
              <a:lnSpc>
                <a:spcPct val="150000"/>
              </a:lnSpc>
              <a:buFont typeface="Arial" panose="020B0604020202020204" pitchFamily="34" charset="0"/>
              <a:buChar char="•"/>
            </a:pPr>
            <a:endParaRPr lang="en-US" sz="2200" dirty="0">
              <a:solidFill>
                <a:schemeClr val="bg1"/>
              </a:solidFill>
              <a:latin typeface="Arial" panose="020B0604020202020204" pitchFamily="34" charset="0"/>
              <a:cs typeface="Arial" panose="020B0604020202020204" pitchFamily="34" charset="0"/>
            </a:endParaRPr>
          </a:p>
          <a:p>
            <a:pPr marL="914400" lvl="1" indent="-457200">
              <a:lnSpc>
                <a:spcPct val="150000"/>
              </a:lnSpc>
              <a:buFont typeface="Arial" panose="020B0604020202020204" pitchFamily="34" charset="0"/>
              <a:buChar char="•"/>
            </a:pPr>
            <a:endParaRPr lang="en-US" sz="2200" dirty="0">
              <a:solidFill>
                <a:schemeClr val="bg1"/>
              </a:solidFill>
              <a:latin typeface="Arial" panose="020B0604020202020204" pitchFamily="34" charset="0"/>
              <a:cs typeface="Arial" panose="020B0604020202020204" pitchFamily="34" charset="0"/>
            </a:endParaRPr>
          </a:p>
          <a:p>
            <a:pPr lvl="1">
              <a:lnSpc>
                <a:spcPct val="150000"/>
              </a:lnSpc>
            </a:pPr>
            <a:endParaRPr lang="en-US" sz="2200" dirty="0">
              <a:solidFill>
                <a:schemeClr val="bg1"/>
              </a:solidFill>
              <a:latin typeface="Arial" panose="020B0604020202020204" pitchFamily="34" charset="0"/>
              <a:cs typeface="Arial" panose="020B0604020202020204" pitchFamily="34" charset="0"/>
            </a:endParaRPr>
          </a:p>
          <a:p>
            <a:pPr marL="914400" lvl="1"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Modified air bags</a:t>
            </a:r>
          </a:p>
          <a:p>
            <a:pPr marL="914400" lvl="1"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Modified steering wheel</a:t>
            </a:r>
          </a:p>
          <a:p>
            <a:pPr marL="914400" lvl="1"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Wheelchair securement</a:t>
            </a:r>
          </a:p>
        </p:txBody>
      </p:sp>
      <p:sp>
        <p:nvSpPr>
          <p:cNvPr id="6" name="TextBox 5">
            <a:extLst>
              <a:ext uri="{FF2B5EF4-FFF2-40B4-BE49-F238E27FC236}">
                <a16:creationId xmlns:a16="http://schemas.microsoft.com/office/drawing/2014/main" id="{1ADDD1AA-7189-881A-A9C4-2E7BA9A73B86}"/>
              </a:ext>
            </a:extLst>
          </p:cNvPr>
          <p:cNvSpPr txBox="1"/>
          <p:nvPr/>
        </p:nvSpPr>
        <p:spPr>
          <a:xfrm>
            <a:off x="561069" y="373103"/>
            <a:ext cx="11060723"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Cost of Personal WAVs, Missing Data</a:t>
            </a:r>
          </a:p>
        </p:txBody>
      </p:sp>
      <p:sp>
        <p:nvSpPr>
          <p:cNvPr id="9" name="TextBox 8">
            <a:extLst>
              <a:ext uri="{FF2B5EF4-FFF2-40B4-BE49-F238E27FC236}">
                <a16:creationId xmlns:a16="http://schemas.microsoft.com/office/drawing/2014/main" id="{24AEA0D4-6928-F90E-2DCC-635D30BA128D}"/>
              </a:ext>
            </a:extLst>
          </p:cNvPr>
          <p:cNvSpPr txBox="1"/>
          <p:nvPr/>
        </p:nvSpPr>
        <p:spPr>
          <a:xfrm>
            <a:off x="978580" y="3833273"/>
            <a:ext cx="8847416" cy="2060885"/>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Cost of modifications can range from $50k - $100k</a:t>
            </a:r>
          </a:p>
          <a:p>
            <a:pPr marL="457200"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NHTS surveys do not inquire about which people with travel-limiting disabilities require vehicle modifications, how reliable the modifications are, or how they were paid for.</a:t>
            </a:r>
          </a:p>
        </p:txBody>
      </p:sp>
    </p:spTree>
    <p:custDataLst>
      <p:tags r:id="rId1"/>
    </p:custDataLst>
    <p:extLst>
      <p:ext uri="{BB962C8B-B14F-4D97-AF65-F5344CB8AC3E}">
        <p14:creationId xmlns:p14="http://schemas.microsoft.com/office/powerpoint/2010/main" val="2786492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15</a:t>
            </a:fld>
            <a:endParaRPr lang="en-US" dirty="0"/>
          </a:p>
        </p:txBody>
      </p:sp>
      <p:sp>
        <p:nvSpPr>
          <p:cNvPr id="3" name="TextBox 2">
            <a:extLst>
              <a:ext uri="{FF2B5EF4-FFF2-40B4-BE49-F238E27FC236}">
                <a16:creationId xmlns:a16="http://schemas.microsoft.com/office/drawing/2014/main" id="{373FB519-B529-DC5A-8EAA-FF3944C1881F}"/>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4" name="Picture 3" descr="Logo&#10;&#10;Description automatically generated">
            <a:extLst>
              <a:ext uri="{FF2B5EF4-FFF2-40B4-BE49-F238E27FC236}">
                <a16:creationId xmlns:a16="http://schemas.microsoft.com/office/drawing/2014/main" id="{F103AF7A-265A-4889-DF3E-E07557C3F6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
        <p:nvSpPr>
          <p:cNvPr id="5" name="TextBox 4">
            <a:extLst>
              <a:ext uri="{FF2B5EF4-FFF2-40B4-BE49-F238E27FC236}">
                <a16:creationId xmlns:a16="http://schemas.microsoft.com/office/drawing/2014/main" id="{ABB1DD05-0161-2A63-B100-D2DABC836C99}"/>
              </a:ext>
            </a:extLst>
          </p:cNvPr>
          <p:cNvSpPr txBox="1"/>
          <p:nvPr/>
        </p:nvSpPr>
        <p:spPr>
          <a:xfrm>
            <a:off x="978580" y="1828453"/>
            <a:ext cx="10216576" cy="4600042"/>
          </a:xfrm>
          <a:prstGeom prst="rect">
            <a:avLst/>
          </a:prstGeom>
          <a:noFill/>
        </p:spPr>
        <p:txBody>
          <a:bodyPr wrap="square" numCol="1">
            <a:spAutoFit/>
          </a:bodyPr>
          <a:lstStyle/>
          <a:p>
            <a:pPr>
              <a:lnSpc>
                <a:spcPct val="150000"/>
              </a:lnSpc>
            </a:pPr>
            <a:r>
              <a:rPr lang="en-US" sz="2200" dirty="0">
                <a:solidFill>
                  <a:schemeClr val="bg1"/>
                </a:solidFill>
                <a:latin typeface="Arial" panose="020B0604020202020204" pitchFamily="34" charset="0"/>
                <a:cs typeface="Arial" panose="020B0604020202020204" pitchFamily="34" charset="0"/>
              </a:rPr>
              <a:t>In 2017 and in 2022, people with travel-limiting disabilities ages 18 to 64 compensated for transportation barriers in the following ways:</a:t>
            </a:r>
          </a:p>
          <a:p>
            <a:pPr marL="457200"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Asking others for rides (44.3% in 2017; 34.7% in 2022)</a:t>
            </a:r>
          </a:p>
          <a:p>
            <a:pPr marL="457200"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Limiting travel to the daytime (22.6% in 2017; 17.6% in 2022)</a:t>
            </a:r>
          </a:p>
          <a:p>
            <a:pPr marL="457200"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Paratransit / Dial-a-Ride or reduced-fare taxis (12.3% in 2017; 8.1% in 2022)</a:t>
            </a:r>
          </a:p>
          <a:p>
            <a:pPr marL="457200"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Using ride hail (4.6% in 2017; 10.1% in 2022)</a:t>
            </a:r>
          </a:p>
          <a:p>
            <a:pPr>
              <a:lnSpc>
                <a:spcPct val="150000"/>
              </a:lnSpc>
            </a:pPr>
            <a:endParaRPr lang="en-US" sz="2200" dirty="0">
              <a:solidFill>
                <a:schemeClr val="bg1"/>
              </a:solidFill>
              <a:latin typeface="Arial" panose="020B0604020202020204" pitchFamily="34" charset="0"/>
              <a:cs typeface="Arial" panose="020B0604020202020204" pitchFamily="34" charset="0"/>
            </a:endParaRPr>
          </a:p>
          <a:p>
            <a:pPr>
              <a:lnSpc>
                <a:spcPct val="150000"/>
              </a:lnSpc>
            </a:pPr>
            <a:r>
              <a:rPr lang="en-US" sz="2200" dirty="0">
                <a:solidFill>
                  <a:schemeClr val="bg1"/>
                </a:solidFill>
                <a:latin typeface="Arial" panose="020B0604020202020204" pitchFamily="34" charset="0"/>
                <a:cs typeface="Arial" panose="020B0604020202020204" pitchFamily="34" charset="0"/>
              </a:rPr>
              <a:t>60.3% of people with travel-limiting disabilities reduced day-to-day </a:t>
            </a:r>
            <a:br>
              <a:rPr lang="en-US" sz="2200" dirty="0">
                <a:solidFill>
                  <a:schemeClr val="bg1"/>
                </a:solidFill>
                <a:latin typeface="Arial" panose="020B0604020202020204" pitchFamily="34" charset="0"/>
                <a:cs typeface="Arial" panose="020B0604020202020204" pitchFamily="34" charset="0"/>
              </a:rPr>
            </a:br>
            <a:r>
              <a:rPr lang="en-US" sz="2200" dirty="0">
                <a:solidFill>
                  <a:schemeClr val="bg1"/>
                </a:solidFill>
                <a:latin typeface="Arial" panose="020B0604020202020204" pitchFamily="34" charset="0"/>
                <a:cs typeface="Arial" panose="020B0604020202020204" pitchFamily="34" charset="0"/>
              </a:rPr>
              <a:t>travel; and 13% gave up driving altogether.</a:t>
            </a:r>
          </a:p>
        </p:txBody>
      </p:sp>
      <p:sp>
        <p:nvSpPr>
          <p:cNvPr id="6" name="TextBox 5">
            <a:extLst>
              <a:ext uri="{FF2B5EF4-FFF2-40B4-BE49-F238E27FC236}">
                <a16:creationId xmlns:a16="http://schemas.microsoft.com/office/drawing/2014/main" id="{1BF7E562-B321-BB98-41AC-7A9CC6C3912F}"/>
              </a:ext>
            </a:extLst>
          </p:cNvPr>
          <p:cNvSpPr txBox="1"/>
          <p:nvPr/>
        </p:nvSpPr>
        <p:spPr>
          <a:xfrm>
            <a:off x="561069" y="373103"/>
            <a:ext cx="11060723" cy="1323439"/>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Compensation Strategies Used by People with Travel-Limiting Disabilities </a:t>
            </a:r>
          </a:p>
        </p:txBody>
      </p:sp>
    </p:spTree>
    <p:custDataLst>
      <p:tags r:id="rId1"/>
    </p:custDataLst>
    <p:extLst>
      <p:ext uri="{BB962C8B-B14F-4D97-AF65-F5344CB8AC3E}">
        <p14:creationId xmlns:p14="http://schemas.microsoft.com/office/powerpoint/2010/main" val="2540264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16</a:t>
            </a:fld>
            <a:endParaRPr lang="en-US" dirty="0"/>
          </a:p>
        </p:txBody>
      </p:sp>
      <p:sp>
        <p:nvSpPr>
          <p:cNvPr id="3" name="TextBox 2">
            <a:extLst>
              <a:ext uri="{FF2B5EF4-FFF2-40B4-BE49-F238E27FC236}">
                <a16:creationId xmlns:a16="http://schemas.microsoft.com/office/drawing/2014/main" id="{BBE2FEEB-D07A-26D3-7D2F-7258C4084D31}"/>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4" name="Picture 3" descr="Logo&#10;&#10;Description automatically generated">
            <a:extLst>
              <a:ext uri="{FF2B5EF4-FFF2-40B4-BE49-F238E27FC236}">
                <a16:creationId xmlns:a16="http://schemas.microsoft.com/office/drawing/2014/main" id="{2EA129D9-DD0E-F24C-2BA6-9CEE6831BDF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
        <p:nvSpPr>
          <p:cNvPr id="5" name="TextBox 4">
            <a:extLst>
              <a:ext uri="{FF2B5EF4-FFF2-40B4-BE49-F238E27FC236}">
                <a16:creationId xmlns:a16="http://schemas.microsoft.com/office/drawing/2014/main" id="{00EBBAFA-4874-98C0-6D12-1FDE1750EE45}"/>
              </a:ext>
            </a:extLst>
          </p:cNvPr>
          <p:cNvSpPr txBox="1"/>
          <p:nvPr/>
        </p:nvSpPr>
        <p:spPr>
          <a:xfrm>
            <a:off x="996844" y="1490514"/>
            <a:ext cx="10216576" cy="4804970"/>
          </a:xfrm>
          <a:prstGeom prst="rect">
            <a:avLst/>
          </a:prstGeom>
          <a:noFill/>
        </p:spPr>
        <p:txBody>
          <a:bodyPr wrap="square" numCol="1">
            <a:spAutoFit/>
          </a:bodyPr>
          <a:lstStyle/>
          <a:p>
            <a:pPr>
              <a:lnSpc>
                <a:spcPct val="150000"/>
              </a:lnSpc>
            </a:pPr>
            <a:r>
              <a:rPr lang="en-US" sz="2300" dirty="0">
                <a:solidFill>
                  <a:schemeClr val="bg1"/>
                </a:solidFill>
                <a:latin typeface="Arial" panose="020B0604020202020204" pitchFamily="34" charset="0"/>
                <a:cs typeface="Arial" panose="020B0604020202020204" pitchFamily="34" charset="0"/>
              </a:rPr>
              <a:t>People who use motorized wheelchairs and scooters cannot simply hitch a ride with any friend or family member, which is noted as the number one compensation strategy for people with travel-limiting disabilities (TLDs). </a:t>
            </a:r>
          </a:p>
          <a:p>
            <a:pPr>
              <a:lnSpc>
                <a:spcPct val="150000"/>
              </a:lnSpc>
            </a:pPr>
            <a:endParaRPr lang="en-US" sz="2300" dirty="0">
              <a:solidFill>
                <a:schemeClr val="bg1"/>
              </a:solidFill>
              <a:latin typeface="Arial" panose="020B0604020202020204" pitchFamily="34" charset="0"/>
              <a:cs typeface="Arial" panose="020B0604020202020204" pitchFamily="34" charset="0"/>
            </a:endParaRPr>
          </a:p>
          <a:p>
            <a:pPr>
              <a:lnSpc>
                <a:spcPct val="150000"/>
              </a:lnSpc>
            </a:pPr>
            <a:r>
              <a:rPr lang="en-US" sz="2300" dirty="0">
                <a:solidFill>
                  <a:schemeClr val="bg1"/>
                </a:solidFill>
                <a:latin typeface="Arial" panose="020B0604020202020204" pitchFamily="34" charset="0"/>
                <a:cs typeface="Arial" panose="020B0604020202020204" pitchFamily="34" charset="0"/>
              </a:rPr>
              <a:t>And though some statistics suggest people with TLDs use rideshare at the same rates as people without disabilities, wheelchair-accessible options </a:t>
            </a:r>
            <a:br>
              <a:rPr lang="en-US" sz="2300" dirty="0">
                <a:solidFill>
                  <a:schemeClr val="bg1"/>
                </a:solidFill>
                <a:latin typeface="Arial" panose="020B0604020202020204" pitchFamily="34" charset="0"/>
                <a:cs typeface="Arial" panose="020B0604020202020204" pitchFamily="34" charset="0"/>
              </a:rPr>
            </a:br>
            <a:r>
              <a:rPr lang="en-US" sz="2300" dirty="0">
                <a:solidFill>
                  <a:schemeClr val="bg1"/>
                </a:solidFill>
                <a:latin typeface="Arial" panose="020B0604020202020204" pitchFamily="34" charset="0"/>
                <a:cs typeface="Arial" panose="020B0604020202020204" pitchFamily="34" charset="0"/>
              </a:rPr>
              <a:t>for rideshares are few and far between in only approximately </a:t>
            </a:r>
            <a:br>
              <a:rPr lang="en-US" sz="2300" dirty="0">
                <a:solidFill>
                  <a:schemeClr val="bg1"/>
                </a:solidFill>
                <a:latin typeface="Arial" panose="020B0604020202020204" pitchFamily="34" charset="0"/>
                <a:cs typeface="Arial" panose="020B0604020202020204" pitchFamily="34" charset="0"/>
              </a:rPr>
            </a:br>
            <a:r>
              <a:rPr lang="en-US" sz="2300" dirty="0">
                <a:solidFill>
                  <a:schemeClr val="bg1"/>
                </a:solidFill>
                <a:latin typeface="Arial" panose="020B0604020202020204" pitchFamily="34" charset="0"/>
                <a:cs typeface="Arial" panose="020B0604020202020204" pitchFamily="34" charset="0"/>
              </a:rPr>
              <a:t>10 U.S. cities and are thus misleading absent further </a:t>
            </a:r>
            <a:br>
              <a:rPr lang="en-US" sz="2300" dirty="0">
                <a:solidFill>
                  <a:schemeClr val="bg1"/>
                </a:solidFill>
                <a:latin typeface="Arial" panose="020B0604020202020204" pitchFamily="34" charset="0"/>
                <a:cs typeface="Arial" panose="020B0604020202020204" pitchFamily="34" charset="0"/>
              </a:rPr>
            </a:br>
            <a:r>
              <a:rPr lang="en-US" sz="2300" dirty="0">
                <a:solidFill>
                  <a:schemeClr val="bg1"/>
                </a:solidFill>
                <a:latin typeface="Arial" panose="020B0604020202020204" pitchFamily="34" charset="0"/>
                <a:cs typeface="Arial" panose="020B0604020202020204" pitchFamily="34" charset="0"/>
              </a:rPr>
              <a:t>disaggregation. </a:t>
            </a:r>
          </a:p>
        </p:txBody>
      </p:sp>
      <p:sp>
        <p:nvSpPr>
          <p:cNvPr id="6" name="TextBox 5">
            <a:extLst>
              <a:ext uri="{FF2B5EF4-FFF2-40B4-BE49-F238E27FC236}">
                <a16:creationId xmlns:a16="http://schemas.microsoft.com/office/drawing/2014/main" id="{5C7C2067-4CC9-9859-11E7-FD16BD0A7046}"/>
              </a:ext>
            </a:extLst>
          </p:cNvPr>
          <p:cNvSpPr txBox="1"/>
          <p:nvPr/>
        </p:nvSpPr>
        <p:spPr>
          <a:xfrm>
            <a:off x="561069" y="373103"/>
            <a:ext cx="11060723"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Misleading Data</a:t>
            </a:r>
          </a:p>
        </p:txBody>
      </p:sp>
    </p:spTree>
    <p:custDataLst>
      <p:tags r:id="rId1"/>
    </p:custDataLst>
    <p:extLst>
      <p:ext uri="{BB962C8B-B14F-4D97-AF65-F5344CB8AC3E}">
        <p14:creationId xmlns:p14="http://schemas.microsoft.com/office/powerpoint/2010/main" val="3860298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17</a:t>
            </a:fld>
            <a:endParaRPr lang="en-US" dirty="0"/>
          </a:p>
        </p:txBody>
      </p:sp>
      <p:sp>
        <p:nvSpPr>
          <p:cNvPr id="3" name="TextBox 2">
            <a:extLst>
              <a:ext uri="{FF2B5EF4-FFF2-40B4-BE49-F238E27FC236}">
                <a16:creationId xmlns:a16="http://schemas.microsoft.com/office/drawing/2014/main" id="{5E76A9DC-AF1E-ED5C-757F-431260A128AD}"/>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4" name="Picture 3" descr="Logo&#10;&#10;Description automatically generated">
            <a:extLst>
              <a:ext uri="{FF2B5EF4-FFF2-40B4-BE49-F238E27FC236}">
                <a16:creationId xmlns:a16="http://schemas.microsoft.com/office/drawing/2014/main" id="{F1AA8B2A-502C-B632-7D4F-30285E5E400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
        <p:nvSpPr>
          <p:cNvPr id="5" name="TextBox 4">
            <a:extLst>
              <a:ext uri="{FF2B5EF4-FFF2-40B4-BE49-F238E27FC236}">
                <a16:creationId xmlns:a16="http://schemas.microsoft.com/office/drawing/2014/main" id="{AF66105E-EE4E-A82A-7B03-03577A6F6878}"/>
              </a:ext>
            </a:extLst>
          </p:cNvPr>
          <p:cNvSpPr txBox="1"/>
          <p:nvPr/>
        </p:nvSpPr>
        <p:spPr>
          <a:xfrm>
            <a:off x="835479" y="1248949"/>
            <a:ext cx="10216576" cy="4651979"/>
          </a:xfrm>
          <a:prstGeom prst="rect">
            <a:avLst/>
          </a:prstGeom>
          <a:noFill/>
        </p:spPr>
        <p:txBody>
          <a:bodyPr wrap="square" numCol="1">
            <a:spAutoFit/>
          </a:bodyPr>
          <a:lstStyle/>
          <a:p>
            <a:pPr marL="342900" indent="-342900">
              <a:lnSpc>
                <a:spcPct val="15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Interconnection of transportation disadvantage and social exclusion</a:t>
            </a:r>
          </a:p>
          <a:p>
            <a:pPr marL="342900" indent="-342900">
              <a:lnSpc>
                <a:spcPct val="15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In a National Network of ADA Centers study of approximately 1,700 people with disabilities, of those reporting mobility disabilities, </a:t>
            </a:r>
            <a:r>
              <a:rPr lang="en-US" sz="2000" b="1" u="sng" dirty="0">
                <a:solidFill>
                  <a:schemeClr val="bg1"/>
                </a:solidFill>
                <a:latin typeface="Arial" panose="020B0604020202020204" pitchFamily="34" charset="0"/>
                <a:cs typeface="Arial" panose="020B0604020202020204" pitchFamily="34" charset="0"/>
              </a:rPr>
              <a:t>approximately one third</a:t>
            </a:r>
            <a:r>
              <a:rPr lang="en-US" sz="2000" dirty="0">
                <a:solidFill>
                  <a:schemeClr val="bg1"/>
                </a:solidFill>
                <a:latin typeface="Arial" panose="020B0604020202020204" pitchFamily="34" charset="0"/>
                <a:cs typeface="Arial" panose="020B0604020202020204" pitchFamily="34" charset="0"/>
              </a:rPr>
              <a:t> “always or usually had difficulty accessing transportation” for:</a:t>
            </a:r>
          </a:p>
          <a:p>
            <a:pPr marL="800100" lvl="1" indent="-342900">
              <a:lnSpc>
                <a:spcPct val="15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Spontaneous events;</a:t>
            </a:r>
          </a:p>
          <a:p>
            <a:pPr marL="800100" lvl="1" indent="-342900">
              <a:lnSpc>
                <a:spcPct val="15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Recreation and socializing;</a:t>
            </a:r>
          </a:p>
          <a:p>
            <a:pPr marL="800100" lvl="1" indent="-342900">
              <a:lnSpc>
                <a:spcPct val="15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Running errands; and </a:t>
            </a:r>
          </a:p>
          <a:p>
            <a:pPr marL="800100" lvl="1" indent="-342900">
              <a:lnSpc>
                <a:spcPct val="15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For healthcare.</a:t>
            </a:r>
          </a:p>
          <a:p>
            <a:pPr marL="342900" indent="-342900">
              <a:lnSpc>
                <a:spcPct val="150000"/>
              </a:lnSpc>
              <a:buFont typeface="Arial" panose="020B0604020202020204" pitchFamily="34" charset="0"/>
              <a:buChar char="•"/>
            </a:pPr>
            <a:r>
              <a:rPr lang="en-US" sz="2000" dirty="0">
                <a:solidFill>
                  <a:schemeClr val="bg1"/>
                </a:solidFill>
                <a:latin typeface="Arial" panose="020B0604020202020204" pitchFamily="34" charset="0"/>
                <a:cs typeface="Arial" panose="020B0604020202020204" pitchFamily="34" charset="0"/>
              </a:rPr>
              <a:t>And nearly a quarter of those with mobility disabilities always or usually had </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difficulty accessing transportation for school or work.</a:t>
            </a:r>
          </a:p>
        </p:txBody>
      </p:sp>
      <p:sp>
        <p:nvSpPr>
          <p:cNvPr id="6" name="TextBox 5">
            <a:extLst>
              <a:ext uri="{FF2B5EF4-FFF2-40B4-BE49-F238E27FC236}">
                <a16:creationId xmlns:a16="http://schemas.microsoft.com/office/drawing/2014/main" id="{5687BFE7-A9F9-9BAB-FAB0-BED59800A64B}"/>
              </a:ext>
            </a:extLst>
          </p:cNvPr>
          <p:cNvSpPr txBox="1"/>
          <p:nvPr/>
        </p:nvSpPr>
        <p:spPr>
          <a:xfrm>
            <a:off x="561069" y="373103"/>
            <a:ext cx="11060723"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Literature Review</a:t>
            </a:r>
          </a:p>
        </p:txBody>
      </p:sp>
    </p:spTree>
    <p:custDataLst>
      <p:tags r:id="rId1"/>
    </p:custDataLst>
    <p:extLst>
      <p:ext uri="{BB962C8B-B14F-4D97-AF65-F5344CB8AC3E}">
        <p14:creationId xmlns:p14="http://schemas.microsoft.com/office/powerpoint/2010/main" val="3368498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18</a:t>
            </a:fld>
            <a:endParaRPr lang="en-US" dirty="0"/>
          </a:p>
        </p:txBody>
      </p:sp>
      <p:sp>
        <p:nvSpPr>
          <p:cNvPr id="3" name="TextBox 2">
            <a:extLst>
              <a:ext uri="{FF2B5EF4-FFF2-40B4-BE49-F238E27FC236}">
                <a16:creationId xmlns:a16="http://schemas.microsoft.com/office/drawing/2014/main" id="{64C7037B-417A-4A03-B86C-23A7373C7C78}"/>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4" name="Picture 3" descr="Logo&#10;&#10;Description automatically generated">
            <a:extLst>
              <a:ext uri="{FF2B5EF4-FFF2-40B4-BE49-F238E27FC236}">
                <a16:creationId xmlns:a16="http://schemas.microsoft.com/office/drawing/2014/main" id="{F8DA4EDE-F2B7-32A0-3369-DF29CC5ECCA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
        <p:nvSpPr>
          <p:cNvPr id="5" name="TextBox 4">
            <a:extLst>
              <a:ext uri="{FF2B5EF4-FFF2-40B4-BE49-F238E27FC236}">
                <a16:creationId xmlns:a16="http://schemas.microsoft.com/office/drawing/2014/main" id="{B1CAD767-0644-E770-AD34-1B1D72E34FD8}"/>
              </a:ext>
            </a:extLst>
          </p:cNvPr>
          <p:cNvSpPr txBox="1"/>
          <p:nvPr/>
        </p:nvSpPr>
        <p:spPr>
          <a:xfrm>
            <a:off x="835479" y="1248949"/>
            <a:ext cx="10599900" cy="4092211"/>
          </a:xfrm>
          <a:prstGeom prst="rect">
            <a:avLst/>
          </a:prstGeom>
          <a:noFill/>
        </p:spPr>
        <p:txBody>
          <a:bodyPr wrap="square" numCol="1">
            <a:spAutoFit/>
          </a:bodyPr>
          <a:lstStyle/>
          <a:p>
            <a:pPr>
              <a:lnSpc>
                <a:spcPct val="150000"/>
              </a:lnSpc>
            </a:pPr>
            <a:r>
              <a:rPr lang="en-US" sz="2200" dirty="0">
                <a:solidFill>
                  <a:schemeClr val="bg1"/>
                </a:solidFill>
                <a:latin typeface="Arial" panose="020B0604020202020204" pitchFamily="34" charset="0"/>
                <a:cs typeface="Arial" panose="020B0604020202020204" pitchFamily="34" charset="0"/>
              </a:rPr>
              <a:t>In another National Network of ADA Centers Study of over 4,000 individuals with disabilities who use public transportation, top barriers cited included:</a:t>
            </a:r>
          </a:p>
          <a:p>
            <a:pPr marL="914400" lvl="1"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Problems with lifts (34%)</a:t>
            </a:r>
          </a:p>
          <a:p>
            <a:pPr marL="914400" lvl="1"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Inaccessible bus stops and stations (26.9%)</a:t>
            </a:r>
          </a:p>
          <a:p>
            <a:pPr marL="914400" lvl="1"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Gaps or steps to reach vehicles (28.8%)</a:t>
            </a:r>
          </a:p>
          <a:p>
            <a:pPr marL="914400" lvl="1"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Inability to secure wheelchairs (15.4%)</a:t>
            </a:r>
          </a:p>
          <a:p>
            <a:pPr marL="914400" lvl="1"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Scheduling problems with paratransit (59.3%)</a:t>
            </a:r>
          </a:p>
          <a:p>
            <a:pPr marL="914400" lvl="1"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Long wait times with paratransit (51%)</a:t>
            </a:r>
          </a:p>
        </p:txBody>
      </p:sp>
      <p:sp>
        <p:nvSpPr>
          <p:cNvPr id="6" name="TextBox 5">
            <a:extLst>
              <a:ext uri="{FF2B5EF4-FFF2-40B4-BE49-F238E27FC236}">
                <a16:creationId xmlns:a16="http://schemas.microsoft.com/office/drawing/2014/main" id="{7BACCF18-4AE8-B76E-8C48-4F98FAB3D6C8}"/>
              </a:ext>
            </a:extLst>
          </p:cNvPr>
          <p:cNvSpPr txBox="1"/>
          <p:nvPr/>
        </p:nvSpPr>
        <p:spPr>
          <a:xfrm>
            <a:off x="561069" y="373103"/>
            <a:ext cx="11060723"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Literature Review</a:t>
            </a:r>
          </a:p>
        </p:txBody>
      </p:sp>
    </p:spTree>
    <p:custDataLst>
      <p:tags r:id="rId1"/>
    </p:custDataLst>
    <p:extLst>
      <p:ext uri="{BB962C8B-B14F-4D97-AF65-F5344CB8AC3E}">
        <p14:creationId xmlns:p14="http://schemas.microsoft.com/office/powerpoint/2010/main" val="787582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19</a:t>
            </a:fld>
            <a:endParaRPr lang="en-US" dirty="0"/>
          </a:p>
        </p:txBody>
      </p:sp>
      <p:sp>
        <p:nvSpPr>
          <p:cNvPr id="3" name="TextBox 2">
            <a:extLst>
              <a:ext uri="{FF2B5EF4-FFF2-40B4-BE49-F238E27FC236}">
                <a16:creationId xmlns:a16="http://schemas.microsoft.com/office/drawing/2014/main" id="{B4DEBC7E-62FF-1A20-99C2-F29005AF3034}"/>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4" name="Picture 3" descr="Logo&#10;&#10;Description automatically generated">
            <a:extLst>
              <a:ext uri="{FF2B5EF4-FFF2-40B4-BE49-F238E27FC236}">
                <a16:creationId xmlns:a16="http://schemas.microsoft.com/office/drawing/2014/main" id="{C6DE8DCF-03F0-B193-127B-F06CF8E166F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
        <p:nvSpPr>
          <p:cNvPr id="5" name="TextBox 4">
            <a:extLst>
              <a:ext uri="{FF2B5EF4-FFF2-40B4-BE49-F238E27FC236}">
                <a16:creationId xmlns:a16="http://schemas.microsoft.com/office/drawing/2014/main" id="{90337A5A-FFAC-4DC1-3D68-911B167D4725}"/>
              </a:ext>
            </a:extLst>
          </p:cNvPr>
          <p:cNvSpPr txBox="1"/>
          <p:nvPr/>
        </p:nvSpPr>
        <p:spPr>
          <a:xfrm>
            <a:off x="835479" y="1248949"/>
            <a:ext cx="10599900" cy="4092211"/>
          </a:xfrm>
          <a:prstGeom prst="rect">
            <a:avLst/>
          </a:prstGeom>
          <a:noFill/>
        </p:spPr>
        <p:txBody>
          <a:bodyPr wrap="square" numCol="1">
            <a:spAutoFit/>
          </a:bodyPr>
          <a:lstStyle/>
          <a:p>
            <a:pPr>
              <a:lnSpc>
                <a:spcPct val="150000"/>
              </a:lnSpc>
            </a:pPr>
            <a:r>
              <a:rPr lang="en-US" sz="2200" dirty="0">
                <a:solidFill>
                  <a:schemeClr val="bg1"/>
                </a:solidFill>
                <a:latin typeface="Arial" panose="020B0604020202020204" pitchFamily="34" charset="0"/>
                <a:cs typeface="Arial" panose="020B0604020202020204" pitchFamily="34" charset="0"/>
              </a:rPr>
              <a:t>Key problems with ground transportation for people with mobility disabilities identified through NCD public comment: </a:t>
            </a:r>
          </a:p>
          <a:p>
            <a:pPr marL="914400" lvl="1" indent="-457200">
              <a:lnSpc>
                <a:spcPct val="150000"/>
              </a:lnSpc>
              <a:buFont typeface="+mj-lt"/>
              <a:buAutoNum type="arabicPeriod"/>
            </a:pPr>
            <a:r>
              <a:rPr lang="en-US" sz="2200" dirty="0">
                <a:solidFill>
                  <a:schemeClr val="bg1"/>
                </a:solidFill>
                <a:latin typeface="Arial" panose="020B0604020202020204" pitchFamily="34" charset="0"/>
                <a:cs typeface="Arial" panose="020B0604020202020204" pitchFamily="34" charset="0"/>
              </a:rPr>
              <a:t>Limited availability or lack of wheelchair-accessible taxis (and limited hours);</a:t>
            </a:r>
          </a:p>
          <a:p>
            <a:pPr marL="914400" lvl="1" indent="-457200">
              <a:lnSpc>
                <a:spcPct val="150000"/>
              </a:lnSpc>
              <a:buFont typeface="+mj-lt"/>
              <a:buAutoNum type="arabicPeriod"/>
            </a:pPr>
            <a:r>
              <a:rPr lang="en-US" sz="2200" dirty="0">
                <a:solidFill>
                  <a:schemeClr val="bg1"/>
                </a:solidFill>
                <a:latin typeface="Arial" panose="020B0604020202020204" pitchFamily="34" charset="0"/>
                <a:cs typeface="Arial" panose="020B0604020202020204" pitchFamily="34" charset="0"/>
              </a:rPr>
              <a:t>Largely inaccessible rideshare services;</a:t>
            </a:r>
          </a:p>
          <a:p>
            <a:pPr marL="914400" lvl="1" indent="-457200">
              <a:lnSpc>
                <a:spcPct val="150000"/>
              </a:lnSpc>
              <a:buFont typeface="+mj-lt"/>
              <a:buAutoNum type="arabicPeriod"/>
            </a:pPr>
            <a:r>
              <a:rPr lang="en-US" sz="2200" dirty="0">
                <a:solidFill>
                  <a:schemeClr val="bg1"/>
                </a:solidFill>
                <a:latin typeface="Arial" panose="020B0604020202020204" pitchFamily="34" charset="0"/>
                <a:cs typeface="Arial" panose="020B0604020202020204" pitchFamily="34" charset="0"/>
              </a:rPr>
              <a:t>Paratransit is not demand-responsive and takes too much time;</a:t>
            </a:r>
          </a:p>
          <a:p>
            <a:pPr marL="914400" lvl="1" indent="-457200">
              <a:lnSpc>
                <a:spcPct val="150000"/>
              </a:lnSpc>
              <a:buFont typeface="+mj-lt"/>
              <a:buAutoNum type="arabicPeriod"/>
            </a:pPr>
            <a:r>
              <a:rPr lang="en-US" sz="2200" dirty="0">
                <a:solidFill>
                  <a:schemeClr val="bg1"/>
                </a:solidFill>
                <a:latin typeface="Arial" panose="020B0604020202020204" pitchFamily="34" charset="0"/>
                <a:cs typeface="Arial" panose="020B0604020202020204" pitchFamily="34" charset="0"/>
              </a:rPr>
              <a:t>Hotel and rental car shuttles are frequently inaccessible;</a:t>
            </a:r>
          </a:p>
          <a:p>
            <a:pPr marL="914400" lvl="1" indent="-457200">
              <a:lnSpc>
                <a:spcPct val="150000"/>
              </a:lnSpc>
              <a:buFont typeface="+mj-lt"/>
              <a:buAutoNum type="arabicPeriod"/>
            </a:pPr>
            <a:r>
              <a:rPr lang="en-US" sz="2200" dirty="0">
                <a:solidFill>
                  <a:schemeClr val="bg1"/>
                </a:solidFill>
                <a:latin typeface="Arial" panose="020B0604020202020204" pitchFamily="34" charset="0"/>
                <a:cs typeface="Arial" panose="020B0604020202020204" pitchFamily="34" charset="0"/>
              </a:rPr>
              <a:t>Inadequate infrastructure – a lack of accessible sidewalks and bus </a:t>
            </a:r>
            <a:br>
              <a:rPr lang="en-US" sz="2200" dirty="0">
                <a:solidFill>
                  <a:schemeClr val="bg1"/>
                </a:solidFill>
                <a:latin typeface="Arial" panose="020B0604020202020204" pitchFamily="34" charset="0"/>
                <a:cs typeface="Arial" panose="020B0604020202020204" pitchFamily="34" charset="0"/>
              </a:rPr>
            </a:br>
            <a:r>
              <a:rPr lang="en-US" sz="2200" dirty="0">
                <a:solidFill>
                  <a:schemeClr val="bg1"/>
                </a:solidFill>
                <a:latin typeface="Arial" panose="020B0604020202020204" pitchFamily="34" charset="0"/>
                <a:cs typeface="Arial" panose="020B0604020202020204" pitchFamily="34" charset="0"/>
              </a:rPr>
              <a:t>stops, especially in suburban and rural locations.</a:t>
            </a:r>
          </a:p>
        </p:txBody>
      </p:sp>
      <p:sp>
        <p:nvSpPr>
          <p:cNvPr id="6" name="TextBox 5">
            <a:extLst>
              <a:ext uri="{FF2B5EF4-FFF2-40B4-BE49-F238E27FC236}">
                <a16:creationId xmlns:a16="http://schemas.microsoft.com/office/drawing/2014/main" id="{5D71AE1F-EA18-099A-23D2-1910098EB6AA}"/>
              </a:ext>
            </a:extLst>
          </p:cNvPr>
          <p:cNvSpPr txBox="1"/>
          <p:nvPr/>
        </p:nvSpPr>
        <p:spPr>
          <a:xfrm>
            <a:off x="561069" y="373103"/>
            <a:ext cx="11060723"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Public Comment Input</a:t>
            </a:r>
          </a:p>
        </p:txBody>
      </p:sp>
    </p:spTree>
    <p:custDataLst>
      <p:tags r:id="rId1"/>
    </p:custDataLst>
    <p:extLst>
      <p:ext uri="{BB962C8B-B14F-4D97-AF65-F5344CB8AC3E}">
        <p14:creationId xmlns:p14="http://schemas.microsoft.com/office/powerpoint/2010/main" val="2722642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B6A7353E-0B91-515D-F557-834B0E8415E1}"/>
              </a:ext>
            </a:extLst>
          </p:cNvPr>
          <p:cNvSpPr txBox="1"/>
          <p:nvPr/>
        </p:nvSpPr>
        <p:spPr>
          <a:xfrm>
            <a:off x="5028023" y="1171928"/>
            <a:ext cx="6558618" cy="3231654"/>
          </a:xfrm>
          <a:prstGeom prst="rect">
            <a:avLst/>
          </a:prstGeom>
          <a:noFill/>
        </p:spPr>
        <p:txBody>
          <a:bodyPr wrap="square" rtlCol="0">
            <a:spAutoFit/>
          </a:bodyPr>
          <a:lstStyle/>
          <a:p>
            <a:pPr algn="ctr"/>
            <a:r>
              <a:rPr lang="en-US" sz="3600" b="1" dirty="0">
                <a:solidFill>
                  <a:schemeClr val="bg1"/>
                </a:solidFill>
                <a:latin typeface="Arial" panose="020B0604020202020204" pitchFamily="34" charset="0"/>
                <a:cs typeface="Arial" panose="020B0604020202020204" pitchFamily="34" charset="0"/>
              </a:rPr>
              <a:t>Opening Remarks</a:t>
            </a:r>
          </a:p>
          <a:p>
            <a:pPr algn="ctr"/>
            <a:endParaRPr lang="en-US" sz="2800" b="1" dirty="0">
              <a:solidFill>
                <a:schemeClr val="bg1"/>
              </a:solidFill>
              <a:latin typeface="Arial" panose="020B0604020202020204" pitchFamily="34" charset="0"/>
              <a:cs typeface="Arial" panose="020B0604020202020204" pitchFamily="34" charset="0"/>
            </a:endParaRPr>
          </a:p>
          <a:p>
            <a:pPr algn="ctr"/>
            <a:endParaRPr lang="en-US" sz="2800" b="1" dirty="0">
              <a:solidFill>
                <a:schemeClr val="bg1"/>
              </a:solidFill>
              <a:latin typeface="Arial" panose="020B0604020202020204" pitchFamily="34" charset="0"/>
              <a:cs typeface="Arial" panose="020B0604020202020204" pitchFamily="34" charset="0"/>
            </a:endParaRPr>
          </a:p>
          <a:p>
            <a:pPr algn="ctr"/>
            <a:r>
              <a:rPr lang="en-US" sz="3000" b="1" dirty="0">
                <a:solidFill>
                  <a:schemeClr val="bg1"/>
                </a:solidFill>
                <a:latin typeface="Arial" panose="020B0604020202020204" pitchFamily="34" charset="0"/>
                <a:cs typeface="Arial" panose="020B0604020202020204" pitchFamily="34" charset="0"/>
              </a:rPr>
              <a:t>Jim Langevin</a:t>
            </a:r>
          </a:p>
          <a:p>
            <a:pPr algn="ctr"/>
            <a:br>
              <a:rPr lang="en-US" sz="28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Former Congressman</a:t>
            </a:r>
            <a:br>
              <a:rPr lang="en-US" sz="2800" dirty="0">
                <a:solidFill>
                  <a:schemeClr val="bg1"/>
                </a:solidFill>
                <a:latin typeface="Arial" panose="020B0604020202020204" pitchFamily="34" charset="0"/>
                <a:cs typeface="Arial" panose="020B0604020202020204" pitchFamily="34" charset="0"/>
              </a:rPr>
            </a:br>
            <a:r>
              <a:rPr lang="en-US" sz="2800" i="1" dirty="0">
                <a:solidFill>
                  <a:schemeClr val="bg1"/>
                </a:solidFill>
                <a:latin typeface="Arial" panose="020B0604020202020204" pitchFamily="34" charset="0"/>
                <a:cs typeface="Arial" panose="020B0604020202020204" pitchFamily="34" charset="0"/>
              </a:rPr>
              <a:t>Rhode Island</a:t>
            </a:r>
            <a:endParaRPr lang="en-US" sz="2000" i="1" dirty="0">
              <a:solidFill>
                <a:schemeClr val="bg1"/>
              </a:solidFill>
              <a:latin typeface="Arial" panose="020B0604020202020204" pitchFamily="34" charset="0"/>
              <a:cs typeface="Arial" panose="020B0604020202020204" pitchFamily="34" charset="0"/>
            </a:endParaRPr>
          </a:p>
        </p:txBody>
      </p:sp>
      <p:pic>
        <p:nvPicPr>
          <p:cNvPr id="1028" name="Picture 4" descr="Jim Langevin">
            <a:extLst>
              <a:ext uri="{FF2B5EF4-FFF2-40B4-BE49-F238E27FC236}">
                <a16:creationId xmlns:a16="http://schemas.microsoft.com/office/drawing/2014/main" id="{DF6208C6-6F1B-BB9E-C04D-FBBC887531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637" y="958772"/>
            <a:ext cx="4610463" cy="46104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D1C33D2-2F3F-E943-97F8-2D5CAC3E62DB}"/>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6" name="Picture 5" descr="Logo&#10;&#10;Description automatically generated">
            <a:extLst>
              <a:ext uri="{FF2B5EF4-FFF2-40B4-BE49-F238E27FC236}">
                <a16:creationId xmlns:a16="http://schemas.microsoft.com/office/drawing/2014/main" id="{52E791E3-8747-A116-D0F4-1F2B3197A43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Tree>
    <p:custDataLst>
      <p:tags r:id="rId1"/>
    </p:custDataLst>
    <p:extLst>
      <p:ext uri="{BB962C8B-B14F-4D97-AF65-F5344CB8AC3E}">
        <p14:creationId xmlns:p14="http://schemas.microsoft.com/office/powerpoint/2010/main" val="2281158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20</a:t>
            </a:fld>
            <a:endParaRPr lang="en-US" dirty="0"/>
          </a:p>
        </p:txBody>
      </p:sp>
      <p:sp>
        <p:nvSpPr>
          <p:cNvPr id="3" name="TextBox 2">
            <a:extLst>
              <a:ext uri="{FF2B5EF4-FFF2-40B4-BE49-F238E27FC236}">
                <a16:creationId xmlns:a16="http://schemas.microsoft.com/office/drawing/2014/main" id="{B3FCE202-63A6-09C3-C769-C97A2EFEB1D3}"/>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4" name="Picture 3" descr="Logo&#10;&#10;Description automatically generated">
            <a:extLst>
              <a:ext uri="{FF2B5EF4-FFF2-40B4-BE49-F238E27FC236}">
                <a16:creationId xmlns:a16="http://schemas.microsoft.com/office/drawing/2014/main" id="{78F2B084-D4C6-D1E9-CF83-052B1E5091B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
        <p:nvSpPr>
          <p:cNvPr id="5" name="TextBox 4">
            <a:extLst>
              <a:ext uri="{FF2B5EF4-FFF2-40B4-BE49-F238E27FC236}">
                <a16:creationId xmlns:a16="http://schemas.microsoft.com/office/drawing/2014/main" id="{E356036D-F91E-51B5-46BE-0CDD9B9C70ED}"/>
              </a:ext>
            </a:extLst>
          </p:cNvPr>
          <p:cNvSpPr txBox="1"/>
          <p:nvPr/>
        </p:nvSpPr>
        <p:spPr>
          <a:xfrm>
            <a:off x="835479" y="1248949"/>
            <a:ext cx="10599900" cy="5661871"/>
          </a:xfrm>
          <a:prstGeom prst="rect">
            <a:avLst/>
          </a:prstGeom>
          <a:noFill/>
        </p:spPr>
        <p:txBody>
          <a:bodyPr wrap="square" numCol="1">
            <a:spAutoFit/>
          </a:bodyPr>
          <a:lstStyle/>
          <a:p>
            <a:pPr>
              <a:lnSpc>
                <a:spcPct val="150000"/>
              </a:lnSpc>
            </a:pPr>
            <a:r>
              <a:rPr lang="en-US" sz="2200" dirty="0">
                <a:solidFill>
                  <a:schemeClr val="bg1"/>
                </a:solidFill>
                <a:latin typeface="Arial" panose="020B0604020202020204" pitchFamily="34" charset="0"/>
                <a:cs typeface="Arial" panose="020B0604020202020204" pitchFamily="34" charset="0"/>
              </a:rPr>
              <a:t>Negative emotions evoked by experiences with inaccessible transportation: </a:t>
            </a:r>
          </a:p>
          <a:p>
            <a:pPr marL="914400" lvl="1" indent="-457200">
              <a:lnSpc>
                <a:spcPct val="150000"/>
              </a:lnSpc>
              <a:buFont typeface="+mj-lt"/>
              <a:buAutoNum type="arabicPeriod"/>
            </a:pPr>
            <a:r>
              <a:rPr lang="en-US" sz="2000" i="1" dirty="0">
                <a:solidFill>
                  <a:schemeClr val="bg1"/>
                </a:solidFill>
                <a:latin typeface="Arial" panose="020B0604020202020204" pitchFamily="34" charset="0"/>
                <a:cs typeface="Arial" panose="020B0604020202020204" pitchFamily="34" charset="0"/>
              </a:rPr>
              <a:t>Stress and anxiety</a:t>
            </a:r>
            <a:r>
              <a:rPr lang="en-US" sz="2000" dirty="0">
                <a:solidFill>
                  <a:schemeClr val="bg1"/>
                </a:solidFill>
                <a:latin typeface="Arial" panose="020B0604020202020204" pitchFamily="34" charset="0"/>
                <a:cs typeface="Arial" panose="020B0604020202020204" pitchFamily="34" charset="0"/>
              </a:rPr>
              <a:t> – unreliability and uncertainty of whether rides will show up on time if at all, and whether appointments will be made or missed.</a:t>
            </a:r>
          </a:p>
          <a:p>
            <a:pPr marL="914400" lvl="1" indent="-457200">
              <a:lnSpc>
                <a:spcPct val="150000"/>
              </a:lnSpc>
              <a:buFont typeface="+mj-lt"/>
              <a:buAutoNum type="arabicPeriod"/>
            </a:pPr>
            <a:r>
              <a:rPr lang="en-US" sz="2000" i="1" dirty="0">
                <a:solidFill>
                  <a:schemeClr val="bg1"/>
                </a:solidFill>
                <a:latin typeface="Arial" panose="020B0604020202020204" pitchFamily="34" charset="0"/>
                <a:cs typeface="Arial" panose="020B0604020202020204" pitchFamily="34" charset="0"/>
              </a:rPr>
              <a:t>Isolation and exclusion – </a:t>
            </a:r>
            <a:r>
              <a:rPr lang="en-US" sz="2000" dirty="0">
                <a:solidFill>
                  <a:schemeClr val="bg1"/>
                </a:solidFill>
                <a:latin typeface="Arial" panose="020B0604020202020204" pitchFamily="34" charset="0"/>
                <a:cs typeface="Arial" panose="020B0604020202020204" pitchFamily="34" charset="0"/>
              </a:rPr>
              <a:t>wheelchair users often find themselves unable to participate in social activities or travel freely</a:t>
            </a:r>
          </a:p>
          <a:p>
            <a:pPr marL="914400" lvl="1" indent="-457200">
              <a:lnSpc>
                <a:spcPct val="150000"/>
              </a:lnSpc>
              <a:buFont typeface="+mj-lt"/>
              <a:buAutoNum type="arabicPeriod"/>
            </a:pPr>
            <a:r>
              <a:rPr lang="en-US" sz="2000" i="1" dirty="0">
                <a:solidFill>
                  <a:schemeClr val="bg1"/>
                </a:solidFill>
                <a:latin typeface="Arial" panose="020B0604020202020204" pitchFamily="34" charset="0"/>
                <a:cs typeface="Arial" panose="020B0604020202020204" pitchFamily="34" charset="0"/>
              </a:rPr>
              <a:t>Fear and vulnerability</a:t>
            </a:r>
            <a:r>
              <a:rPr lang="en-US" sz="2000" dirty="0">
                <a:solidFill>
                  <a:schemeClr val="bg1"/>
                </a:solidFill>
                <a:latin typeface="Arial" panose="020B0604020202020204" pitchFamily="34" charset="0"/>
                <a:cs typeface="Arial" panose="020B0604020202020204" pitchFamily="34" charset="0"/>
              </a:rPr>
              <a:t> – experiences of being stranded lead can </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lead to feeling fearful for one’s safety, especially at night and in </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unfamiliar locations.</a:t>
            </a:r>
          </a:p>
          <a:p>
            <a:pPr marL="914400" lvl="1" indent="-457200">
              <a:lnSpc>
                <a:spcPct val="150000"/>
              </a:lnSpc>
              <a:buFont typeface="+mj-lt"/>
              <a:buAutoNum type="arabicPeriod"/>
            </a:pPr>
            <a:r>
              <a:rPr lang="en-US" sz="2000" i="1" dirty="0">
                <a:solidFill>
                  <a:schemeClr val="bg1"/>
                </a:solidFill>
                <a:latin typeface="Arial" panose="020B0604020202020204" pitchFamily="34" charset="0"/>
                <a:cs typeface="Arial" panose="020B0604020202020204" pitchFamily="34" charset="0"/>
              </a:rPr>
              <a:t>Hopelessness</a:t>
            </a:r>
            <a:r>
              <a:rPr lang="en-US" sz="2000" dirty="0">
                <a:solidFill>
                  <a:schemeClr val="bg1"/>
                </a:solidFill>
                <a:latin typeface="Arial" panose="020B0604020202020204" pitchFamily="34" charset="0"/>
                <a:cs typeface="Arial" panose="020B0604020202020204" pitchFamily="34" charset="0"/>
              </a:rPr>
              <a:t> – ongoing challenges and lack of progress make one </a:t>
            </a:r>
            <a:br>
              <a:rPr lang="en-US" sz="2000" dirty="0">
                <a:solidFill>
                  <a:schemeClr val="bg1"/>
                </a:solidFill>
                <a:latin typeface="Arial" panose="020B0604020202020204" pitchFamily="34" charset="0"/>
                <a:cs typeface="Arial" panose="020B0604020202020204" pitchFamily="34" charset="0"/>
              </a:rPr>
            </a:br>
            <a:r>
              <a:rPr lang="en-US" sz="2000" dirty="0">
                <a:solidFill>
                  <a:schemeClr val="bg1"/>
                </a:solidFill>
                <a:latin typeface="Arial" panose="020B0604020202020204" pitchFamily="34" charset="0"/>
                <a:cs typeface="Arial" panose="020B0604020202020204" pitchFamily="34" charset="0"/>
              </a:rPr>
              <a:t>feel their needs are being ignored.</a:t>
            </a:r>
          </a:p>
          <a:p>
            <a:pPr marL="914400" lvl="1" indent="-457200">
              <a:lnSpc>
                <a:spcPct val="150000"/>
              </a:lnSpc>
              <a:buFont typeface="+mj-lt"/>
              <a:buAutoNum type="arabicPeriod"/>
            </a:pPr>
            <a:r>
              <a:rPr lang="en-US" sz="2000" i="1" dirty="0">
                <a:solidFill>
                  <a:schemeClr val="bg1"/>
                </a:solidFill>
                <a:latin typeface="Arial" panose="020B0604020202020204" pitchFamily="34" charset="0"/>
                <a:cs typeface="Arial" panose="020B0604020202020204" pitchFamily="34" charset="0"/>
              </a:rPr>
              <a:t>Frustration</a:t>
            </a:r>
          </a:p>
          <a:p>
            <a:pPr marL="914400" lvl="1" indent="-457200">
              <a:lnSpc>
                <a:spcPct val="150000"/>
              </a:lnSpc>
              <a:buFont typeface="+mj-lt"/>
              <a:buAutoNum type="arabicPeriod"/>
            </a:pPr>
            <a:endParaRPr lang="en-US" sz="2200" i="1"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50BA11C-3774-0685-08F8-B1F6CD83B87F}"/>
              </a:ext>
            </a:extLst>
          </p:cNvPr>
          <p:cNvSpPr txBox="1"/>
          <p:nvPr/>
        </p:nvSpPr>
        <p:spPr>
          <a:xfrm>
            <a:off x="561069" y="373103"/>
            <a:ext cx="11060723"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Public Comment Input</a:t>
            </a:r>
          </a:p>
        </p:txBody>
      </p:sp>
    </p:spTree>
    <p:custDataLst>
      <p:tags r:id="rId1"/>
    </p:custDataLst>
    <p:extLst>
      <p:ext uri="{BB962C8B-B14F-4D97-AF65-F5344CB8AC3E}">
        <p14:creationId xmlns:p14="http://schemas.microsoft.com/office/powerpoint/2010/main" val="760040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21</a:t>
            </a:fld>
            <a:endParaRPr lang="en-US" dirty="0"/>
          </a:p>
        </p:txBody>
      </p:sp>
      <p:sp>
        <p:nvSpPr>
          <p:cNvPr id="3" name="TextBox 2">
            <a:extLst>
              <a:ext uri="{FF2B5EF4-FFF2-40B4-BE49-F238E27FC236}">
                <a16:creationId xmlns:a16="http://schemas.microsoft.com/office/drawing/2014/main" id="{4F30BBAD-08C9-2E85-ED3B-011262DB3398}"/>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4" name="Picture 3" descr="Logo&#10;&#10;Description automatically generated">
            <a:extLst>
              <a:ext uri="{FF2B5EF4-FFF2-40B4-BE49-F238E27FC236}">
                <a16:creationId xmlns:a16="http://schemas.microsoft.com/office/drawing/2014/main" id="{E9A78211-71B1-D598-00BE-67B09993A6D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
        <p:nvSpPr>
          <p:cNvPr id="5" name="TextBox 4">
            <a:extLst>
              <a:ext uri="{FF2B5EF4-FFF2-40B4-BE49-F238E27FC236}">
                <a16:creationId xmlns:a16="http://schemas.microsoft.com/office/drawing/2014/main" id="{612907B7-C0BA-E222-D6D8-38219DAC85D8}"/>
              </a:ext>
            </a:extLst>
          </p:cNvPr>
          <p:cNvSpPr txBox="1"/>
          <p:nvPr/>
        </p:nvSpPr>
        <p:spPr>
          <a:xfrm>
            <a:off x="7099383" y="1037957"/>
            <a:ext cx="4870535" cy="3016210"/>
          </a:xfrm>
          <a:prstGeom prst="rect">
            <a:avLst/>
          </a:prstGeom>
          <a:noFill/>
        </p:spPr>
        <p:txBody>
          <a:bodyPr wrap="square" numCol="1">
            <a:spAutoFit/>
          </a:bodyPr>
          <a:lstStyle/>
          <a:p>
            <a:pPr>
              <a:lnSpc>
                <a:spcPct val="150000"/>
              </a:lnSpc>
            </a:pPr>
            <a:endParaRPr lang="en-US" sz="2000" i="1" dirty="0">
              <a:solidFill>
                <a:schemeClr val="bg1"/>
              </a:solidFill>
              <a:latin typeface="Arial" panose="020B0604020202020204" pitchFamily="34" charset="0"/>
              <a:cs typeface="Arial" panose="020B0604020202020204" pitchFamily="34" charset="0"/>
            </a:endParaRPr>
          </a:p>
          <a:p>
            <a:endParaRPr lang="en-US" dirty="0"/>
          </a:p>
          <a:p>
            <a:endParaRPr lang="en-US" dirty="0"/>
          </a:p>
          <a:p>
            <a:pPr algn="ctr"/>
            <a:r>
              <a:rPr lang="en-US" sz="2000" i="1" dirty="0">
                <a:solidFill>
                  <a:schemeClr val="bg1"/>
                </a:solidFill>
                <a:latin typeface="Arial" panose="020B0604020202020204" pitchFamily="34" charset="0"/>
                <a:cs typeface="Arial" panose="020B0604020202020204" pitchFamily="34" charset="0"/>
              </a:rPr>
              <a:t>Ground Transportation for People </a:t>
            </a:r>
            <a:br>
              <a:rPr lang="en-US" sz="2000" i="1" dirty="0">
                <a:solidFill>
                  <a:schemeClr val="bg1"/>
                </a:solidFill>
                <a:latin typeface="Arial" panose="020B0604020202020204" pitchFamily="34" charset="0"/>
                <a:cs typeface="Arial" panose="020B0604020202020204" pitchFamily="34" charset="0"/>
              </a:rPr>
            </a:br>
            <a:r>
              <a:rPr lang="en-US" sz="2000" i="1" dirty="0">
                <a:solidFill>
                  <a:schemeClr val="bg1"/>
                </a:solidFill>
                <a:latin typeface="Arial" panose="020B0604020202020204" pitchFamily="34" charset="0"/>
                <a:cs typeface="Arial" panose="020B0604020202020204" pitchFamily="34" charset="0"/>
              </a:rPr>
              <a:t>with Mobility Disabilities 2025: </a:t>
            </a:r>
            <a:br>
              <a:rPr lang="en-US" sz="2000" i="1" dirty="0">
                <a:solidFill>
                  <a:schemeClr val="bg1"/>
                </a:solidFill>
                <a:latin typeface="Arial" panose="020B0604020202020204" pitchFamily="34" charset="0"/>
                <a:cs typeface="Arial" panose="020B0604020202020204" pitchFamily="34" charset="0"/>
              </a:rPr>
            </a:br>
            <a:r>
              <a:rPr lang="en-US" sz="2000" i="1" dirty="0">
                <a:solidFill>
                  <a:schemeClr val="bg1"/>
                </a:solidFill>
                <a:latin typeface="Arial" panose="020B0604020202020204" pitchFamily="34" charset="0"/>
                <a:cs typeface="Arial" panose="020B0604020202020204" pitchFamily="34" charset="0"/>
              </a:rPr>
              <a:t>Challenges and Progress</a:t>
            </a:r>
            <a:endParaRPr lang="en-US" sz="2000" dirty="0">
              <a:solidFill>
                <a:schemeClr val="bg1"/>
              </a:solidFill>
              <a:latin typeface="Arial" panose="020B0604020202020204" pitchFamily="34" charset="0"/>
              <a:cs typeface="Arial" panose="020B0604020202020204" pitchFamily="34" charset="0"/>
            </a:endParaRPr>
          </a:p>
          <a:p>
            <a:pPr algn="ctr"/>
            <a:endParaRPr lang="en-US" sz="2000" i="1" dirty="0">
              <a:solidFill>
                <a:schemeClr val="bg1"/>
              </a:solidFill>
              <a:latin typeface="Arial" panose="020B0604020202020204" pitchFamily="34" charset="0"/>
              <a:cs typeface="Arial" panose="020B0604020202020204" pitchFamily="34" charset="0"/>
            </a:endParaRPr>
          </a:p>
          <a:p>
            <a:pPr algn="ctr"/>
            <a:endParaRPr lang="en-US" sz="2000" i="1" dirty="0">
              <a:solidFill>
                <a:schemeClr val="bg1"/>
              </a:solidFill>
              <a:latin typeface="Arial" panose="020B0604020202020204" pitchFamily="34" charset="0"/>
              <a:cs typeface="Arial" panose="020B0604020202020204" pitchFamily="34" charset="0"/>
            </a:endParaRPr>
          </a:p>
          <a:p>
            <a:pPr algn="ctr"/>
            <a:r>
              <a:rPr lang="en-US" sz="2400" dirty="0">
                <a:solidFill>
                  <a:schemeClr val="bg1"/>
                </a:solidFill>
                <a:latin typeface="Arial" panose="020B0604020202020204" pitchFamily="34" charset="0"/>
                <a:cs typeface="Arial" panose="020B0604020202020204" pitchFamily="34" charset="0"/>
                <a:hlinkClick r:id="rId5"/>
              </a:rPr>
              <a:t>www.ncd.gov</a:t>
            </a:r>
            <a:r>
              <a:rPr lang="en-US" sz="2400" dirty="0">
                <a:solidFill>
                  <a:schemeClr val="bg1"/>
                </a:solidFill>
                <a:latin typeface="Arial" panose="020B0604020202020204" pitchFamily="34" charset="0"/>
                <a:cs typeface="Arial" panose="020B0604020202020204" pitchFamily="34" charset="0"/>
              </a:rPr>
              <a:t> </a:t>
            </a:r>
          </a:p>
        </p:txBody>
      </p:sp>
      <p:sp>
        <p:nvSpPr>
          <p:cNvPr id="6" name="TextBox 5">
            <a:extLst>
              <a:ext uri="{FF2B5EF4-FFF2-40B4-BE49-F238E27FC236}">
                <a16:creationId xmlns:a16="http://schemas.microsoft.com/office/drawing/2014/main" id="{D0E5DF29-B6F9-B281-F272-9F19FF92CFB7}"/>
              </a:ext>
            </a:extLst>
          </p:cNvPr>
          <p:cNvSpPr txBox="1"/>
          <p:nvPr/>
        </p:nvSpPr>
        <p:spPr>
          <a:xfrm>
            <a:off x="4004289" y="840487"/>
            <a:ext cx="11060723"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Conclusion</a:t>
            </a:r>
          </a:p>
        </p:txBody>
      </p:sp>
      <p:pic>
        <p:nvPicPr>
          <p:cNvPr id="9" name="Picture 8">
            <a:extLst>
              <a:ext uri="{FF2B5EF4-FFF2-40B4-BE49-F238E27FC236}">
                <a16:creationId xmlns:a16="http://schemas.microsoft.com/office/drawing/2014/main" id="{3215DE4D-2177-560F-B424-A6AABD0CD74A}"/>
              </a:ext>
            </a:extLst>
          </p:cNvPr>
          <p:cNvPicPr>
            <a:picLocks noChangeAspect="1"/>
          </p:cNvPicPr>
          <p:nvPr/>
        </p:nvPicPr>
        <p:blipFill>
          <a:blip r:embed="rId6"/>
          <a:srcRect t="16304"/>
          <a:stretch>
            <a:fillRect/>
          </a:stretch>
        </p:blipFill>
        <p:spPr>
          <a:xfrm>
            <a:off x="-9138" y="13918"/>
            <a:ext cx="6903461" cy="6858001"/>
          </a:xfrm>
          <a:prstGeom prst="rect">
            <a:avLst/>
          </a:prstGeom>
        </p:spPr>
      </p:pic>
    </p:spTree>
    <p:custDataLst>
      <p:tags r:id="rId1"/>
    </p:custDataLst>
    <p:extLst>
      <p:ext uri="{BB962C8B-B14F-4D97-AF65-F5344CB8AC3E}">
        <p14:creationId xmlns:p14="http://schemas.microsoft.com/office/powerpoint/2010/main" val="2704752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22</a:t>
            </a:fld>
            <a:endParaRPr lang="en-US" dirty="0"/>
          </a:p>
        </p:txBody>
      </p:sp>
      <p:sp>
        <p:nvSpPr>
          <p:cNvPr id="3" name="TextBox 2">
            <a:extLst>
              <a:ext uri="{FF2B5EF4-FFF2-40B4-BE49-F238E27FC236}">
                <a16:creationId xmlns:a16="http://schemas.microsoft.com/office/drawing/2014/main" id="{D232288F-B762-5DF3-74CC-CF412D39AA76}"/>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4" name="Picture 3" descr="Logo&#10;&#10;Description automatically generated">
            <a:extLst>
              <a:ext uri="{FF2B5EF4-FFF2-40B4-BE49-F238E27FC236}">
                <a16:creationId xmlns:a16="http://schemas.microsoft.com/office/drawing/2014/main" id="{05FCB8FF-7692-1220-886B-5B86796DC02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
        <p:nvSpPr>
          <p:cNvPr id="5" name="TextBox 4">
            <a:extLst>
              <a:ext uri="{FF2B5EF4-FFF2-40B4-BE49-F238E27FC236}">
                <a16:creationId xmlns:a16="http://schemas.microsoft.com/office/drawing/2014/main" id="{43C1051D-B65B-9348-26A9-BC402530F4BA}"/>
              </a:ext>
            </a:extLst>
          </p:cNvPr>
          <p:cNvSpPr txBox="1"/>
          <p:nvPr/>
        </p:nvSpPr>
        <p:spPr>
          <a:xfrm>
            <a:off x="878510" y="1583739"/>
            <a:ext cx="10599900" cy="3139321"/>
          </a:xfrm>
          <a:prstGeom prst="rect">
            <a:avLst/>
          </a:prstGeom>
          <a:noFill/>
        </p:spPr>
        <p:txBody>
          <a:bodyPr wrap="square" numCol="1">
            <a:spAutoFit/>
          </a:bodyPr>
          <a:lstStyle/>
          <a:p>
            <a:pPr algn="ctr">
              <a:lnSpc>
                <a:spcPct val="150000"/>
              </a:lnSpc>
            </a:pPr>
            <a:endParaRPr lang="en-US" sz="2400" dirty="0">
              <a:solidFill>
                <a:schemeClr val="bg1"/>
              </a:solidFill>
              <a:latin typeface="Arial" panose="020B0604020202020204" pitchFamily="34" charset="0"/>
              <a:cs typeface="Arial" panose="020B0604020202020204" pitchFamily="34" charset="0"/>
            </a:endParaRPr>
          </a:p>
          <a:p>
            <a:pPr algn="ctr"/>
            <a:r>
              <a:rPr lang="en-US" sz="2600" b="1" dirty="0">
                <a:solidFill>
                  <a:schemeClr val="bg1"/>
                </a:solidFill>
                <a:latin typeface="Arial" panose="020B0604020202020204" pitchFamily="34" charset="0"/>
                <a:cs typeface="Arial" panose="020B0604020202020204" pitchFamily="34" charset="0"/>
              </a:rPr>
              <a:t>Transportation Network Company Services (Uber, Lyft)</a:t>
            </a:r>
          </a:p>
          <a:p>
            <a:pPr algn="ctr"/>
            <a:endParaRPr lang="en-US" sz="2600" b="1" dirty="0">
              <a:solidFill>
                <a:schemeClr val="bg1"/>
              </a:solidFill>
              <a:latin typeface="Arial" panose="020B0604020202020204" pitchFamily="34" charset="0"/>
              <a:cs typeface="Arial" panose="020B0604020202020204" pitchFamily="34" charset="0"/>
            </a:endParaRPr>
          </a:p>
          <a:p>
            <a:pPr algn="ctr">
              <a:lnSpc>
                <a:spcPct val="150000"/>
              </a:lnSpc>
            </a:pPr>
            <a:r>
              <a:rPr lang="en-US" sz="2800" dirty="0">
                <a:solidFill>
                  <a:schemeClr val="bg1"/>
                </a:solidFill>
                <a:latin typeface="Arial" panose="020B0604020202020204" pitchFamily="34" charset="0"/>
                <a:cs typeface="Arial" panose="020B0604020202020204" pitchFamily="34" charset="0"/>
              </a:rPr>
              <a:t>Wednesday, July 30, 2025</a:t>
            </a:r>
          </a:p>
          <a:p>
            <a:pPr algn="ctr">
              <a:lnSpc>
                <a:spcPct val="150000"/>
              </a:lnSpc>
            </a:pPr>
            <a:r>
              <a:rPr lang="en-US" sz="2800" dirty="0">
                <a:solidFill>
                  <a:schemeClr val="bg1"/>
                </a:solidFill>
                <a:latin typeface="Arial" panose="020B0604020202020204" pitchFamily="34" charset="0"/>
                <a:cs typeface="Arial" panose="020B0604020202020204" pitchFamily="34" charset="0"/>
              </a:rPr>
              <a:t>2:00 PM EDT</a:t>
            </a:r>
          </a:p>
          <a:p>
            <a:pPr algn="ctr"/>
            <a:endParaRPr lang="en-US" sz="2600" b="1"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5FB221F-858F-4CC3-7A91-577BAAB3A33C}"/>
              </a:ext>
            </a:extLst>
          </p:cNvPr>
          <p:cNvSpPr txBox="1"/>
          <p:nvPr/>
        </p:nvSpPr>
        <p:spPr>
          <a:xfrm>
            <a:off x="561069" y="373103"/>
            <a:ext cx="11060723"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Next Briefing</a:t>
            </a:r>
          </a:p>
        </p:txBody>
      </p:sp>
    </p:spTree>
    <p:custDataLst>
      <p:tags r:id="rId1"/>
    </p:custDataLst>
    <p:extLst>
      <p:ext uri="{BB962C8B-B14F-4D97-AF65-F5344CB8AC3E}">
        <p14:creationId xmlns:p14="http://schemas.microsoft.com/office/powerpoint/2010/main" val="567717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3</a:t>
            </a:fld>
            <a:endParaRPr lang="en-US" dirty="0"/>
          </a:p>
        </p:txBody>
      </p:sp>
      <p:sp>
        <p:nvSpPr>
          <p:cNvPr id="8" name="TextBox 7">
            <a:extLst>
              <a:ext uri="{FF2B5EF4-FFF2-40B4-BE49-F238E27FC236}">
                <a16:creationId xmlns:a16="http://schemas.microsoft.com/office/drawing/2014/main" id="{83DFF2E2-365F-50E4-C466-68CE349E8C29}"/>
              </a:ext>
            </a:extLst>
          </p:cNvPr>
          <p:cNvSpPr txBox="1"/>
          <p:nvPr/>
        </p:nvSpPr>
        <p:spPr>
          <a:xfrm>
            <a:off x="6840187" y="2458192"/>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EC59DB2-DB0C-8A61-3441-1714F7B24C84}"/>
              </a:ext>
            </a:extLst>
          </p:cNvPr>
          <p:cNvSpPr txBox="1"/>
          <p:nvPr/>
        </p:nvSpPr>
        <p:spPr>
          <a:xfrm>
            <a:off x="1557769" y="362303"/>
            <a:ext cx="9404749"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Real life example….</a:t>
            </a:r>
          </a:p>
        </p:txBody>
      </p:sp>
      <p:sp>
        <p:nvSpPr>
          <p:cNvPr id="5" name="TextBox 4">
            <a:extLst>
              <a:ext uri="{FF2B5EF4-FFF2-40B4-BE49-F238E27FC236}">
                <a16:creationId xmlns:a16="http://schemas.microsoft.com/office/drawing/2014/main" id="{4BC822E5-E960-6CD4-15B9-FFFAB381FFBA}"/>
              </a:ext>
            </a:extLst>
          </p:cNvPr>
          <p:cNvSpPr txBox="1"/>
          <p:nvPr/>
        </p:nvSpPr>
        <p:spPr>
          <a:xfrm>
            <a:off x="1192694" y="1613118"/>
            <a:ext cx="9769824" cy="2062103"/>
          </a:xfrm>
          <a:prstGeom prst="rect">
            <a:avLst/>
          </a:prstGeom>
          <a:noFill/>
        </p:spPr>
        <p:txBody>
          <a:bodyPr wrap="square" numCol="1">
            <a:spAutoFit/>
          </a:bodyPr>
          <a:lstStyle/>
          <a:p>
            <a:r>
              <a:rPr lang="en-US" sz="3200" i="1" dirty="0">
                <a:solidFill>
                  <a:schemeClr val="bg1"/>
                </a:solidFill>
              </a:rPr>
              <a:t>“A few weeks ago, I got a call from my personal assistant telling me that my wheelchair accessible van was not working due to a muffler problem, and I would need to find another way home from work…”</a:t>
            </a:r>
          </a:p>
        </p:txBody>
      </p:sp>
      <p:sp>
        <p:nvSpPr>
          <p:cNvPr id="6" name="TextBox 5">
            <a:extLst>
              <a:ext uri="{FF2B5EF4-FFF2-40B4-BE49-F238E27FC236}">
                <a16:creationId xmlns:a16="http://schemas.microsoft.com/office/drawing/2014/main" id="{C5DB927F-0742-630E-49B9-FCA257F1B65A}"/>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7" name="Picture 6" descr="Logo&#10;&#10;Description automatically generated">
            <a:extLst>
              <a:ext uri="{FF2B5EF4-FFF2-40B4-BE49-F238E27FC236}">
                <a16:creationId xmlns:a16="http://schemas.microsoft.com/office/drawing/2014/main" id="{E0B25E6B-D3BB-3C1C-68C7-FE468EB40F1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Tree>
    <p:custDataLst>
      <p:tags r:id="rId1"/>
    </p:custDataLst>
    <p:extLst>
      <p:ext uri="{BB962C8B-B14F-4D97-AF65-F5344CB8AC3E}">
        <p14:creationId xmlns:p14="http://schemas.microsoft.com/office/powerpoint/2010/main" val="3079680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4</a:t>
            </a:fld>
            <a:endParaRPr lang="en-US" dirty="0"/>
          </a:p>
        </p:txBody>
      </p:sp>
      <p:sp>
        <p:nvSpPr>
          <p:cNvPr id="4" name="TextBox 3">
            <a:extLst>
              <a:ext uri="{FF2B5EF4-FFF2-40B4-BE49-F238E27FC236}">
                <a16:creationId xmlns:a16="http://schemas.microsoft.com/office/drawing/2014/main" id="{A7F5FA2A-3358-CA9D-588F-09A2CADD052B}"/>
              </a:ext>
            </a:extLst>
          </p:cNvPr>
          <p:cNvSpPr txBox="1"/>
          <p:nvPr/>
        </p:nvSpPr>
        <p:spPr>
          <a:xfrm>
            <a:off x="1557769" y="362303"/>
            <a:ext cx="9404749"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Americans with Disabilities Act</a:t>
            </a:r>
          </a:p>
        </p:txBody>
      </p:sp>
      <p:sp>
        <p:nvSpPr>
          <p:cNvPr id="11" name="TextBox 10">
            <a:extLst>
              <a:ext uri="{FF2B5EF4-FFF2-40B4-BE49-F238E27FC236}">
                <a16:creationId xmlns:a16="http://schemas.microsoft.com/office/drawing/2014/main" id="{BD65289F-14C5-92B8-9367-F0C5C4A33951}"/>
              </a:ext>
            </a:extLst>
          </p:cNvPr>
          <p:cNvSpPr txBox="1"/>
          <p:nvPr/>
        </p:nvSpPr>
        <p:spPr>
          <a:xfrm>
            <a:off x="1097212" y="1438394"/>
            <a:ext cx="9527123" cy="4536819"/>
          </a:xfrm>
          <a:prstGeom prst="rect">
            <a:avLst/>
          </a:prstGeom>
          <a:noFill/>
        </p:spPr>
        <p:txBody>
          <a:bodyPr wrap="square" numCol="1">
            <a:spAutoFit/>
          </a:bodyPr>
          <a:lstStyle/>
          <a:p>
            <a:pPr marL="457200" indent="-457200">
              <a:lnSpc>
                <a:spcPct val="150000"/>
              </a:lnSpc>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Congress identified transportation as a “critical area” where discrimination persisted and kept people shut out of full and equal participation in all aspects of life</a:t>
            </a:r>
          </a:p>
          <a:p>
            <a:pPr marL="457200" indent="-457200">
              <a:lnSpc>
                <a:spcPct val="150000"/>
              </a:lnSpc>
              <a:buFont typeface="Arial" panose="020B0604020202020204" pitchFamily="34" charset="0"/>
              <a:buChar char="•"/>
            </a:pPr>
            <a:endParaRPr lang="en-US" sz="2800" dirty="0">
              <a:solidFill>
                <a:schemeClr val="bg1"/>
              </a:solidFill>
              <a:latin typeface="Arial" panose="020B0604020202020204" pitchFamily="34" charset="0"/>
              <a:cs typeface="Arial" panose="020B0604020202020204" pitchFamily="34" charset="0"/>
            </a:endParaRPr>
          </a:p>
          <a:p>
            <a:pPr marL="457200" indent="-457200">
              <a:lnSpc>
                <a:spcPct val="150000"/>
              </a:lnSpc>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However, the ADA does not explicitly require taxis or Ubers or </a:t>
            </a:r>
            <a:r>
              <a:rPr lang="en-US" sz="2800" dirty="0" err="1">
                <a:solidFill>
                  <a:schemeClr val="bg1"/>
                </a:solidFill>
                <a:latin typeface="Arial" panose="020B0604020202020204" pitchFamily="34" charset="0"/>
                <a:cs typeface="Arial" panose="020B0604020202020204" pitchFamily="34" charset="0"/>
              </a:rPr>
              <a:t>Lyfts</a:t>
            </a:r>
            <a:r>
              <a:rPr lang="en-US" sz="2800" dirty="0">
                <a:solidFill>
                  <a:schemeClr val="bg1"/>
                </a:solidFill>
                <a:latin typeface="Arial" panose="020B0604020202020204" pitchFamily="34" charset="0"/>
                <a:cs typeface="Arial" panose="020B0604020202020204" pitchFamily="34" charset="0"/>
              </a:rPr>
              <a:t> to have a percentage of wheelchair-accessible vehicles.</a:t>
            </a:r>
          </a:p>
        </p:txBody>
      </p:sp>
      <p:sp>
        <p:nvSpPr>
          <p:cNvPr id="8" name="TextBox 7">
            <a:extLst>
              <a:ext uri="{FF2B5EF4-FFF2-40B4-BE49-F238E27FC236}">
                <a16:creationId xmlns:a16="http://schemas.microsoft.com/office/drawing/2014/main" id="{83DFF2E2-365F-50E4-C466-68CE349E8C29}"/>
              </a:ext>
            </a:extLst>
          </p:cNvPr>
          <p:cNvSpPr txBox="1"/>
          <p:nvPr/>
        </p:nvSpPr>
        <p:spPr>
          <a:xfrm>
            <a:off x="6840187" y="2458192"/>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A2C6F43D-6472-B523-34AE-EE03E7F7DEA2}"/>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5" name="Picture 4" descr="Logo&#10;&#10;Description automatically generated">
            <a:extLst>
              <a:ext uri="{FF2B5EF4-FFF2-40B4-BE49-F238E27FC236}">
                <a16:creationId xmlns:a16="http://schemas.microsoft.com/office/drawing/2014/main" id="{4E4BF2AE-A4DA-DC3B-57FD-9FCEF45C821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Tree>
    <p:custDataLst>
      <p:tags r:id="rId1"/>
    </p:custDataLst>
    <p:extLst>
      <p:ext uri="{BB962C8B-B14F-4D97-AF65-F5344CB8AC3E}">
        <p14:creationId xmlns:p14="http://schemas.microsoft.com/office/powerpoint/2010/main" val="2756602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5</a:t>
            </a:fld>
            <a:endParaRPr lang="en-US" dirty="0"/>
          </a:p>
        </p:txBody>
      </p:sp>
      <p:sp>
        <p:nvSpPr>
          <p:cNvPr id="4" name="TextBox 3">
            <a:extLst>
              <a:ext uri="{FF2B5EF4-FFF2-40B4-BE49-F238E27FC236}">
                <a16:creationId xmlns:a16="http://schemas.microsoft.com/office/drawing/2014/main" id="{A7F5FA2A-3358-CA9D-588F-09A2CADD052B}"/>
              </a:ext>
            </a:extLst>
          </p:cNvPr>
          <p:cNvSpPr txBox="1"/>
          <p:nvPr/>
        </p:nvSpPr>
        <p:spPr>
          <a:xfrm>
            <a:off x="1557769" y="362303"/>
            <a:ext cx="9404749"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On-Demand Transportation Options</a:t>
            </a:r>
          </a:p>
        </p:txBody>
      </p:sp>
      <p:sp>
        <p:nvSpPr>
          <p:cNvPr id="8" name="TextBox 7">
            <a:extLst>
              <a:ext uri="{FF2B5EF4-FFF2-40B4-BE49-F238E27FC236}">
                <a16:creationId xmlns:a16="http://schemas.microsoft.com/office/drawing/2014/main" id="{83DFF2E2-365F-50E4-C466-68CE349E8C29}"/>
              </a:ext>
            </a:extLst>
          </p:cNvPr>
          <p:cNvSpPr txBox="1"/>
          <p:nvPr/>
        </p:nvSpPr>
        <p:spPr>
          <a:xfrm>
            <a:off x="6840187" y="245819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FFFBC380-D5BB-5A76-B762-42ECCA65E86E}"/>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7" name="Picture 6" descr="Logo&#10;&#10;Description automatically generated">
            <a:extLst>
              <a:ext uri="{FF2B5EF4-FFF2-40B4-BE49-F238E27FC236}">
                <a16:creationId xmlns:a16="http://schemas.microsoft.com/office/drawing/2014/main" id="{CD8EFF5F-88B5-C1CA-9F50-947A163710F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graphicFrame>
        <p:nvGraphicFramePr>
          <p:cNvPr id="10" name="Table 9">
            <a:extLst>
              <a:ext uri="{FF2B5EF4-FFF2-40B4-BE49-F238E27FC236}">
                <a16:creationId xmlns:a16="http://schemas.microsoft.com/office/drawing/2014/main" id="{EB29AA8F-4127-016E-48BE-7EA56B65CF31}"/>
              </a:ext>
            </a:extLst>
          </p:cNvPr>
          <p:cNvGraphicFramePr>
            <a:graphicFrameLocks noGrp="1"/>
          </p:cNvGraphicFramePr>
          <p:nvPr>
            <p:extLst>
              <p:ext uri="{D42A27DB-BD31-4B8C-83A1-F6EECF244321}">
                <p14:modId xmlns:p14="http://schemas.microsoft.com/office/powerpoint/2010/main" val="920819027"/>
              </p:ext>
            </p:extLst>
          </p:nvPr>
        </p:nvGraphicFramePr>
        <p:xfrm>
          <a:off x="1362808" y="1183932"/>
          <a:ext cx="8238396" cy="5032936"/>
        </p:xfrm>
        <a:graphic>
          <a:graphicData uri="http://schemas.openxmlformats.org/drawingml/2006/table">
            <a:tbl>
              <a:tblPr firstRow="1" bandRow="1">
                <a:tableStyleId>{5C22544A-7EE6-4342-B048-85BDC9FD1C3A}</a:tableStyleId>
              </a:tblPr>
              <a:tblGrid>
                <a:gridCol w="4119198">
                  <a:extLst>
                    <a:ext uri="{9D8B030D-6E8A-4147-A177-3AD203B41FA5}">
                      <a16:colId xmlns:a16="http://schemas.microsoft.com/office/drawing/2014/main" val="874942132"/>
                    </a:ext>
                  </a:extLst>
                </a:gridCol>
                <a:gridCol w="4119198">
                  <a:extLst>
                    <a:ext uri="{9D8B030D-6E8A-4147-A177-3AD203B41FA5}">
                      <a16:colId xmlns:a16="http://schemas.microsoft.com/office/drawing/2014/main" val="903635564"/>
                    </a:ext>
                  </a:extLst>
                </a:gridCol>
              </a:tblGrid>
              <a:tr h="661089">
                <a:tc>
                  <a:txBody>
                    <a:bodyPr/>
                    <a:lstStyle/>
                    <a:p>
                      <a:pPr marL="0" marR="0">
                        <a:lnSpc>
                          <a:spcPct val="115000"/>
                        </a:lnSpc>
                        <a:spcAft>
                          <a:spcPts val="800"/>
                        </a:spcAft>
                        <a:buNone/>
                      </a:pPr>
                      <a:r>
                        <a:rPr lang="en-US" sz="1800" kern="100" dirty="0">
                          <a:effectLst/>
                        </a:rPr>
                        <a:t>People who use motorized wheelchairs and scooters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a:tc>
                <a:tc>
                  <a:txBody>
                    <a:bodyPr/>
                    <a:lstStyle/>
                    <a:p>
                      <a:pPr marL="0" marR="0">
                        <a:lnSpc>
                          <a:spcPct val="115000"/>
                        </a:lnSpc>
                        <a:spcAft>
                          <a:spcPts val="800"/>
                        </a:spcAft>
                        <a:buNone/>
                      </a:pPr>
                      <a:r>
                        <a:rPr lang="en-US" sz="1800" kern="100" dirty="0">
                          <a:effectLst/>
                        </a:rPr>
                        <a:t>People without mobility disabilities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a:tc>
                <a:extLst>
                  <a:ext uri="{0D108BD9-81ED-4DB2-BD59-A6C34878D82A}">
                    <a16:rowId xmlns:a16="http://schemas.microsoft.com/office/drawing/2014/main" val="2420304616"/>
                  </a:ext>
                </a:extLst>
              </a:tr>
              <a:tr h="870701">
                <a:tc>
                  <a:txBody>
                    <a:bodyPr/>
                    <a:lstStyle/>
                    <a:p>
                      <a:pPr marL="0" marR="0">
                        <a:lnSpc>
                          <a:spcPct val="115000"/>
                        </a:lnSpc>
                        <a:spcAft>
                          <a:spcPts val="800"/>
                        </a:spcAft>
                        <a:buNone/>
                      </a:pPr>
                      <a:r>
                        <a:rPr lang="en-US" sz="1800" kern="100" dirty="0">
                          <a:effectLst/>
                        </a:rPr>
                        <a:t>Personal vehicle – </a:t>
                      </a:r>
                      <a:r>
                        <a:rPr lang="en-US" sz="1800" i="1" kern="100" dirty="0">
                          <a:solidFill>
                            <a:srgbClr val="FF0000"/>
                          </a:solidFill>
                          <a:effectLst/>
                        </a:rPr>
                        <a:t>only if able to afford a modification or purchase for $50-100k</a:t>
                      </a:r>
                      <a:endParaRPr lang="en-US" sz="1800" i="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txBody>
                  <a:tcPr/>
                </a:tc>
                <a:tc>
                  <a:txBody>
                    <a:bodyPr/>
                    <a:lstStyle/>
                    <a:p>
                      <a:pPr marL="0" marR="0">
                        <a:lnSpc>
                          <a:spcPct val="115000"/>
                        </a:lnSpc>
                        <a:spcAft>
                          <a:spcPts val="800"/>
                        </a:spcAft>
                        <a:buNone/>
                      </a:pPr>
                      <a:r>
                        <a:rPr lang="en-US" sz="1800" kern="100">
                          <a:effectLst/>
                        </a:rPr>
                        <a:t>Personal vehicle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a:tc>
                <a:extLst>
                  <a:ext uri="{0D108BD9-81ED-4DB2-BD59-A6C34878D82A}">
                    <a16:rowId xmlns:a16="http://schemas.microsoft.com/office/drawing/2014/main" val="826274092"/>
                  </a:ext>
                </a:extLst>
              </a:tr>
              <a:tr h="1131978">
                <a:tc>
                  <a:txBody>
                    <a:bodyPr/>
                    <a:lstStyle/>
                    <a:p>
                      <a:pPr marL="0" marR="0">
                        <a:lnSpc>
                          <a:spcPct val="115000"/>
                        </a:lnSpc>
                        <a:spcAft>
                          <a:spcPts val="800"/>
                        </a:spcAft>
                        <a:buNone/>
                      </a:pPr>
                      <a:r>
                        <a:rPr lang="en-US" sz="1800" kern="100" dirty="0">
                          <a:effectLst/>
                        </a:rPr>
                        <a:t>Transportation Network Companies (Uber, Lyft) – </a:t>
                      </a:r>
                      <a:r>
                        <a:rPr lang="en-US" sz="1800" i="1" kern="100" dirty="0">
                          <a:solidFill>
                            <a:srgbClr val="FF0000"/>
                          </a:solidFill>
                          <a:effectLst/>
                        </a:rPr>
                        <a:t>only if in one of a very small handful of cities with modest WAV-inclusion in fleet</a:t>
                      </a:r>
                      <a:endParaRPr lang="en-US" sz="1800" i="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txBody>
                  <a:tcPr/>
                </a:tc>
                <a:tc>
                  <a:txBody>
                    <a:bodyPr/>
                    <a:lstStyle/>
                    <a:p>
                      <a:pPr marL="0" marR="0">
                        <a:lnSpc>
                          <a:spcPct val="115000"/>
                        </a:lnSpc>
                        <a:spcAft>
                          <a:spcPts val="800"/>
                        </a:spcAft>
                        <a:buNone/>
                      </a:pPr>
                      <a:r>
                        <a:rPr lang="en-US" sz="1800" kern="100">
                          <a:effectLst/>
                        </a:rPr>
                        <a:t>Transportation Network Companies (Uber, Lyft) – on demand</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a:tc>
                <a:extLst>
                  <a:ext uri="{0D108BD9-81ED-4DB2-BD59-A6C34878D82A}">
                    <a16:rowId xmlns:a16="http://schemas.microsoft.com/office/drawing/2014/main" val="1753999550"/>
                  </a:ext>
                </a:extLst>
              </a:tr>
              <a:tr h="661089">
                <a:tc>
                  <a:txBody>
                    <a:bodyPr/>
                    <a:lstStyle/>
                    <a:p>
                      <a:pPr marL="0" marR="0">
                        <a:lnSpc>
                          <a:spcPct val="115000"/>
                        </a:lnSpc>
                        <a:spcAft>
                          <a:spcPts val="800"/>
                        </a:spcAft>
                        <a:buNone/>
                      </a:pPr>
                      <a:r>
                        <a:rPr lang="en-US" sz="1800" kern="100" dirty="0">
                          <a:effectLst/>
                        </a:rPr>
                        <a:t>Taxis – </a:t>
                      </a:r>
                      <a:r>
                        <a:rPr lang="en-US" sz="1800" i="1" kern="100" dirty="0">
                          <a:solidFill>
                            <a:srgbClr val="FF0000"/>
                          </a:solidFill>
                          <a:effectLst/>
                        </a:rPr>
                        <a:t>dwindling likelihood of securing a WAV taxi in most cities</a:t>
                      </a:r>
                      <a:endParaRPr lang="en-US" sz="1800" i="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txBody>
                  <a:tcPr/>
                </a:tc>
                <a:tc>
                  <a:txBody>
                    <a:bodyPr/>
                    <a:lstStyle/>
                    <a:p>
                      <a:pPr marL="0" marR="0">
                        <a:lnSpc>
                          <a:spcPct val="115000"/>
                        </a:lnSpc>
                        <a:spcAft>
                          <a:spcPts val="800"/>
                        </a:spcAft>
                        <a:buNone/>
                      </a:pPr>
                      <a:r>
                        <a:rPr lang="en-US" sz="1800" kern="100">
                          <a:effectLst/>
                        </a:rPr>
                        <a:t>Taxis – on demand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a:tc>
                <a:extLst>
                  <a:ext uri="{0D108BD9-81ED-4DB2-BD59-A6C34878D82A}">
                    <a16:rowId xmlns:a16="http://schemas.microsoft.com/office/drawing/2014/main" val="1560527358"/>
                  </a:ext>
                </a:extLst>
              </a:tr>
              <a:tr h="661089">
                <a:tc>
                  <a:txBody>
                    <a:bodyPr/>
                    <a:lstStyle/>
                    <a:p>
                      <a:pPr marL="0" marR="0">
                        <a:lnSpc>
                          <a:spcPct val="115000"/>
                        </a:lnSpc>
                        <a:spcAft>
                          <a:spcPts val="800"/>
                        </a:spcAft>
                        <a:buNone/>
                      </a:pPr>
                      <a:r>
                        <a:rPr lang="en-US" sz="1800" i="1" kern="100" dirty="0">
                          <a:solidFill>
                            <a:srgbClr val="FF0000"/>
                          </a:solidFill>
                          <a:effectLst/>
                        </a:rPr>
                        <a:t>Can only get a ride from others if they own a WAV</a:t>
                      </a:r>
                      <a:endParaRPr lang="en-US" sz="1800" i="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txBody>
                  <a:tcPr/>
                </a:tc>
                <a:tc>
                  <a:txBody>
                    <a:bodyPr/>
                    <a:lstStyle/>
                    <a:p>
                      <a:pPr marL="0" marR="0">
                        <a:lnSpc>
                          <a:spcPct val="115000"/>
                        </a:lnSpc>
                        <a:spcAft>
                          <a:spcPts val="800"/>
                        </a:spcAft>
                        <a:buNone/>
                      </a:pPr>
                      <a:r>
                        <a:rPr lang="en-US" sz="1800" kern="100" dirty="0">
                          <a:effectLst/>
                        </a:rPr>
                        <a:t>Get a ride from family or friend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a:tc>
                <a:extLst>
                  <a:ext uri="{0D108BD9-81ED-4DB2-BD59-A6C34878D82A}">
                    <a16:rowId xmlns:a16="http://schemas.microsoft.com/office/drawing/2014/main" val="37275322"/>
                  </a:ext>
                </a:extLst>
              </a:tr>
              <a:tr h="661089">
                <a:tc>
                  <a:txBody>
                    <a:bodyPr/>
                    <a:lstStyle/>
                    <a:p>
                      <a:pPr marL="0" marR="0">
                        <a:lnSpc>
                          <a:spcPct val="115000"/>
                        </a:lnSpc>
                        <a:spcAft>
                          <a:spcPts val="800"/>
                        </a:spcAft>
                        <a:buNone/>
                      </a:pPr>
                      <a:r>
                        <a:rPr lang="en-US" sz="1800" i="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No accessible robotaxis, no autonomous WAVs poised for market</a:t>
                      </a:r>
                    </a:p>
                  </a:txBody>
                  <a:tcPr/>
                </a:tc>
                <a:tc>
                  <a: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Select cities offer “robotaxis,” autonomous vehicles poised for market </a:t>
                      </a:r>
                    </a:p>
                  </a:txBody>
                  <a:tcPr/>
                </a:tc>
                <a:extLst>
                  <a:ext uri="{0D108BD9-81ED-4DB2-BD59-A6C34878D82A}">
                    <a16:rowId xmlns:a16="http://schemas.microsoft.com/office/drawing/2014/main" val="1565923700"/>
                  </a:ext>
                </a:extLst>
              </a:tr>
            </a:tbl>
          </a:graphicData>
        </a:graphic>
      </p:graphicFrame>
    </p:spTree>
    <p:custDataLst>
      <p:tags r:id="rId1"/>
    </p:custDataLst>
    <p:extLst>
      <p:ext uri="{BB962C8B-B14F-4D97-AF65-F5344CB8AC3E}">
        <p14:creationId xmlns:p14="http://schemas.microsoft.com/office/powerpoint/2010/main" val="4059169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6</a:t>
            </a:fld>
            <a:endParaRPr lang="en-US" dirty="0"/>
          </a:p>
        </p:txBody>
      </p:sp>
      <p:sp>
        <p:nvSpPr>
          <p:cNvPr id="8" name="TextBox 7">
            <a:extLst>
              <a:ext uri="{FF2B5EF4-FFF2-40B4-BE49-F238E27FC236}">
                <a16:creationId xmlns:a16="http://schemas.microsoft.com/office/drawing/2014/main" id="{83DFF2E2-365F-50E4-C466-68CE349E8C29}"/>
              </a:ext>
            </a:extLst>
          </p:cNvPr>
          <p:cNvSpPr txBox="1"/>
          <p:nvPr/>
        </p:nvSpPr>
        <p:spPr>
          <a:xfrm>
            <a:off x="6840187" y="2458192"/>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003BB835-0378-B5D0-8191-BFACE5C47864}"/>
              </a:ext>
            </a:extLst>
          </p:cNvPr>
          <p:cNvSpPr txBox="1"/>
          <p:nvPr/>
        </p:nvSpPr>
        <p:spPr>
          <a:xfrm>
            <a:off x="1557769" y="362303"/>
            <a:ext cx="9404749"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Other Ground Transportation Options</a:t>
            </a:r>
          </a:p>
        </p:txBody>
      </p:sp>
      <p:sp>
        <p:nvSpPr>
          <p:cNvPr id="5" name="TextBox 4">
            <a:extLst>
              <a:ext uri="{FF2B5EF4-FFF2-40B4-BE49-F238E27FC236}">
                <a16:creationId xmlns:a16="http://schemas.microsoft.com/office/drawing/2014/main" id="{FE3CDD93-E277-D5D1-56AD-437FE21C5028}"/>
              </a:ext>
            </a:extLst>
          </p:cNvPr>
          <p:cNvSpPr txBox="1"/>
          <p:nvPr/>
        </p:nvSpPr>
        <p:spPr>
          <a:xfrm>
            <a:off x="1097212" y="1236172"/>
            <a:ext cx="9527123" cy="5107873"/>
          </a:xfrm>
          <a:prstGeom prst="rect">
            <a:avLst/>
          </a:prstGeom>
          <a:noFill/>
        </p:spPr>
        <p:txBody>
          <a:bodyPr wrap="square" numCol="1">
            <a:spAutoFit/>
          </a:bodyPr>
          <a:lstStyle/>
          <a:p>
            <a:pPr marL="457200" indent="-457200">
              <a:lnSpc>
                <a:spcPct val="150000"/>
              </a:lnSpc>
              <a:buFont typeface="Arial" panose="020B0604020202020204" pitchFamily="34" charset="0"/>
              <a:buChar char="•"/>
            </a:pPr>
            <a:r>
              <a:rPr lang="en-US" sz="2200" b="1" dirty="0">
                <a:solidFill>
                  <a:schemeClr val="bg1"/>
                </a:solidFill>
                <a:latin typeface="Arial" panose="020B0604020202020204" pitchFamily="34" charset="0"/>
                <a:cs typeface="Arial" panose="020B0604020202020204" pitchFamily="34" charset="0"/>
              </a:rPr>
              <a:t>Paratransit</a:t>
            </a:r>
          </a:p>
          <a:p>
            <a:pPr marL="914400" lvl="1"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No on-demand option; must schedule in advance</a:t>
            </a:r>
          </a:p>
          <a:p>
            <a:pPr marL="914400" lvl="1"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Ridesharing so often lengthy trips for even short distances</a:t>
            </a:r>
          </a:p>
          <a:p>
            <a:pPr marL="914400" lvl="1"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Inconsistency with pickups and policies often leads to missed rides</a:t>
            </a:r>
            <a:br>
              <a:rPr lang="en-US" sz="2200" dirty="0">
                <a:solidFill>
                  <a:schemeClr val="bg1"/>
                </a:solidFill>
                <a:latin typeface="Arial" panose="020B0604020202020204" pitchFamily="34" charset="0"/>
                <a:cs typeface="Arial" panose="020B0604020202020204" pitchFamily="34" charset="0"/>
              </a:rPr>
            </a:br>
            <a:endParaRPr lang="en-US" sz="2200" dirty="0">
              <a:solidFill>
                <a:schemeClr val="bg1"/>
              </a:solidFill>
              <a:latin typeface="Arial" panose="020B0604020202020204" pitchFamily="34" charset="0"/>
              <a:cs typeface="Arial" panose="020B0604020202020204" pitchFamily="34" charset="0"/>
            </a:endParaRPr>
          </a:p>
          <a:p>
            <a:pPr marL="457200" indent="-457200">
              <a:lnSpc>
                <a:spcPct val="150000"/>
              </a:lnSpc>
              <a:buFont typeface="Arial" panose="020B0604020202020204" pitchFamily="34" charset="0"/>
              <a:buChar char="•"/>
            </a:pPr>
            <a:r>
              <a:rPr lang="en-US" sz="2200" b="1" dirty="0">
                <a:solidFill>
                  <a:schemeClr val="bg1"/>
                </a:solidFill>
                <a:latin typeface="Arial" panose="020B0604020202020204" pitchFamily="34" charset="0"/>
                <a:cs typeface="Arial" panose="020B0604020202020204" pitchFamily="34" charset="0"/>
              </a:rPr>
              <a:t>Public bus systems</a:t>
            </a:r>
          </a:p>
          <a:p>
            <a:pPr marL="914400" lvl="1"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Fixed-route</a:t>
            </a:r>
          </a:p>
          <a:p>
            <a:pPr marL="914400" lvl="1"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Walkways to bus stops and bus stops themselves often inaccessible</a:t>
            </a:r>
          </a:p>
          <a:p>
            <a:pPr marL="914400" lvl="1"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Transfers and frequent stops add considerable time to trip</a:t>
            </a:r>
          </a:p>
        </p:txBody>
      </p:sp>
      <p:sp>
        <p:nvSpPr>
          <p:cNvPr id="6" name="TextBox 5">
            <a:extLst>
              <a:ext uri="{FF2B5EF4-FFF2-40B4-BE49-F238E27FC236}">
                <a16:creationId xmlns:a16="http://schemas.microsoft.com/office/drawing/2014/main" id="{D18D7D53-7CF6-DB4F-C09A-96C75148CA04}"/>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7" name="Picture 6" descr="Logo&#10;&#10;Description automatically generated">
            <a:extLst>
              <a:ext uri="{FF2B5EF4-FFF2-40B4-BE49-F238E27FC236}">
                <a16:creationId xmlns:a16="http://schemas.microsoft.com/office/drawing/2014/main" id="{2B858868-EB5D-001D-445E-02EFFE25F12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Tree>
    <p:custDataLst>
      <p:tags r:id="rId1"/>
    </p:custDataLst>
    <p:extLst>
      <p:ext uri="{BB962C8B-B14F-4D97-AF65-F5344CB8AC3E}">
        <p14:creationId xmlns:p14="http://schemas.microsoft.com/office/powerpoint/2010/main" val="3789842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7</a:t>
            </a:fld>
            <a:endParaRPr lang="en-US" dirty="0"/>
          </a:p>
        </p:txBody>
      </p:sp>
      <p:sp>
        <p:nvSpPr>
          <p:cNvPr id="8" name="TextBox 7">
            <a:extLst>
              <a:ext uri="{FF2B5EF4-FFF2-40B4-BE49-F238E27FC236}">
                <a16:creationId xmlns:a16="http://schemas.microsoft.com/office/drawing/2014/main" id="{83DFF2E2-365F-50E4-C466-68CE349E8C29}"/>
              </a:ext>
            </a:extLst>
          </p:cNvPr>
          <p:cNvSpPr txBox="1"/>
          <p:nvPr/>
        </p:nvSpPr>
        <p:spPr>
          <a:xfrm>
            <a:off x="6840187" y="2458192"/>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AB0D69E1-A1BE-CD0C-01B2-CBE899C14052}"/>
              </a:ext>
            </a:extLst>
          </p:cNvPr>
          <p:cNvSpPr txBox="1"/>
          <p:nvPr/>
        </p:nvSpPr>
        <p:spPr>
          <a:xfrm>
            <a:off x="1430594" y="6017342"/>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B7817C44-DA63-DA50-A5B4-644CDA4519BA}"/>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7" name="Picture 6" descr="Logo&#10;&#10;Description automatically generated">
            <a:extLst>
              <a:ext uri="{FF2B5EF4-FFF2-40B4-BE49-F238E27FC236}">
                <a16:creationId xmlns:a16="http://schemas.microsoft.com/office/drawing/2014/main" id="{15391CA9-5A71-E186-3D34-204125765A0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
        <p:nvSpPr>
          <p:cNvPr id="9" name="TextBox 8">
            <a:extLst>
              <a:ext uri="{FF2B5EF4-FFF2-40B4-BE49-F238E27FC236}">
                <a16:creationId xmlns:a16="http://schemas.microsoft.com/office/drawing/2014/main" id="{3E6BB78A-1732-36D9-B28E-67E15F25A08C}"/>
              </a:ext>
            </a:extLst>
          </p:cNvPr>
          <p:cNvSpPr txBox="1"/>
          <p:nvPr/>
        </p:nvSpPr>
        <p:spPr>
          <a:xfrm>
            <a:off x="1557769" y="362303"/>
            <a:ext cx="9404749"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Who does this topic affect?</a:t>
            </a:r>
          </a:p>
        </p:txBody>
      </p:sp>
      <p:sp>
        <p:nvSpPr>
          <p:cNvPr id="10" name="TextBox 9">
            <a:extLst>
              <a:ext uri="{FF2B5EF4-FFF2-40B4-BE49-F238E27FC236}">
                <a16:creationId xmlns:a16="http://schemas.microsoft.com/office/drawing/2014/main" id="{6685E65A-00F6-3655-57D5-5C2702598F7F}"/>
              </a:ext>
            </a:extLst>
          </p:cNvPr>
          <p:cNvSpPr txBox="1"/>
          <p:nvPr/>
        </p:nvSpPr>
        <p:spPr>
          <a:xfrm>
            <a:off x="1097212" y="1236172"/>
            <a:ext cx="10376750" cy="5858014"/>
          </a:xfrm>
          <a:prstGeom prst="rect">
            <a:avLst/>
          </a:prstGeom>
          <a:noFill/>
        </p:spPr>
        <p:txBody>
          <a:bodyPr wrap="square" numCol="1">
            <a:spAutoFit/>
          </a:bodyPr>
          <a:lstStyle/>
          <a:p>
            <a:pPr marL="457200" indent="-457200">
              <a:lnSpc>
                <a:spcPct val="150000"/>
              </a:lnSpc>
              <a:buFont typeface="Arial" panose="020B0604020202020204" pitchFamily="34" charset="0"/>
              <a:buChar char="•"/>
            </a:pPr>
            <a:r>
              <a:rPr lang="en-US" b="1" dirty="0">
                <a:solidFill>
                  <a:schemeClr val="bg1"/>
                </a:solidFill>
                <a:latin typeface="Arial" panose="020B0604020202020204" pitchFamily="34" charset="0"/>
                <a:cs typeface="Arial" panose="020B0604020202020204" pitchFamily="34" charset="0"/>
              </a:rPr>
              <a:t>People with “ambulatory disabilities”</a:t>
            </a:r>
          </a:p>
          <a:p>
            <a:pPr marL="914400" lvl="1" indent="-457200">
              <a:lnSpc>
                <a:spcPct val="150000"/>
              </a:lnSpc>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2022 U.S. Census – 21 million</a:t>
            </a:r>
          </a:p>
          <a:p>
            <a:pPr marL="457200" indent="-457200">
              <a:lnSpc>
                <a:spcPct val="150000"/>
              </a:lnSpc>
              <a:buFont typeface="Arial" panose="020B0604020202020204" pitchFamily="34" charset="0"/>
              <a:buChar char="•"/>
            </a:pPr>
            <a:r>
              <a:rPr lang="en-US" b="1" dirty="0">
                <a:solidFill>
                  <a:schemeClr val="bg1"/>
                </a:solidFill>
                <a:latin typeface="Arial" panose="020B0604020202020204" pitchFamily="34" charset="0"/>
                <a:cs typeface="Arial" panose="020B0604020202020204" pitchFamily="34" charset="0"/>
              </a:rPr>
              <a:t>People with “mobility disabilities”</a:t>
            </a:r>
          </a:p>
          <a:p>
            <a:pPr marL="914400" lvl="1" indent="-457200">
              <a:lnSpc>
                <a:spcPct val="150000"/>
              </a:lnSpc>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2022 CDC – 35 million</a:t>
            </a:r>
          </a:p>
          <a:p>
            <a:pPr marL="457200" indent="-457200">
              <a:lnSpc>
                <a:spcPct val="150000"/>
              </a:lnSpc>
              <a:buFont typeface="Arial" panose="020B0604020202020204" pitchFamily="34" charset="0"/>
              <a:buChar char="•"/>
            </a:pPr>
            <a:r>
              <a:rPr lang="en-US" b="1" dirty="0">
                <a:solidFill>
                  <a:schemeClr val="bg1"/>
                </a:solidFill>
                <a:latin typeface="Arial" panose="020B0604020202020204" pitchFamily="34" charset="0"/>
                <a:cs typeface="Arial" panose="020B0604020202020204" pitchFamily="34" charset="0"/>
              </a:rPr>
              <a:t>People with “travel-limiting disabilities”</a:t>
            </a:r>
            <a:r>
              <a:rPr lang="en-US" dirty="0"/>
              <a:t> </a:t>
            </a:r>
          </a:p>
          <a:p>
            <a:pPr marL="914400" lvl="1" indent="-457200">
              <a:lnSpc>
                <a:spcPct val="150000"/>
              </a:lnSpc>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“A temporary or permanent condition or handicap that makes it difficult to travel outside of the home.”</a:t>
            </a:r>
          </a:p>
          <a:p>
            <a:pPr marL="914400" lvl="1" indent="-457200">
              <a:lnSpc>
                <a:spcPct val="150000"/>
              </a:lnSpc>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24.6 million in 2017; 17.7 million in 2022*</a:t>
            </a:r>
          </a:p>
          <a:p>
            <a:pPr marL="914400" lvl="1" indent="-457200">
              <a:lnSpc>
                <a:spcPct val="150000"/>
              </a:lnSpc>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U.S. Dept. of Transportation, National Household Travel Surveys</a:t>
            </a:r>
          </a:p>
          <a:p>
            <a:pPr marL="457200" indent="-457200">
              <a:lnSpc>
                <a:spcPct val="150000"/>
              </a:lnSpc>
              <a:buFont typeface="Arial" panose="020B0604020202020204" pitchFamily="34" charset="0"/>
              <a:buChar char="•"/>
            </a:pPr>
            <a:r>
              <a:rPr lang="en-US" b="1" dirty="0">
                <a:solidFill>
                  <a:schemeClr val="bg1"/>
                </a:solidFill>
                <a:latin typeface="Arial" panose="020B0604020202020204" pitchFamily="34" charset="0"/>
                <a:cs typeface="Arial" panose="020B0604020202020204" pitchFamily="34" charset="0"/>
              </a:rPr>
              <a:t>Their families, friends, employers, schools, communities</a:t>
            </a:r>
          </a:p>
          <a:p>
            <a:pPr marL="457200" indent="-457200">
              <a:lnSpc>
                <a:spcPct val="150000"/>
              </a:lnSpc>
              <a:buFont typeface="Arial" panose="020B0604020202020204" pitchFamily="34" charset="0"/>
              <a:buChar char="•"/>
            </a:pPr>
            <a:endParaRPr lang="en-US" b="1" dirty="0">
              <a:solidFill>
                <a:schemeClr val="bg1"/>
              </a:solidFill>
              <a:latin typeface="Arial" panose="020B0604020202020204" pitchFamily="34" charset="0"/>
              <a:cs typeface="Arial" panose="020B0604020202020204" pitchFamily="34" charset="0"/>
            </a:endParaRPr>
          </a:p>
          <a:p>
            <a:pPr>
              <a:lnSpc>
                <a:spcPct val="150000"/>
              </a:lnSpc>
            </a:pPr>
            <a:r>
              <a:rPr lang="en-US" sz="1700" i="1" dirty="0">
                <a:solidFill>
                  <a:schemeClr val="bg1"/>
                </a:solidFill>
                <a:latin typeface="Univers LT Std"/>
              </a:rPr>
              <a:t>*As a preface, we note that the 2022 NHTS surveyed only 27,290 households, the smallest </a:t>
            </a:r>
            <a:br>
              <a:rPr lang="en-US" sz="1700" i="1" dirty="0">
                <a:solidFill>
                  <a:schemeClr val="bg1"/>
                </a:solidFill>
                <a:latin typeface="Univers LT Std"/>
              </a:rPr>
            </a:br>
            <a:r>
              <a:rPr lang="en-US" sz="1700" i="1" dirty="0">
                <a:solidFill>
                  <a:schemeClr val="bg1"/>
                </a:solidFill>
                <a:latin typeface="Univers LT Std"/>
              </a:rPr>
              <a:t>sample size in its history.</a:t>
            </a:r>
            <a:endParaRPr lang="en-US" sz="1700" i="1" dirty="0">
              <a:solidFill>
                <a:schemeClr val="bg1"/>
              </a:solidFill>
            </a:endParaRPr>
          </a:p>
          <a:p>
            <a:pPr>
              <a:lnSpc>
                <a:spcPct val="150000"/>
              </a:lnSpc>
            </a:pPr>
            <a:endParaRPr lang="en-US" b="1" dirty="0">
              <a:solidFill>
                <a:schemeClr val="bg1"/>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106427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8</a:t>
            </a:fld>
            <a:endParaRPr lang="en-US" dirty="0"/>
          </a:p>
        </p:txBody>
      </p:sp>
      <p:sp>
        <p:nvSpPr>
          <p:cNvPr id="11" name="TextBox 10">
            <a:extLst>
              <a:ext uri="{FF2B5EF4-FFF2-40B4-BE49-F238E27FC236}">
                <a16:creationId xmlns:a16="http://schemas.microsoft.com/office/drawing/2014/main" id="{BD65289F-14C5-92B8-9367-F0C5C4A33951}"/>
              </a:ext>
            </a:extLst>
          </p:cNvPr>
          <p:cNvSpPr txBox="1"/>
          <p:nvPr/>
        </p:nvSpPr>
        <p:spPr>
          <a:xfrm>
            <a:off x="1084472" y="1450043"/>
            <a:ext cx="10216576" cy="5783314"/>
          </a:xfrm>
          <a:prstGeom prst="rect">
            <a:avLst/>
          </a:prstGeom>
          <a:noFill/>
        </p:spPr>
        <p:txBody>
          <a:bodyPr wrap="square" numCol="1">
            <a:spAutoFit/>
          </a:bodyPr>
          <a:lstStyle/>
          <a:p>
            <a:pPr marL="457200"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NHTS measures trip-making patterns among groups surveyed</a:t>
            </a:r>
          </a:p>
          <a:p>
            <a:pPr marL="457200"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In 2017 and 2022 surveys, people with travel-limiting disabilities took fewer trips, of shorter distances, that took longer than their nondisabled peers</a:t>
            </a:r>
          </a:p>
          <a:p>
            <a:pPr marL="457200"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2017 survey: 34.1% of PWD took </a:t>
            </a:r>
            <a:r>
              <a:rPr lang="en-US" sz="2200" b="1" u="sng" dirty="0">
                <a:solidFill>
                  <a:schemeClr val="bg1"/>
                </a:solidFill>
                <a:latin typeface="Arial" panose="020B0604020202020204" pitchFamily="34" charset="0"/>
                <a:cs typeface="Arial" panose="020B0604020202020204" pitchFamily="34" charset="0"/>
              </a:rPr>
              <a:t>no trips</a:t>
            </a:r>
            <a:r>
              <a:rPr lang="en-US" sz="2200" dirty="0">
                <a:solidFill>
                  <a:schemeClr val="bg1"/>
                </a:solidFill>
                <a:latin typeface="Arial" panose="020B0604020202020204" pitchFamily="34" charset="0"/>
                <a:cs typeface="Arial" panose="020B0604020202020204" pitchFamily="34" charset="0"/>
              </a:rPr>
              <a:t> vs. 13.4% of PWOD</a:t>
            </a:r>
          </a:p>
          <a:p>
            <a:pPr marL="914400" lvl="1"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37.3% of rural PWD stayed home</a:t>
            </a:r>
          </a:p>
          <a:p>
            <a:pPr marL="914400" lvl="1"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16% of rural PWOD stayed home</a:t>
            </a:r>
          </a:p>
          <a:p>
            <a:pPr marL="914400" lvl="1" indent="-457200">
              <a:lnSpc>
                <a:spcPct val="150000"/>
              </a:lnSpc>
              <a:buFont typeface="Arial" panose="020B0604020202020204" pitchFamily="34" charset="0"/>
              <a:buChar char="•"/>
            </a:pPr>
            <a:r>
              <a:rPr lang="en-US" sz="2200" b="1" dirty="0">
                <a:solidFill>
                  <a:srgbClr val="FFFF00"/>
                </a:solidFill>
                <a:latin typeface="Arial" panose="020B0604020202020204" pitchFamily="34" charset="0"/>
                <a:cs typeface="Arial" panose="020B0604020202020204" pitchFamily="34" charset="0"/>
              </a:rPr>
              <a:t>In 2017, a total of 3.6 million people with travel-limiting </a:t>
            </a:r>
            <a:br>
              <a:rPr lang="en-US" sz="2200" b="1" dirty="0">
                <a:solidFill>
                  <a:srgbClr val="FFFF00"/>
                </a:solidFill>
                <a:latin typeface="Arial" panose="020B0604020202020204" pitchFamily="34" charset="0"/>
                <a:cs typeface="Arial" panose="020B0604020202020204" pitchFamily="34" charset="0"/>
              </a:rPr>
            </a:br>
            <a:r>
              <a:rPr lang="en-US" sz="2200" b="1" dirty="0">
                <a:solidFill>
                  <a:srgbClr val="FFFF00"/>
                </a:solidFill>
                <a:latin typeface="Arial" panose="020B0604020202020204" pitchFamily="34" charset="0"/>
                <a:cs typeface="Arial" panose="020B0604020202020204" pitchFamily="34" charset="0"/>
              </a:rPr>
              <a:t>disabilities reported they didn’t travel b/c of their </a:t>
            </a:r>
            <a:br>
              <a:rPr lang="en-US" sz="2200" b="1" dirty="0">
                <a:solidFill>
                  <a:srgbClr val="FFFF00"/>
                </a:solidFill>
                <a:latin typeface="Arial" panose="020B0604020202020204" pitchFamily="34" charset="0"/>
                <a:cs typeface="Arial" panose="020B0604020202020204" pitchFamily="34" charset="0"/>
              </a:rPr>
            </a:br>
            <a:r>
              <a:rPr lang="en-US" sz="2200" b="1" dirty="0">
                <a:solidFill>
                  <a:srgbClr val="FFFF00"/>
                </a:solidFill>
                <a:latin typeface="Arial" panose="020B0604020202020204" pitchFamily="34" charset="0"/>
                <a:cs typeface="Arial" panose="020B0604020202020204" pitchFamily="34" charset="0"/>
              </a:rPr>
              <a:t>disabilities or that they were housebound.</a:t>
            </a:r>
          </a:p>
          <a:p>
            <a:pPr marL="457200" indent="-457200">
              <a:lnSpc>
                <a:spcPct val="150000"/>
              </a:lnSpc>
              <a:buFont typeface="Arial" panose="020B0604020202020204" pitchFamily="34" charset="0"/>
              <a:buChar char="•"/>
            </a:pPr>
            <a:endParaRPr lang="en-US" sz="2400" dirty="0">
              <a:solidFill>
                <a:schemeClr val="bg1"/>
              </a:solidFill>
              <a:latin typeface="Arial" panose="020B0604020202020204" pitchFamily="34" charset="0"/>
              <a:cs typeface="Arial" panose="020B0604020202020204" pitchFamily="34" charset="0"/>
            </a:endParaRPr>
          </a:p>
          <a:p>
            <a:pPr marL="914400" lvl="1" indent="-457200">
              <a:lnSpc>
                <a:spcPct val="150000"/>
              </a:lnSpc>
              <a:buFont typeface="Arial" panose="020B0604020202020204" pitchFamily="34" charset="0"/>
              <a:buChar char="•"/>
            </a:pPr>
            <a:endParaRPr lang="en-US" sz="2800" dirty="0">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3DFF2E2-365F-50E4-C466-68CE349E8C29}"/>
              </a:ext>
            </a:extLst>
          </p:cNvPr>
          <p:cNvSpPr txBox="1"/>
          <p:nvPr/>
        </p:nvSpPr>
        <p:spPr>
          <a:xfrm>
            <a:off x="6840187" y="2458192"/>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6B59789D-BE67-AE01-6580-37D9A3541BCC}"/>
              </a:ext>
            </a:extLst>
          </p:cNvPr>
          <p:cNvSpPr txBox="1"/>
          <p:nvPr/>
        </p:nvSpPr>
        <p:spPr>
          <a:xfrm>
            <a:off x="561069" y="373103"/>
            <a:ext cx="11060723"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Impacts of a lack of transportation options</a:t>
            </a:r>
          </a:p>
        </p:txBody>
      </p:sp>
      <p:sp>
        <p:nvSpPr>
          <p:cNvPr id="5" name="TextBox 4">
            <a:extLst>
              <a:ext uri="{FF2B5EF4-FFF2-40B4-BE49-F238E27FC236}">
                <a16:creationId xmlns:a16="http://schemas.microsoft.com/office/drawing/2014/main" id="{AC454215-B5FE-FB5E-EDC7-DA5675141D85}"/>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6" name="Picture 5" descr="Logo&#10;&#10;Description automatically generated">
            <a:extLst>
              <a:ext uri="{FF2B5EF4-FFF2-40B4-BE49-F238E27FC236}">
                <a16:creationId xmlns:a16="http://schemas.microsoft.com/office/drawing/2014/main" id="{55A3D36F-C04C-650B-2D42-CA8324B1BB7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Tree>
    <p:custDataLst>
      <p:tags r:id="rId1"/>
    </p:custDataLst>
    <p:extLst>
      <p:ext uri="{BB962C8B-B14F-4D97-AF65-F5344CB8AC3E}">
        <p14:creationId xmlns:p14="http://schemas.microsoft.com/office/powerpoint/2010/main" val="3352055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Slide Number Placeholder 1">
            <a:extLst>
              <a:ext uri="{FF2B5EF4-FFF2-40B4-BE49-F238E27FC236}">
                <a16:creationId xmlns:a16="http://schemas.microsoft.com/office/drawing/2014/main" id="{FF444E46-5D6F-41CF-9E09-706EDFCFB964}"/>
              </a:ext>
            </a:extLst>
          </p:cNvPr>
          <p:cNvSpPr>
            <a:spLocks noGrp="1"/>
          </p:cNvSpPr>
          <p:nvPr>
            <p:ph type="sldNum" sz="quarter" idx="12"/>
          </p:nvPr>
        </p:nvSpPr>
        <p:spPr/>
        <p:txBody>
          <a:bodyPr/>
          <a:lstStyle/>
          <a:p>
            <a:fld id="{97ADD2CD-795E-40BA-91BF-A8DAF0C6D858}" type="slidenum">
              <a:rPr lang="en-US" smtClean="0"/>
              <a:t>9</a:t>
            </a:fld>
            <a:endParaRPr lang="en-US" dirty="0"/>
          </a:p>
        </p:txBody>
      </p:sp>
      <p:sp>
        <p:nvSpPr>
          <p:cNvPr id="8" name="TextBox 7">
            <a:extLst>
              <a:ext uri="{FF2B5EF4-FFF2-40B4-BE49-F238E27FC236}">
                <a16:creationId xmlns:a16="http://schemas.microsoft.com/office/drawing/2014/main" id="{83DFF2E2-365F-50E4-C466-68CE349E8C29}"/>
              </a:ext>
            </a:extLst>
          </p:cNvPr>
          <p:cNvSpPr txBox="1"/>
          <p:nvPr/>
        </p:nvSpPr>
        <p:spPr>
          <a:xfrm>
            <a:off x="6840187" y="2458192"/>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AB0D69E1-A1BE-CD0C-01B2-CBE899C14052}"/>
              </a:ext>
            </a:extLst>
          </p:cNvPr>
          <p:cNvSpPr txBox="1"/>
          <p:nvPr/>
        </p:nvSpPr>
        <p:spPr>
          <a:xfrm>
            <a:off x="1430594" y="6017342"/>
            <a:ext cx="184731" cy="369332"/>
          </a:xfrm>
          <a:prstGeom prst="rect">
            <a:avLst/>
          </a:prstGeom>
          <a:noFill/>
        </p:spPr>
        <p:txBody>
          <a:bodyPr wrap="none" rtlCol="0">
            <a:spAutoFit/>
          </a:bodyPr>
          <a:lstStyle/>
          <a:p>
            <a:endParaRPr lang="en-US" dirty="0"/>
          </a:p>
        </p:txBody>
      </p:sp>
      <p:pic>
        <p:nvPicPr>
          <p:cNvPr id="9" name="Picture 8">
            <a:extLst>
              <a:ext uri="{FF2B5EF4-FFF2-40B4-BE49-F238E27FC236}">
                <a16:creationId xmlns:a16="http://schemas.microsoft.com/office/drawing/2014/main" id="{B0DBE11D-EBB9-3371-9D06-9A057D75D9BC}"/>
              </a:ext>
            </a:extLst>
          </p:cNvPr>
          <p:cNvPicPr>
            <a:picLocks noChangeAspect="1"/>
          </p:cNvPicPr>
          <p:nvPr/>
        </p:nvPicPr>
        <p:blipFill>
          <a:blip r:embed="rId4"/>
          <a:srcRect l="1214" t="4841" r="3603" b="2119"/>
          <a:stretch>
            <a:fillRect/>
          </a:stretch>
        </p:blipFill>
        <p:spPr>
          <a:xfrm>
            <a:off x="2767425" y="3194649"/>
            <a:ext cx="6089116" cy="3435640"/>
          </a:xfrm>
          <a:prstGeom prst="rect">
            <a:avLst/>
          </a:prstGeom>
        </p:spPr>
      </p:pic>
      <p:sp>
        <p:nvSpPr>
          <p:cNvPr id="10" name="TextBox 9">
            <a:extLst>
              <a:ext uri="{FF2B5EF4-FFF2-40B4-BE49-F238E27FC236}">
                <a16:creationId xmlns:a16="http://schemas.microsoft.com/office/drawing/2014/main" id="{5A8B5C28-3C85-6F25-09DA-5A6E459E44C6}"/>
              </a:ext>
            </a:extLst>
          </p:cNvPr>
          <p:cNvSpPr txBox="1"/>
          <p:nvPr/>
        </p:nvSpPr>
        <p:spPr>
          <a:xfrm>
            <a:off x="1084472" y="1277919"/>
            <a:ext cx="10216576" cy="2060885"/>
          </a:xfrm>
          <a:prstGeom prst="rect">
            <a:avLst/>
          </a:prstGeom>
          <a:noFill/>
        </p:spPr>
        <p:txBody>
          <a:bodyPr wrap="square" numCol="1">
            <a:spAutoFit/>
          </a:bodyPr>
          <a:lstStyle/>
          <a:p>
            <a:pPr marL="457200"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2022 survey – 40.2 % of PWD ages 18-64 took </a:t>
            </a:r>
            <a:r>
              <a:rPr lang="en-US" sz="2200" b="1" u="sng" dirty="0">
                <a:solidFill>
                  <a:schemeClr val="bg1"/>
                </a:solidFill>
                <a:latin typeface="Arial" panose="020B0604020202020204" pitchFamily="34" charset="0"/>
                <a:cs typeface="Arial" panose="020B0604020202020204" pitchFamily="34" charset="0"/>
              </a:rPr>
              <a:t>no trips</a:t>
            </a:r>
            <a:r>
              <a:rPr lang="en-US" sz="2200" dirty="0">
                <a:solidFill>
                  <a:schemeClr val="bg1"/>
                </a:solidFill>
                <a:latin typeface="Arial" panose="020B0604020202020204" pitchFamily="34" charset="0"/>
                <a:cs typeface="Arial" panose="020B0604020202020204" pitchFamily="34" charset="0"/>
              </a:rPr>
              <a:t> vs. 21.2% of PWOD</a:t>
            </a:r>
          </a:p>
          <a:p>
            <a:pPr marL="914400" lvl="1"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48.3% of rural PWD stayed home</a:t>
            </a:r>
          </a:p>
          <a:p>
            <a:pPr marL="914400" lvl="1"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20% of rural PWOD stayed home</a:t>
            </a:r>
          </a:p>
          <a:p>
            <a:pPr marL="457200" indent="-457200">
              <a:lnSpc>
                <a:spcPct val="150000"/>
              </a:lnSpc>
              <a:buFont typeface="Arial" panose="020B0604020202020204" pitchFamily="34" charset="0"/>
              <a:buChar char="•"/>
            </a:pPr>
            <a:r>
              <a:rPr lang="en-US" sz="2200" dirty="0">
                <a:solidFill>
                  <a:schemeClr val="bg1"/>
                </a:solidFill>
                <a:latin typeface="Arial" panose="020B0604020202020204" pitchFamily="34" charset="0"/>
                <a:cs typeface="Arial" panose="020B0604020202020204" pitchFamily="34" charset="0"/>
              </a:rPr>
              <a:t> </a:t>
            </a:r>
            <a:endParaRPr lang="en-US" sz="2800"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78E0496F-52D9-EAE0-2D46-E47450B0AB48}"/>
              </a:ext>
            </a:extLst>
          </p:cNvPr>
          <p:cNvSpPr txBox="1"/>
          <p:nvPr/>
        </p:nvSpPr>
        <p:spPr>
          <a:xfrm>
            <a:off x="561069" y="373103"/>
            <a:ext cx="11060723" cy="707886"/>
          </a:xfrm>
          <a:prstGeom prst="rect">
            <a:avLst/>
          </a:prstGeom>
          <a:noFill/>
        </p:spPr>
        <p:txBody>
          <a:bodyPr wrap="square" rtlCol="0">
            <a:spAutoFit/>
          </a:bodyPr>
          <a:lstStyle/>
          <a:p>
            <a:pPr algn="ctr"/>
            <a:r>
              <a:rPr lang="en-US" sz="4000" b="1" dirty="0">
                <a:solidFill>
                  <a:schemeClr val="bg1"/>
                </a:solidFill>
                <a:latin typeface="Arial" panose="020B0604020202020204" pitchFamily="34" charset="0"/>
                <a:ea typeface="Times New Roman" panose="02020603050405020304" pitchFamily="18" charset="0"/>
                <a:cs typeface="Arial" panose="020B0604020202020204" pitchFamily="34" charset="0"/>
              </a:rPr>
              <a:t>Impacts of a lack of transportation options</a:t>
            </a:r>
          </a:p>
        </p:txBody>
      </p:sp>
      <p:sp>
        <p:nvSpPr>
          <p:cNvPr id="12" name="TextBox 11">
            <a:extLst>
              <a:ext uri="{FF2B5EF4-FFF2-40B4-BE49-F238E27FC236}">
                <a16:creationId xmlns:a16="http://schemas.microsoft.com/office/drawing/2014/main" id="{E1DF5BBF-E7B1-D672-F487-1B7BE7D6DF07}"/>
              </a:ext>
            </a:extLst>
          </p:cNvPr>
          <p:cNvSpPr txBox="1"/>
          <p:nvPr/>
        </p:nvSpPr>
        <p:spPr>
          <a:xfrm>
            <a:off x="9003323" y="6409755"/>
            <a:ext cx="3179544" cy="400110"/>
          </a:xfrm>
          <a:prstGeom prst="rect">
            <a:avLst/>
          </a:prstGeom>
          <a:noFill/>
        </p:spPr>
        <p:txBody>
          <a:bodyPr wrap="square" rtlCol="0">
            <a:spAutoFit/>
          </a:bodyPr>
          <a:lstStyle/>
          <a:p>
            <a:pPr algn="ctr"/>
            <a:r>
              <a:rPr lang="en-US" sz="2000" b="1" i="1" dirty="0">
                <a:solidFill>
                  <a:srgbClr val="FF0000"/>
                </a:solidFill>
              </a:rPr>
              <a:t>35</a:t>
            </a:r>
            <a:r>
              <a:rPr lang="en-US" sz="2000" b="1" i="1" baseline="30000" dirty="0">
                <a:solidFill>
                  <a:srgbClr val="FF0000"/>
                </a:solidFill>
              </a:rPr>
              <a:t>th</a:t>
            </a:r>
            <a:r>
              <a:rPr lang="en-US" sz="2000" b="1" i="1" dirty="0">
                <a:solidFill>
                  <a:srgbClr val="FF0000"/>
                </a:solidFill>
              </a:rPr>
              <a:t> ADA Anniversary Series</a:t>
            </a:r>
            <a:endParaRPr lang="en-US" sz="2000" b="1" i="1" dirty="0"/>
          </a:p>
        </p:txBody>
      </p:sp>
      <p:pic>
        <p:nvPicPr>
          <p:cNvPr id="13" name="Picture 12" descr="Logo&#10;&#10;Description automatically generated">
            <a:extLst>
              <a:ext uri="{FF2B5EF4-FFF2-40B4-BE49-F238E27FC236}">
                <a16:creationId xmlns:a16="http://schemas.microsoft.com/office/drawing/2014/main" id="{7AF61A6D-66B6-AA31-D89C-D519240CB67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827230" y="4484593"/>
            <a:ext cx="1857838" cy="1857838"/>
          </a:xfrm>
          <a:prstGeom prst="rect">
            <a:avLst/>
          </a:prstGeom>
          <a:noFill/>
          <a:ln>
            <a:noFill/>
          </a:ln>
        </p:spPr>
      </p:pic>
    </p:spTree>
    <p:custDataLst>
      <p:tags r:id="rId1"/>
    </p:custDataLst>
    <p:extLst>
      <p:ext uri="{BB962C8B-B14F-4D97-AF65-F5344CB8AC3E}">
        <p14:creationId xmlns:p14="http://schemas.microsoft.com/office/powerpoint/2010/main" val="38612441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SLIDE_COUNT" val="3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24631</TotalTime>
  <Words>1608</Words>
  <Application>Microsoft Office PowerPoint</Application>
  <PresentationFormat>Widescreen</PresentationFormat>
  <Paragraphs>209</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Aptos</vt:lpstr>
      <vt:lpstr>Arial</vt:lpstr>
      <vt:lpstr>Calibri</vt:lpstr>
      <vt:lpstr>Calibri Light</vt:lpstr>
      <vt:lpstr>Univers LT Std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Voice for Inclusive Health aadmd 2021 Virtual Annual Conference June 4, 2021</dc:title>
  <dc:creator>Andrés J Gallegos</dc:creator>
  <cp:lastModifiedBy>Nicholas Sabula</cp:lastModifiedBy>
  <cp:revision>96</cp:revision>
  <cp:lastPrinted>2021-06-03T00:12:50Z</cp:lastPrinted>
  <dcterms:created xsi:type="dcterms:W3CDTF">2021-05-23T20:03:01Z</dcterms:created>
  <dcterms:modified xsi:type="dcterms:W3CDTF">2025-07-29T15:58:44Z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4BBCAD7D-7883-4140-BE5F-DDC6AB0ECF4F</vt:lpwstr>
  </property>
  <property fmtid="{D5CDD505-2E9C-101B-9397-08002B2CF9AE}" pid="3" name="ArticulatePath">
    <vt:lpwstr>Presentation1</vt:lpwstr>
  </property>
  <property fmtid="{D5CDD505-2E9C-101B-9397-08002B2CF9AE}" pid="4" name="MSIP_Label_defa4170-0d19-0005-0004-bc88714345d2_Enabled">
    <vt:lpwstr>true</vt:lpwstr>
  </property>
  <property fmtid="{D5CDD505-2E9C-101B-9397-08002B2CF9AE}" pid="5" name="MSIP_Label_defa4170-0d19-0005-0004-bc88714345d2_SetDate">
    <vt:lpwstr>2025-07-16T18:30:06Z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7c22ce8e-fbaf-4a3f-9e5e-4b7f18978fd4</vt:lpwstr>
  </property>
  <property fmtid="{D5CDD505-2E9C-101B-9397-08002B2CF9AE}" pid="9" name="MSIP_Label_defa4170-0d19-0005-0004-bc88714345d2_ActionId">
    <vt:lpwstr>eba8a188-db39-459c-ac06-a086f463417d</vt:lpwstr>
  </property>
  <property fmtid="{D5CDD505-2E9C-101B-9397-08002B2CF9AE}" pid="10" name="MSIP_Label_defa4170-0d19-0005-0004-bc88714345d2_ContentBits">
    <vt:lpwstr>0</vt:lpwstr>
  </property>
  <property fmtid="{D5CDD505-2E9C-101B-9397-08002B2CF9AE}" pid="11" name="MSIP_Label_defa4170-0d19-0005-0004-bc88714345d2_Tag">
    <vt:lpwstr>10, 3, 0, 1</vt:lpwstr>
  </property>
</Properties>
</file>