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718" r:id="rId2"/>
    <p:sldId id="687" r:id="rId3"/>
    <p:sldId id="715" r:id="rId4"/>
    <p:sldId id="707" r:id="rId5"/>
    <p:sldId id="710" r:id="rId6"/>
    <p:sldId id="711" r:id="rId7"/>
    <p:sldId id="705" r:id="rId8"/>
    <p:sldId id="712" r:id="rId9"/>
    <p:sldId id="708" r:id="rId10"/>
    <p:sldId id="713" r:id="rId11"/>
    <p:sldId id="714" r:id="rId12"/>
    <p:sldId id="709" r:id="rId13"/>
    <p:sldId id="719" r:id="rId14"/>
    <p:sldId id="717" r:id="rId15"/>
    <p:sldId id="666" r:id="rId16"/>
    <p:sldId id="720" r:id="rId17"/>
    <p:sldId id="721" r:id="rId18"/>
    <p:sldId id="723" r:id="rId19"/>
    <p:sldId id="722" r:id="rId20"/>
    <p:sldId id="716" r:id="rId21"/>
    <p:sldId id="724" r:id="rId22"/>
    <p:sldId id="725"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8561A5-CAC2-4C4E-92B7-01666A5AE3C5}">
          <p14:sldIdLst>
            <p14:sldId id="718"/>
            <p14:sldId id="687"/>
            <p14:sldId id="715"/>
            <p14:sldId id="707"/>
            <p14:sldId id="710"/>
            <p14:sldId id="711"/>
            <p14:sldId id="705"/>
            <p14:sldId id="712"/>
            <p14:sldId id="708"/>
            <p14:sldId id="713"/>
            <p14:sldId id="714"/>
            <p14:sldId id="709"/>
            <p14:sldId id="719"/>
            <p14:sldId id="717"/>
            <p14:sldId id="666"/>
            <p14:sldId id="720"/>
            <p14:sldId id="721"/>
            <p14:sldId id="723"/>
            <p14:sldId id="722"/>
            <p14:sldId id="716"/>
          </p14:sldIdLst>
        </p14:section>
        <p14:section name="Untitled Section" id="{B5E4B7A8-FE86-4883-BC37-7FB675A6C238}">
          <p14:sldIdLst>
            <p14:sldId id="724"/>
            <p14:sldId id="7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0A00B5-52F9-8E0C-13A2-9A2382832BA1}" name="Anne Sommers McIntosh" initials="ASM" userId="S::amcintosh@ncd.gov::5716df83-ccbc-40ed-81f3-dac0dc2d5801" providerId="AD"/>
  <p188:author id="{8C42ADE8-52DE-A28A-7882-6EC049CE1835}" name="Amanda Lowe" initials="AL" userId="74e32386e610530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drés J Gallegos" initials="AJG" lastIdx="1" clrIdx="0">
    <p:extLst>
      <p:ext uri="{19B8F6BF-5375-455C-9EA6-DF929625EA0E}">
        <p15:presenceInfo xmlns:p15="http://schemas.microsoft.com/office/powerpoint/2012/main" userId="Andrés J Galleg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79030-0F67-4090-913C-B0D0E064B8C9}" v="103" dt="2025-07-29T18:51:20.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46" autoAdjust="0"/>
  </p:normalViewPr>
  <p:slideViewPr>
    <p:cSldViewPr snapToGrid="0">
      <p:cViewPr varScale="1">
        <p:scale>
          <a:sx n="87" d="100"/>
          <a:sy n="87" d="100"/>
        </p:scale>
        <p:origin x="336" y="67"/>
      </p:cViewPr>
      <p:guideLst>
        <p:guide orient="horz" pos="2160"/>
        <p:guide pos="3840"/>
      </p:guideLst>
    </p:cSldViewPr>
  </p:slideViewPr>
  <p:notesTextViewPr>
    <p:cViewPr>
      <p:scale>
        <a:sx n="3" d="2"/>
        <a:sy n="3" d="2"/>
      </p:scale>
      <p:origin x="0" y="0"/>
    </p:cViewPr>
  </p:notesTextViewPr>
  <p:notesViewPr>
    <p:cSldViewPr snapToGrid="0">
      <p:cViewPr varScale="1">
        <p:scale>
          <a:sx n="74" d="100"/>
          <a:sy n="74" d="100"/>
        </p:scale>
        <p:origin x="2912" y="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5274B-DD87-4C35-80ED-DF423DAC6E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Health Equity for Persons with Disabilities</a:t>
            </a:r>
          </a:p>
        </p:txBody>
      </p:sp>
      <p:sp>
        <p:nvSpPr>
          <p:cNvPr id="3" name="Date Placeholder 2">
            <a:extLst>
              <a:ext uri="{FF2B5EF4-FFF2-40B4-BE49-F238E27FC236}">
                <a16:creationId xmlns:a16="http://schemas.microsoft.com/office/drawing/2014/main" id="{B2C025BC-36EA-42FB-B869-601FD06DB8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dirty="0"/>
              <a:t>August 20, 2021</a:t>
            </a:r>
          </a:p>
        </p:txBody>
      </p:sp>
      <p:sp>
        <p:nvSpPr>
          <p:cNvPr id="4" name="Footer Placeholder 3">
            <a:extLst>
              <a:ext uri="{FF2B5EF4-FFF2-40B4-BE49-F238E27FC236}">
                <a16:creationId xmlns:a16="http://schemas.microsoft.com/office/drawing/2014/main" id="{3B3048D5-DD96-4497-9813-FA7E52BB79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DEC1D-50D2-47CD-B815-2771ABBAB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44C545-0BB4-424B-AA4B-581302453D30}" type="slidenum">
              <a:rPr lang="en-US" smtClean="0"/>
              <a:t>‹#›</a:t>
            </a:fld>
            <a:endParaRPr lang="en-US" dirty="0"/>
          </a:p>
        </p:txBody>
      </p:sp>
    </p:spTree>
    <p:custDataLst>
      <p:tags r:id="rId2"/>
    </p:custDataLst>
    <p:extLst>
      <p:ext uri="{BB962C8B-B14F-4D97-AF65-F5344CB8AC3E}">
        <p14:creationId xmlns:p14="http://schemas.microsoft.com/office/powerpoint/2010/main" val="151670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AC391-21B6-4755-AF23-A9EAF4B21E7C}" type="datetimeFigureOut">
              <a:rPr lang="en-US" smtClean="0"/>
              <a:t>7/29/2025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AF9BE-384A-4D01-A1D5-96AC302403F4}" type="slidenum">
              <a:rPr lang="en-US" smtClean="0"/>
              <a:t>‹#›</a:t>
            </a:fld>
            <a:endParaRPr lang="en-US" dirty="0"/>
          </a:p>
        </p:txBody>
      </p:sp>
    </p:spTree>
    <p:extLst>
      <p:ext uri="{BB962C8B-B14F-4D97-AF65-F5344CB8AC3E}">
        <p14:creationId xmlns:p14="http://schemas.microsoft.com/office/powerpoint/2010/main" val="79923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3198813" cy="1798638"/>
          </a:xfrm>
        </p:spPr>
      </p:sp>
      <p:sp>
        <p:nvSpPr>
          <p:cNvPr id="3" name="Notes Placeholder 2"/>
          <p:cNvSpPr>
            <a:spLocks noGrp="1"/>
          </p:cNvSpPr>
          <p:nvPr>
            <p:ph type="body" idx="1"/>
          </p:nvPr>
        </p:nvSpPr>
        <p:spPr>
          <a:xfrm>
            <a:off x="685800" y="3112034"/>
            <a:ext cx="5486400" cy="4888966"/>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a:t>
            </a:fld>
            <a:endParaRPr lang="en-US" dirty="0"/>
          </a:p>
        </p:txBody>
      </p:sp>
    </p:spTree>
    <p:extLst>
      <p:ext uri="{BB962C8B-B14F-4D97-AF65-F5344CB8AC3E}">
        <p14:creationId xmlns:p14="http://schemas.microsoft.com/office/powerpoint/2010/main" val="332318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10</a:t>
            </a:fld>
            <a:endParaRPr lang="en-US" dirty="0"/>
          </a:p>
        </p:txBody>
      </p:sp>
    </p:spTree>
    <p:extLst>
      <p:ext uri="{BB962C8B-B14F-4D97-AF65-F5344CB8AC3E}">
        <p14:creationId xmlns:p14="http://schemas.microsoft.com/office/powerpoint/2010/main" val="1036704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11</a:t>
            </a:fld>
            <a:endParaRPr lang="en-US" dirty="0"/>
          </a:p>
        </p:txBody>
      </p:sp>
    </p:spTree>
    <p:extLst>
      <p:ext uri="{BB962C8B-B14F-4D97-AF65-F5344CB8AC3E}">
        <p14:creationId xmlns:p14="http://schemas.microsoft.com/office/powerpoint/2010/main" val="2702547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12</a:t>
            </a:fld>
            <a:endParaRPr lang="en-US" dirty="0"/>
          </a:p>
        </p:txBody>
      </p:sp>
    </p:spTree>
    <p:extLst>
      <p:ext uri="{BB962C8B-B14F-4D97-AF65-F5344CB8AC3E}">
        <p14:creationId xmlns:p14="http://schemas.microsoft.com/office/powerpoint/2010/main" val="318544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13</a:t>
            </a:fld>
            <a:endParaRPr lang="en-US" dirty="0"/>
          </a:p>
        </p:txBody>
      </p:sp>
    </p:spTree>
    <p:extLst>
      <p:ext uri="{BB962C8B-B14F-4D97-AF65-F5344CB8AC3E}">
        <p14:creationId xmlns:p14="http://schemas.microsoft.com/office/powerpoint/2010/main" val="1077170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14</a:t>
            </a:fld>
            <a:endParaRPr lang="en-US" dirty="0"/>
          </a:p>
        </p:txBody>
      </p:sp>
    </p:spTree>
    <p:extLst>
      <p:ext uri="{BB962C8B-B14F-4D97-AF65-F5344CB8AC3E}">
        <p14:creationId xmlns:p14="http://schemas.microsoft.com/office/powerpoint/2010/main" val="974397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15</a:t>
            </a:fld>
            <a:endParaRPr lang="en-US" dirty="0"/>
          </a:p>
        </p:txBody>
      </p:sp>
    </p:spTree>
    <p:extLst>
      <p:ext uri="{BB962C8B-B14F-4D97-AF65-F5344CB8AC3E}">
        <p14:creationId xmlns:p14="http://schemas.microsoft.com/office/powerpoint/2010/main" val="132465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16</a:t>
            </a:fld>
            <a:endParaRPr lang="en-US" dirty="0"/>
          </a:p>
        </p:txBody>
      </p:sp>
    </p:spTree>
    <p:extLst>
      <p:ext uri="{BB962C8B-B14F-4D97-AF65-F5344CB8AC3E}">
        <p14:creationId xmlns:p14="http://schemas.microsoft.com/office/powerpoint/2010/main" val="426524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17</a:t>
            </a:fld>
            <a:endParaRPr lang="en-US" dirty="0"/>
          </a:p>
        </p:txBody>
      </p:sp>
    </p:spTree>
    <p:extLst>
      <p:ext uri="{BB962C8B-B14F-4D97-AF65-F5344CB8AC3E}">
        <p14:creationId xmlns:p14="http://schemas.microsoft.com/office/powerpoint/2010/main" val="221176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18</a:t>
            </a:fld>
            <a:endParaRPr lang="en-US" dirty="0"/>
          </a:p>
        </p:txBody>
      </p:sp>
    </p:spTree>
    <p:extLst>
      <p:ext uri="{BB962C8B-B14F-4D97-AF65-F5344CB8AC3E}">
        <p14:creationId xmlns:p14="http://schemas.microsoft.com/office/powerpoint/2010/main" val="4026327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19</a:t>
            </a:fld>
            <a:endParaRPr lang="en-US" dirty="0"/>
          </a:p>
        </p:txBody>
      </p:sp>
    </p:spTree>
    <p:extLst>
      <p:ext uri="{BB962C8B-B14F-4D97-AF65-F5344CB8AC3E}">
        <p14:creationId xmlns:p14="http://schemas.microsoft.com/office/powerpoint/2010/main" val="99925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3198813" cy="1798638"/>
          </a:xfrm>
        </p:spPr>
      </p:sp>
      <p:sp>
        <p:nvSpPr>
          <p:cNvPr id="3" name="Notes Placeholder 2"/>
          <p:cNvSpPr>
            <a:spLocks noGrp="1"/>
          </p:cNvSpPr>
          <p:nvPr>
            <p:ph type="body" idx="1"/>
          </p:nvPr>
        </p:nvSpPr>
        <p:spPr>
          <a:xfrm>
            <a:off x="685800" y="3112034"/>
            <a:ext cx="5486400" cy="4888966"/>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a:t>
            </a:fld>
            <a:endParaRPr lang="en-US" dirty="0"/>
          </a:p>
        </p:txBody>
      </p:sp>
    </p:spTree>
    <p:extLst>
      <p:ext uri="{BB962C8B-B14F-4D97-AF65-F5344CB8AC3E}">
        <p14:creationId xmlns:p14="http://schemas.microsoft.com/office/powerpoint/2010/main" val="307902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20</a:t>
            </a:fld>
            <a:endParaRPr lang="en-US" dirty="0"/>
          </a:p>
        </p:txBody>
      </p:sp>
    </p:spTree>
    <p:extLst>
      <p:ext uri="{BB962C8B-B14F-4D97-AF65-F5344CB8AC3E}">
        <p14:creationId xmlns:p14="http://schemas.microsoft.com/office/powerpoint/2010/main" val="1635975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21</a:t>
            </a:fld>
            <a:endParaRPr lang="en-US" dirty="0"/>
          </a:p>
        </p:txBody>
      </p:sp>
    </p:spTree>
    <p:extLst>
      <p:ext uri="{BB962C8B-B14F-4D97-AF65-F5344CB8AC3E}">
        <p14:creationId xmlns:p14="http://schemas.microsoft.com/office/powerpoint/2010/main" val="265033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22</a:t>
            </a:fld>
            <a:endParaRPr lang="en-US" dirty="0"/>
          </a:p>
        </p:txBody>
      </p:sp>
    </p:spTree>
    <p:extLst>
      <p:ext uri="{BB962C8B-B14F-4D97-AF65-F5344CB8AC3E}">
        <p14:creationId xmlns:p14="http://schemas.microsoft.com/office/powerpoint/2010/main" val="279027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3</a:t>
            </a:fld>
            <a:endParaRPr lang="en-US" dirty="0"/>
          </a:p>
        </p:txBody>
      </p:sp>
    </p:spTree>
    <p:extLst>
      <p:ext uri="{BB962C8B-B14F-4D97-AF65-F5344CB8AC3E}">
        <p14:creationId xmlns:p14="http://schemas.microsoft.com/office/powerpoint/2010/main" val="226987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4</a:t>
            </a:fld>
            <a:endParaRPr lang="en-US" dirty="0"/>
          </a:p>
        </p:txBody>
      </p:sp>
    </p:spTree>
    <p:extLst>
      <p:ext uri="{BB962C8B-B14F-4D97-AF65-F5344CB8AC3E}">
        <p14:creationId xmlns:p14="http://schemas.microsoft.com/office/powerpoint/2010/main" val="135015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5</a:t>
            </a:fld>
            <a:endParaRPr lang="en-US" dirty="0"/>
          </a:p>
        </p:txBody>
      </p:sp>
    </p:spTree>
    <p:extLst>
      <p:ext uri="{BB962C8B-B14F-4D97-AF65-F5344CB8AC3E}">
        <p14:creationId xmlns:p14="http://schemas.microsoft.com/office/powerpoint/2010/main" val="295036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6</a:t>
            </a:fld>
            <a:endParaRPr lang="en-US" dirty="0"/>
          </a:p>
        </p:txBody>
      </p:sp>
    </p:spTree>
    <p:extLst>
      <p:ext uri="{BB962C8B-B14F-4D97-AF65-F5344CB8AC3E}">
        <p14:creationId xmlns:p14="http://schemas.microsoft.com/office/powerpoint/2010/main" val="2614857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7</a:t>
            </a:fld>
            <a:endParaRPr lang="en-US" dirty="0"/>
          </a:p>
        </p:txBody>
      </p:sp>
    </p:spTree>
    <p:extLst>
      <p:ext uri="{BB962C8B-B14F-4D97-AF65-F5344CB8AC3E}">
        <p14:creationId xmlns:p14="http://schemas.microsoft.com/office/powerpoint/2010/main" val="1493886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8</a:t>
            </a:fld>
            <a:endParaRPr lang="en-US" dirty="0"/>
          </a:p>
        </p:txBody>
      </p:sp>
    </p:spTree>
    <p:extLst>
      <p:ext uri="{BB962C8B-B14F-4D97-AF65-F5344CB8AC3E}">
        <p14:creationId xmlns:p14="http://schemas.microsoft.com/office/powerpoint/2010/main" val="391645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9</a:t>
            </a:fld>
            <a:endParaRPr lang="en-US" dirty="0"/>
          </a:p>
        </p:txBody>
      </p:sp>
    </p:spTree>
    <p:extLst>
      <p:ext uri="{BB962C8B-B14F-4D97-AF65-F5344CB8AC3E}">
        <p14:creationId xmlns:p14="http://schemas.microsoft.com/office/powerpoint/2010/main" val="334772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9E9B-625D-4775-B611-CBCB35B8E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9CB800-872A-4189-8F82-B87D58976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9EF03-A3DA-4F2E-8DCC-DEA193D111FB}"/>
              </a:ext>
            </a:extLst>
          </p:cNvPr>
          <p:cNvSpPr>
            <a:spLocks noGrp="1"/>
          </p:cNvSpPr>
          <p:nvPr>
            <p:ph type="dt" sz="half" idx="10"/>
          </p:nvPr>
        </p:nvSpPr>
        <p:spPr/>
        <p:txBody>
          <a:bodyPr/>
          <a:lstStyle/>
          <a:p>
            <a:fld id="{CF34AC8B-43B6-41D5-91B1-63F8B4E3954C}" type="datetime1">
              <a:rPr lang="en-US" smtClean="0"/>
              <a:t>7/29/2025</a:t>
            </a:fld>
            <a:endParaRPr lang="en-US" dirty="0"/>
          </a:p>
        </p:txBody>
      </p:sp>
      <p:sp>
        <p:nvSpPr>
          <p:cNvPr id="5" name="Footer Placeholder 4">
            <a:extLst>
              <a:ext uri="{FF2B5EF4-FFF2-40B4-BE49-F238E27FC236}">
                <a16:creationId xmlns:a16="http://schemas.microsoft.com/office/drawing/2014/main" id="{E5DB0CDA-BE0D-40B4-8696-5D6637B29F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CDF449-1C6E-4EE7-9AC3-A278D4ABCC7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304743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D1CD-8717-42EE-BA88-30CE1607F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10058-027C-4221-BFC1-82C381A54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60A11-6275-474D-9723-1D507A5FBF51}"/>
              </a:ext>
            </a:extLst>
          </p:cNvPr>
          <p:cNvSpPr>
            <a:spLocks noGrp="1"/>
          </p:cNvSpPr>
          <p:nvPr>
            <p:ph type="dt" sz="half" idx="10"/>
          </p:nvPr>
        </p:nvSpPr>
        <p:spPr/>
        <p:txBody>
          <a:bodyPr/>
          <a:lstStyle/>
          <a:p>
            <a:fld id="{E149EFD7-A9A5-4FC7-A5BA-FE93447B134C}" type="datetime1">
              <a:rPr lang="en-US" smtClean="0"/>
              <a:t>7/29/2025</a:t>
            </a:fld>
            <a:endParaRPr lang="en-US" dirty="0"/>
          </a:p>
        </p:txBody>
      </p:sp>
      <p:sp>
        <p:nvSpPr>
          <p:cNvPr id="5" name="Footer Placeholder 4">
            <a:extLst>
              <a:ext uri="{FF2B5EF4-FFF2-40B4-BE49-F238E27FC236}">
                <a16:creationId xmlns:a16="http://schemas.microsoft.com/office/drawing/2014/main" id="{24504DF7-F77E-4301-A446-56B6CE1F6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62345C-3915-4C02-A8E0-4F51C185FFD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414706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C81DC3-B7E2-4818-B0B5-673C60B0B8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34229-C193-450F-950F-F9D1788E3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923D9-92F6-4CB4-9184-5FC1F8FF188C}"/>
              </a:ext>
            </a:extLst>
          </p:cNvPr>
          <p:cNvSpPr>
            <a:spLocks noGrp="1"/>
          </p:cNvSpPr>
          <p:nvPr>
            <p:ph type="dt" sz="half" idx="10"/>
          </p:nvPr>
        </p:nvSpPr>
        <p:spPr/>
        <p:txBody>
          <a:bodyPr/>
          <a:lstStyle/>
          <a:p>
            <a:fld id="{2AAB938F-AE3B-420A-B5CA-3BC09AE6FC31}" type="datetime1">
              <a:rPr lang="en-US" smtClean="0"/>
              <a:t>7/29/2025</a:t>
            </a:fld>
            <a:endParaRPr lang="en-US" dirty="0"/>
          </a:p>
        </p:txBody>
      </p:sp>
      <p:sp>
        <p:nvSpPr>
          <p:cNvPr id="5" name="Footer Placeholder 4">
            <a:extLst>
              <a:ext uri="{FF2B5EF4-FFF2-40B4-BE49-F238E27FC236}">
                <a16:creationId xmlns:a16="http://schemas.microsoft.com/office/drawing/2014/main" id="{5C33F604-DD20-420B-B2E0-7A714D18FF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5EEC52-0C7F-4F32-AED3-80918E6E2942}"/>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297640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736-6815-42A0-B1C1-B9AF6AA50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13CC2-E10D-4B82-8ACA-FC0856AAA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A4DDF-9A1A-4AE9-8598-2206D310E35E}"/>
              </a:ext>
            </a:extLst>
          </p:cNvPr>
          <p:cNvSpPr>
            <a:spLocks noGrp="1"/>
          </p:cNvSpPr>
          <p:nvPr>
            <p:ph type="dt" sz="half" idx="10"/>
          </p:nvPr>
        </p:nvSpPr>
        <p:spPr/>
        <p:txBody>
          <a:bodyPr/>
          <a:lstStyle/>
          <a:p>
            <a:fld id="{F615D642-C85C-43D6-8272-BBA31363DE96}" type="datetime1">
              <a:rPr lang="en-US" smtClean="0"/>
              <a:t>7/29/2025</a:t>
            </a:fld>
            <a:endParaRPr lang="en-US" dirty="0"/>
          </a:p>
        </p:txBody>
      </p:sp>
      <p:sp>
        <p:nvSpPr>
          <p:cNvPr id="5" name="Footer Placeholder 4">
            <a:extLst>
              <a:ext uri="{FF2B5EF4-FFF2-40B4-BE49-F238E27FC236}">
                <a16:creationId xmlns:a16="http://schemas.microsoft.com/office/drawing/2014/main" id="{D8A03865-9B4C-462D-85CC-17B60F2F33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05BC77-9ACF-4D3F-97B0-3486EF75E44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205411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F2DE-AFC2-49EB-AEB4-DA1640552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68EAF-7033-473B-AD9D-C6B098369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BADCF-3666-4752-BCF0-D8CB1C2DFCE6}"/>
              </a:ext>
            </a:extLst>
          </p:cNvPr>
          <p:cNvSpPr>
            <a:spLocks noGrp="1"/>
          </p:cNvSpPr>
          <p:nvPr>
            <p:ph type="dt" sz="half" idx="10"/>
          </p:nvPr>
        </p:nvSpPr>
        <p:spPr/>
        <p:txBody>
          <a:bodyPr/>
          <a:lstStyle/>
          <a:p>
            <a:fld id="{B6FA83CD-46E2-44EC-8B80-7C16C44BCF5B}" type="datetime1">
              <a:rPr lang="en-US" smtClean="0"/>
              <a:t>7/29/2025</a:t>
            </a:fld>
            <a:endParaRPr lang="en-US" dirty="0"/>
          </a:p>
        </p:txBody>
      </p:sp>
      <p:sp>
        <p:nvSpPr>
          <p:cNvPr id="5" name="Footer Placeholder 4">
            <a:extLst>
              <a:ext uri="{FF2B5EF4-FFF2-40B4-BE49-F238E27FC236}">
                <a16:creationId xmlns:a16="http://schemas.microsoft.com/office/drawing/2014/main" id="{63F776D4-165B-4F0B-9CD0-5D73AD53DD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F0DBB-B1CA-4913-9438-557276EF0ECC}"/>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2301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D0AA-D6A5-4D9D-A55A-6BB89BE8E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D4045-4FA9-4786-97F0-EE287FC28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6E1F7-6089-4331-A6B9-5EDB6E365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69DEC8-C1F0-4B1E-B8CA-BE90901EA2B9}"/>
              </a:ext>
            </a:extLst>
          </p:cNvPr>
          <p:cNvSpPr>
            <a:spLocks noGrp="1"/>
          </p:cNvSpPr>
          <p:nvPr>
            <p:ph type="dt" sz="half" idx="10"/>
          </p:nvPr>
        </p:nvSpPr>
        <p:spPr/>
        <p:txBody>
          <a:bodyPr/>
          <a:lstStyle/>
          <a:p>
            <a:fld id="{415D4668-42B7-41E5-8296-45048910649F}" type="datetime1">
              <a:rPr lang="en-US" smtClean="0"/>
              <a:t>7/29/2025</a:t>
            </a:fld>
            <a:endParaRPr lang="en-US" dirty="0"/>
          </a:p>
        </p:txBody>
      </p:sp>
      <p:sp>
        <p:nvSpPr>
          <p:cNvPr id="6" name="Footer Placeholder 5">
            <a:extLst>
              <a:ext uri="{FF2B5EF4-FFF2-40B4-BE49-F238E27FC236}">
                <a16:creationId xmlns:a16="http://schemas.microsoft.com/office/drawing/2014/main" id="{A4C76464-C585-47AA-82E6-45688D3F65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5D6D93-BB9A-4EB5-B650-780C8EA3CE12}"/>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221843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116F-25A1-4E4B-8E6A-4A843B92D6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776DD-44D7-4783-A8E9-38B4CBA2F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87A99-A9CC-442C-907C-AD8817BE2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13105-5DEA-4F88-A7B1-06FC6B2B1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B6A83-960B-421D-B7F6-E5404E219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51E9E-C282-4416-B8A0-33DB324F08A8}"/>
              </a:ext>
            </a:extLst>
          </p:cNvPr>
          <p:cNvSpPr>
            <a:spLocks noGrp="1"/>
          </p:cNvSpPr>
          <p:nvPr>
            <p:ph type="dt" sz="half" idx="10"/>
          </p:nvPr>
        </p:nvSpPr>
        <p:spPr/>
        <p:txBody>
          <a:bodyPr/>
          <a:lstStyle/>
          <a:p>
            <a:fld id="{23AACF32-43C6-4D2F-BAA1-AB2F362527F7}" type="datetime1">
              <a:rPr lang="en-US" smtClean="0"/>
              <a:t>7/29/2025</a:t>
            </a:fld>
            <a:endParaRPr lang="en-US" dirty="0"/>
          </a:p>
        </p:txBody>
      </p:sp>
      <p:sp>
        <p:nvSpPr>
          <p:cNvPr id="8" name="Footer Placeholder 7">
            <a:extLst>
              <a:ext uri="{FF2B5EF4-FFF2-40B4-BE49-F238E27FC236}">
                <a16:creationId xmlns:a16="http://schemas.microsoft.com/office/drawing/2014/main" id="{7E4565B1-1A8D-46F5-B580-A5561AE6F82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42D390F-3F10-4AEB-972F-EA7B9D276BB6}"/>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07569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EC48-9085-409A-9DDD-2FE5493F99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68895-F23B-4848-AC31-90EFF305EFE8}"/>
              </a:ext>
            </a:extLst>
          </p:cNvPr>
          <p:cNvSpPr>
            <a:spLocks noGrp="1"/>
          </p:cNvSpPr>
          <p:nvPr>
            <p:ph type="dt" sz="half" idx="10"/>
          </p:nvPr>
        </p:nvSpPr>
        <p:spPr/>
        <p:txBody>
          <a:bodyPr/>
          <a:lstStyle/>
          <a:p>
            <a:fld id="{561CC0AA-01DF-42ED-8ADA-0B70A20919C2}" type="datetime1">
              <a:rPr lang="en-US" smtClean="0"/>
              <a:t>7/29/2025</a:t>
            </a:fld>
            <a:endParaRPr lang="en-US" dirty="0"/>
          </a:p>
        </p:txBody>
      </p:sp>
      <p:sp>
        <p:nvSpPr>
          <p:cNvPr id="4" name="Footer Placeholder 3">
            <a:extLst>
              <a:ext uri="{FF2B5EF4-FFF2-40B4-BE49-F238E27FC236}">
                <a16:creationId xmlns:a16="http://schemas.microsoft.com/office/drawing/2014/main" id="{7BEC5309-102E-4B7B-8974-354F35BC5CA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49C686-9128-41AA-9097-1F45BF30B1AD}"/>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346863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AC21F-F34A-45B0-B2C8-EA6E25FB4EC4}"/>
              </a:ext>
            </a:extLst>
          </p:cNvPr>
          <p:cNvSpPr>
            <a:spLocks noGrp="1"/>
          </p:cNvSpPr>
          <p:nvPr>
            <p:ph type="dt" sz="half" idx="10"/>
          </p:nvPr>
        </p:nvSpPr>
        <p:spPr/>
        <p:txBody>
          <a:bodyPr/>
          <a:lstStyle/>
          <a:p>
            <a:fld id="{F2E8826D-A6C0-416B-BCE7-CDBFD02111C0}" type="datetime1">
              <a:rPr lang="en-US" smtClean="0"/>
              <a:t>7/29/2025</a:t>
            </a:fld>
            <a:endParaRPr lang="en-US" dirty="0"/>
          </a:p>
        </p:txBody>
      </p:sp>
      <p:sp>
        <p:nvSpPr>
          <p:cNvPr id="3" name="Footer Placeholder 2">
            <a:extLst>
              <a:ext uri="{FF2B5EF4-FFF2-40B4-BE49-F238E27FC236}">
                <a16:creationId xmlns:a16="http://schemas.microsoft.com/office/drawing/2014/main" id="{14C8DF49-468E-4520-BC82-3CD26AE4F2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11EE6D-CDEA-48F7-A0CD-995B498EB79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6125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75E3-5E10-4892-9BEB-9A0FC4CE2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869EE-35F8-40F8-8731-8A420F7F7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49FC88-3623-4342-BD04-38C28EC59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01FAD-534A-4C33-9F61-C1DA34393926}"/>
              </a:ext>
            </a:extLst>
          </p:cNvPr>
          <p:cNvSpPr>
            <a:spLocks noGrp="1"/>
          </p:cNvSpPr>
          <p:nvPr>
            <p:ph type="dt" sz="half" idx="10"/>
          </p:nvPr>
        </p:nvSpPr>
        <p:spPr/>
        <p:txBody>
          <a:bodyPr/>
          <a:lstStyle/>
          <a:p>
            <a:fld id="{D49C6AF3-B84D-4AD1-8C13-244C539653AE}" type="datetime1">
              <a:rPr lang="en-US" smtClean="0"/>
              <a:t>7/29/2025</a:t>
            </a:fld>
            <a:endParaRPr lang="en-US" dirty="0"/>
          </a:p>
        </p:txBody>
      </p:sp>
      <p:sp>
        <p:nvSpPr>
          <p:cNvPr id="6" name="Footer Placeholder 5">
            <a:extLst>
              <a:ext uri="{FF2B5EF4-FFF2-40B4-BE49-F238E27FC236}">
                <a16:creationId xmlns:a16="http://schemas.microsoft.com/office/drawing/2014/main" id="{7F903340-3D58-4680-8006-993232D892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0BFE25-122D-4659-950D-DDEF2EDA68EE}"/>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336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6E6C-B909-4FC3-9715-D0739CD41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165FCA-5BF2-4059-BCA5-D709C2876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E60248A-92AE-4696-AE94-A8335F019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9D45C-BD75-4046-BAAB-C5397C36DE73}"/>
              </a:ext>
            </a:extLst>
          </p:cNvPr>
          <p:cNvSpPr>
            <a:spLocks noGrp="1"/>
          </p:cNvSpPr>
          <p:nvPr>
            <p:ph type="dt" sz="half" idx="10"/>
          </p:nvPr>
        </p:nvSpPr>
        <p:spPr/>
        <p:txBody>
          <a:bodyPr/>
          <a:lstStyle/>
          <a:p>
            <a:fld id="{F29B6E53-8543-41C4-BA91-64116F45B299}" type="datetime1">
              <a:rPr lang="en-US" smtClean="0"/>
              <a:t>7/29/2025</a:t>
            </a:fld>
            <a:endParaRPr lang="en-US" dirty="0"/>
          </a:p>
        </p:txBody>
      </p:sp>
      <p:sp>
        <p:nvSpPr>
          <p:cNvPr id="6" name="Footer Placeholder 5">
            <a:extLst>
              <a:ext uri="{FF2B5EF4-FFF2-40B4-BE49-F238E27FC236}">
                <a16:creationId xmlns:a16="http://schemas.microsoft.com/office/drawing/2014/main" id="{8BE67CD5-6768-4651-BF9E-8BDF66D5C0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D3DA15-AA0E-4E8D-9685-F54A30467FF0}"/>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06862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DF18F-B749-4566-9D6F-C0A97527C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0BEA31-A676-47A8-9170-2F33B5C52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911D8-1A5A-4D53-942D-8AEC180DE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0D0BD-5D2C-4CC3-A733-94C6D739A266}" type="datetime1">
              <a:rPr lang="en-US" smtClean="0"/>
              <a:t>7/29/2025</a:t>
            </a:fld>
            <a:endParaRPr lang="en-US" dirty="0"/>
          </a:p>
        </p:txBody>
      </p:sp>
      <p:sp>
        <p:nvSpPr>
          <p:cNvPr id="5" name="Footer Placeholder 4">
            <a:extLst>
              <a:ext uri="{FF2B5EF4-FFF2-40B4-BE49-F238E27FC236}">
                <a16:creationId xmlns:a16="http://schemas.microsoft.com/office/drawing/2014/main" id="{B1AD289D-E00A-463F-A1A9-CC5EDE44C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C40ABCB-3EC3-49C3-822A-C73948B8C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DD2CD-795E-40BA-91BF-A8DAF0C6D858}" type="slidenum">
              <a:rPr lang="en-US" smtClean="0"/>
              <a:t>‹#›</a:t>
            </a:fld>
            <a:endParaRPr lang="en-US" dirty="0"/>
          </a:p>
        </p:txBody>
      </p:sp>
    </p:spTree>
    <p:extLst>
      <p:ext uri="{BB962C8B-B14F-4D97-AF65-F5344CB8AC3E}">
        <p14:creationId xmlns:p14="http://schemas.microsoft.com/office/powerpoint/2010/main" val="86324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hyperlink" Target="http://www.ncd.gov/"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 name="Picture 19" descr="Logo&#10;&#10;Description automatically generated">
            <a:extLst>
              <a:ext uri="{FF2B5EF4-FFF2-40B4-BE49-F238E27FC236}">
                <a16:creationId xmlns:a16="http://schemas.microsoft.com/office/drawing/2014/main" id="{B1772BD7-86F7-4303-A873-4A499BE451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68629" y="303022"/>
            <a:ext cx="2449799" cy="2449799"/>
          </a:xfrm>
          <a:prstGeom prst="rect">
            <a:avLst/>
          </a:prstGeom>
          <a:noFill/>
          <a:ln>
            <a:noFill/>
          </a:ln>
        </p:spPr>
      </p:pic>
      <p:sp>
        <p:nvSpPr>
          <p:cNvPr id="2" name="TextBox 1">
            <a:extLst>
              <a:ext uri="{FF2B5EF4-FFF2-40B4-BE49-F238E27FC236}">
                <a16:creationId xmlns:a16="http://schemas.microsoft.com/office/drawing/2014/main" id="{B6A7353E-0B91-515D-F557-834B0E8415E1}"/>
              </a:ext>
            </a:extLst>
          </p:cNvPr>
          <p:cNvSpPr txBox="1"/>
          <p:nvPr/>
        </p:nvSpPr>
        <p:spPr>
          <a:xfrm>
            <a:off x="1759861" y="2893167"/>
            <a:ext cx="8663140" cy="3816429"/>
          </a:xfrm>
          <a:prstGeom prst="rect">
            <a:avLst/>
          </a:prstGeom>
          <a:noFill/>
        </p:spPr>
        <p:txBody>
          <a:bodyPr wrap="square" rtlCol="0">
            <a:spAutoFit/>
          </a:bodyPr>
          <a:lstStyle/>
          <a:p>
            <a:pPr algn="ctr"/>
            <a:r>
              <a:rPr lang="en-US" sz="2800" b="1" i="1" dirty="0">
                <a:solidFill>
                  <a:srgbClr val="FF0000"/>
                </a:solidFill>
              </a:rPr>
              <a:t>35</a:t>
            </a:r>
            <a:r>
              <a:rPr lang="en-US" sz="2800" b="1" i="1" baseline="30000" dirty="0">
                <a:solidFill>
                  <a:srgbClr val="FF0000"/>
                </a:solidFill>
              </a:rPr>
              <a:t>th</a:t>
            </a:r>
            <a:r>
              <a:rPr lang="en-US" sz="2800" b="1" i="1" dirty="0">
                <a:solidFill>
                  <a:srgbClr val="FF0000"/>
                </a:solidFill>
              </a:rPr>
              <a:t> ADA Anniversary Series</a:t>
            </a:r>
            <a:br>
              <a:rPr lang="en-US" b="1" i="1" dirty="0"/>
            </a:br>
            <a:endParaRPr lang="en-US" b="1" i="1" dirty="0"/>
          </a:p>
          <a:p>
            <a:pPr algn="ctr"/>
            <a:r>
              <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Ground Transportation for People with Mobility Disabilities: 35 Years after the ADA</a:t>
            </a:r>
          </a:p>
          <a:p>
            <a:pPr algn="ctr"/>
            <a:endPar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Presenters: </a:t>
            </a:r>
            <a:b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Anne Sommers McIntosh, Director of Legislative Affairs</a:t>
            </a:r>
            <a:br>
              <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Kimie Eacobacci, Legislative Affairs Specialist</a:t>
            </a:r>
          </a:p>
          <a:p>
            <a:pPr algn="ctr"/>
            <a:endPar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6971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2909F6-3FAF-5F6F-09E6-231EB4182F00}"/>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10" name="Picture 9" descr="Logo&#10;&#10;Description automatically generated">
            <a:extLst>
              <a:ext uri="{FF2B5EF4-FFF2-40B4-BE49-F238E27FC236}">
                <a16:creationId xmlns:a16="http://schemas.microsoft.com/office/drawing/2014/main" id="{562CBB29-0265-5858-C254-E7AFD80272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11" name="TextBox 10">
            <a:extLst>
              <a:ext uri="{FF2B5EF4-FFF2-40B4-BE49-F238E27FC236}">
                <a16:creationId xmlns:a16="http://schemas.microsoft.com/office/drawing/2014/main" id="{12A2BEA5-C178-7BCF-9494-A294B3C49A30}"/>
              </a:ext>
            </a:extLst>
          </p:cNvPr>
          <p:cNvSpPr txBox="1"/>
          <p:nvPr/>
        </p:nvSpPr>
        <p:spPr>
          <a:xfrm>
            <a:off x="1084472" y="1450043"/>
            <a:ext cx="10216576" cy="6291146"/>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WAV performance study in New York using </a:t>
            </a:r>
            <a:r>
              <a:rPr lang="en-US" sz="2200" dirty="0" err="1">
                <a:solidFill>
                  <a:schemeClr val="bg1"/>
                </a:solidFill>
                <a:latin typeface="Arial" panose="020B0604020202020204" pitchFamily="34" charset="0"/>
                <a:cs typeface="Arial" panose="020B0604020202020204" pitchFamily="34" charset="0"/>
              </a:rPr>
              <a:t>UberWAV</a:t>
            </a:r>
            <a:r>
              <a:rPr lang="en-US" sz="2200" dirty="0">
                <a:solidFill>
                  <a:schemeClr val="bg1"/>
                </a:solidFill>
                <a:latin typeface="Arial" panose="020B0604020202020204" pitchFamily="34" charset="0"/>
                <a:cs typeface="Arial" panose="020B0604020202020204" pitchFamily="34" charset="0"/>
              </a:rPr>
              <a:t> and Lyft’s “Access Mode”: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Paired requests method – one for WAV service; one not</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Uber located a WAV in 27 of 49 different attempts (a 55% ‘success’ rate). </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Lyft Access Mode located a WAV for only 3 of 65 attempts (a 5% ‘success’ rate)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Combined, the two apps located an available WAV in only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26% of attempts, but located non-accessible Uber and Lyft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vehicles 100% of the time.</a:t>
            </a:r>
          </a:p>
          <a:p>
            <a:pPr marL="914400" lvl="1" indent="-457200">
              <a:lnSpc>
                <a:spcPct val="150000"/>
              </a:lnSpc>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a:lnSpc>
                <a:spcPct val="150000"/>
              </a:lnSpc>
            </a:pPr>
            <a:endParaRPr lang="en-US" sz="24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EC34CE6-2627-6A6A-3230-094A5A52E496}"/>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Level of Performance of TNC WAVs</a:t>
            </a:r>
          </a:p>
        </p:txBody>
      </p:sp>
    </p:spTree>
    <p:custDataLst>
      <p:tags r:id="rId1"/>
    </p:custDataLst>
    <p:extLst>
      <p:ext uri="{BB962C8B-B14F-4D97-AF65-F5344CB8AC3E}">
        <p14:creationId xmlns:p14="http://schemas.microsoft.com/office/powerpoint/2010/main" val="237976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11</a:t>
            </a:fld>
            <a:endParaRPr lang="en-US" dirty="0"/>
          </a:p>
        </p:txBody>
      </p:sp>
      <p:sp>
        <p:nvSpPr>
          <p:cNvPr id="11" name="TextBox 10">
            <a:extLst>
              <a:ext uri="{FF2B5EF4-FFF2-40B4-BE49-F238E27FC236}">
                <a16:creationId xmlns:a16="http://schemas.microsoft.com/office/drawing/2014/main" id="{2328B11E-1747-947D-3C7B-F846A94225E4}"/>
              </a:ext>
            </a:extLst>
          </p:cNvPr>
          <p:cNvSpPr txBox="1"/>
          <p:nvPr/>
        </p:nvSpPr>
        <p:spPr>
          <a:xfrm>
            <a:off x="2054435" y="475013"/>
            <a:ext cx="7813423" cy="400110"/>
          </a:xfrm>
          <a:prstGeom prst="rect">
            <a:avLst/>
          </a:prstGeom>
          <a:noFill/>
        </p:spPr>
        <p:txBody>
          <a:bodyPr wrap="square" rtlCol="0">
            <a:spAutoFit/>
          </a:bodyP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6FADB3F-2885-C07F-D836-046000DC6892}"/>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20BC7981-FAB9-401A-B89C-6B6B5F6069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7" name="TextBox 6">
            <a:extLst>
              <a:ext uri="{FF2B5EF4-FFF2-40B4-BE49-F238E27FC236}">
                <a16:creationId xmlns:a16="http://schemas.microsoft.com/office/drawing/2014/main" id="{0053CDA9-8FDF-F37E-2047-760633511765}"/>
              </a:ext>
            </a:extLst>
          </p:cNvPr>
          <p:cNvSpPr txBox="1"/>
          <p:nvPr/>
        </p:nvSpPr>
        <p:spPr>
          <a:xfrm>
            <a:off x="1084472" y="1450043"/>
            <a:ext cx="10216576" cy="4600042"/>
          </a:xfrm>
          <a:prstGeom prst="rect">
            <a:avLst/>
          </a:prstGeom>
          <a:noFill/>
        </p:spPr>
        <p:txBody>
          <a:bodyPr wrap="square" numCol="1">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Under California’s “Access for All” Program, TNC WAV customer complaints:</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997 complaints from 3</a:t>
            </a:r>
            <a:r>
              <a:rPr lang="en-US" sz="2200" baseline="30000" dirty="0">
                <a:solidFill>
                  <a:schemeClr val="bg1"/>
                </a:solidFill>
                <a:latin typeface="Arial" panose="020B0604020202020204" pitchFamily="34" charset="0"/>
                <a:cs typeface="Arial" panose="020B0604020202020204" pitchFamily="34" charset="0"/>
              </a:rPr>
              <a:t>rd</a:t>
            </a:r>
            <a:r>
              <a:rPr lang="en-US" sz="2200" dirty="0">
                <a:solidFill>
                  <a:schemeClr val="bg1"/>
                </a:solidFill>
                <a:latin typeface="Arial" panose="020B0604020202020204" pitchFamily="34" charset="0"/>
                <a:cs typeface="Arial" panose="020B0604020202020204" pitchFamily="34" charset="0"/>
              </a:rPr>
              <a:t> quarter 2019 to 2</a:t>
            </a:r>
            <a:r>
              <a:rPr lang="en-US" sz="2200" baseline="30000" dirty="0">
                <a:solidFill>
                  <a:schemeClr val="bg1"/>
                </a:solidFill>
                <a:latin typeface="Arial" panose="020B0604020202020204" pitchFamily="34" charset="0"/>
                <a:cs typeface="Arial" panose="020B0604020202020204" pitchFamily="34" charset="0"/>
              </a:rPr>
              <a:t>nd</a:t>
            </a:r>
            <a:r>
              <a:rPr lang="en-US" sz="2200" dirty="0">
                <a:solidFill>
                  <a:schemeClr val="bg1"/>
                </a:solidFill>
                <a:latin typeface="Arial" panose="020B0604020202020204" pitchFamily="34" charset="0"/>
                <a:cs typeface="Arial" panose="020B0604020202020204" pitchFamily="34" charset="0"/>
              </a:rPr>
              <a:t> quarter 2023</a:t>
            </a:r>
          </a:p>
          <a:p>
            <a:pPr marL="1371600" lvl="2"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Securement issue: 12</a:t>
            </a:r>
          </a:p>
          <a:p>
            <a:pPr marL="1371600" lvl="2"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Driver training: 72</a:t>
            </a:r>
          </a:p>
          <a:p>
            <a:pPr marL="1371600" lvl="2"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Vehicle safety and comfort: 76</a:t>
            </a:r>
          </a:p>
          <a:p>
            <a:pPr marL="1371600" lvl="2"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Service Animal: 2</a:t>
            </a:r>
          </a:p>
          <a:p>
            <a:pPr marL="1371600" lvl="2"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Stranded passenger: not reported</a:t>
            </a:r>
          </a:p>
          <a:p>
            <a:pPr marL="1371600" lvl="2" indent="-457200">
              <a:lnSpc>
                <a:spcPct val="150000"/>
              </a:lnSpc>
              <a:buFont typeface="Arial" panose="020B0604020202020204" pitchFamily="34" charset="0"/>
              <a:buChar char="•"/>
            </a:pPr>
            <a:r>
              <a:rPr lang="en-US" sz="2200" dirty="0">
                <a:solidFill>
                  <a:srgbClr val="FFFF00"/>
                </a:solidFill>
                <a:latin typeface="Arial" panose="020B0604020202020204" pitchFamily="34" charset="0"/>
                <a:cs typeface="Arial" panose="020B0604020202020204" pitchFamily="34" charset="0"/>
              </a:rPr>
              <a:t>Other: 832</a:t>
            </a:r>
          </a:p>
          <a:p>
            <a:pPr marL="914400" lvl="1" indent="-457200">
              <a:lnSpc>
                <a:spcPct val="150000"/>
              </a:lnSpc>
              <a:buFont typeface="Arial" panose="020B0604020202020204" pitchFamily="34" charset="0"/>
              <a:buChar char="•"/>
            </a:pPr>
            <a:r>
              <a:rPr lang="en-US" sz="2200" dirty="0">
                <a:solidFill>
                  <a:srgbClr val="FFFF00"/>
                </a:solidFill>
                <a:latin typeface="Arial" panose="020B0604020202020204" pitchFamily="34" charset="0"/>
                <a:cs typeface="Arial" panose="020B0604020202020204" pitchFamily="34" charset="0"/>
              </a:rPr>
              <a:t>Most WAV response times were within 20-25 minutes</a:t>
            </a:r>
          </a:p>
        </p:txBody>
      </p:sp>
      <p:sp>
        <p:nvSpPr>
          <p:cNvPr id="8" name="TextBox 7">
            <a:extLst>
              <a:ext uri="{FF2B5EF4-FFF2-40B4-BE49-F238E27FC236}">
                <a16:creationId xmlns:a16="http://schemas.microsoft.com/office/drawing/2014/main" id="{D5FA7137-24CE-7E66-D5B8-9B0D82C5CD54}"/>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Level of Performance of TNC WAVs</a:t>
            </a:r>
          </a:p>
        </p:txBody>
      </p:sp>
    </p:spTree>
    <p:custDataLst>
      <p:tags r:id="rId1"/>
    </p:custDataLst>
    <p:extLst>
      <p:ext uri="{BB962C8B-B14F-4D97-AF65-F5344CB8AC3E}">
        <p14:creationId xmlns:p14="http://schemas.microsoft.com/office/powerpoint/2010/main" val="135649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12</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3720B401-172B-E31E-E290-E73A8A20765B}"/>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10" name="Picture 9" descr="Logo&#10;&#10;Description automatically generated">
            <a:extLst>
              <a:ext uri="{FF2B5EF4-FFF2-40B4-BE49-F238E27FC236}">
                <a16:creationId xmlns:a16="http://schemas.microsoft.com/office/drawing/2014/main" id="{5A094179-5990-9850-7C78-8E50A4A896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11" name="TextBox 10">
            <a:extLst>
              <a:ext uri="{FF2B5EF4-FFF2-40B4-BE49-F238E27FC236}">
                <a16:creationId xmlns:a16="http://schemas.microsoft.com/office/drawing/2014/main" id="{48D34CCE-B7E1-C5B3-7E6D-63C6F89367EE}"/>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Litigation for WAV Access</a:t>
            </a:r>
          </a:p>
        </p:txBody>
      </p:sp>
      <p:sp>
        <p:nvSpPr>
          <p:cNvPr id="3" name="TextBox 2">
            <a:extLst>
              <a:ext uri="{FF2B5EF4-FFF2-40B4-BE49-F238E27FC236}">
                <a16:creationId xmlns:a16="http://schemas.microsoft.com/office/drawing/2014/main" id="{CAF99F00-1FE9-BCFC-A7FD-02353A9A7DA4}"/>
              </a:ext>
            </a:extLst>
          </p:cNvPr>
          <p:cNvSpPr txBox="1"/>
          <p:nvPr/>
        </p:nvSpPr>
        <p:spPr>
          <a:xfrm>
            <a:off x="1084472" y="1450043"/>
            <a:ext cx="10216576" cy="4092211"/>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Plaintiffs allege that TNCs are subject to Title III of the ADA because they are a “place of public accommodation” or a private entity that is “primarily engaged in the business of transporting people”</a:t>
            </a:r>
          </a:p>
          <a:p>
            <a:pPr marL="457200" indent="-457200">
              <a:lnSpc>
                <a:spcPct val="150000"/>
              </a:lnSpc>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Defendants Uber and Lyft argue they are tech companies, not transportation providers; and that they don’t provide public accommodations because they don’t own or lease vehicles but rather only provide a platform</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that connects riders and drivers.</a:t>
            </a:r>
          </a:p>
        </p:txBody>
      </p:sp>
    </p:spTree>
    <p:custDataLst>
      <p:tags r:id="rId1"/>
    </p:custDataLst>
    <p:extLst>
      <p:ext uri="{BB962C8B-B14F-4D97-AF65-F5344CB8AC3E}">
        <p14:creationId xmlns:p14="http://schemas.microsoft.com/office/powerpoint/2010/main" val="195061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13</a:t>
            </a:fld>
            <a:endParaRPr lang="en-US" dirty="0"/>
          </a:p>
        </p:txBody>
      </p:sp>
      <p:sp>
        <p:nvSpPr>
          <p:cNvPr id="3" name="TextBox 2">
            <a:extLst>
              <a:ext uri="{FF2B5EF4-FFF2-40B4-BE49-F238E27FC236}">
                <a16:creationId xmlns:a16="http://schemas.microsoft.com/office/drawing/2014/main" id="{4B0D9A44-D3A8-5703-4DD5-0A51C1F0B209}"/>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25495DFC-82D4-F78C-C22A-9BBFA7020E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7" name="TextBox 6">
            <a:extLst>
              <a:ext uri="{FF2B5EF4-FFF2-40B4-BE49-F238E27FC236}">
                <a16:creationId xmlns:a16="http://schemas.microsoft.com/office/drawing/2014/main" id="{498374E8-A657-C4F2-00BD-C5702126539F}"/>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Litigation for WAV Access</a:t>
            </a:r>
          </a:p>
        </p:txBody>
      </p:sp>
      <p:sp>
        <p:nvSpPr>
          <p:cNvPr id="8" name="TextBox 7">
            <a:extLst>
              <a:ext uri="{FF2B5EF4-FFF2-40B4-BE49-F238E27FC236}">
                <a16:creationId xmlns:a16="http://schemas.microsoft.com/office/drawing/2014/main" id="{0AC8F334-6FFF-6CB2-5705-F18B454CD052}"/>
              </a:ext>
            </a:extLst>
          </p:cNvPr>
          <p:cNvSpPr txBox="1"/>
          <p:nvPr/>
        </p:nvSpPr>
        <p:spPr>
          <a:xfrm>
            <a:off x="1084472" y="1450043"/>
            <a:ext cx="10216576" cy="4702954"/>
          </a:xfrm>
          <a:prstGeom prst="rect">
            <a:avLst/>
          </a:prstGeom>
          <a:noFill/>
        </p:spPr>
        <p:txBody>
          <a:bodyPr wrap="square" numCol="1">
            <a:spAutoFit/>
          </a:bodyPr>
          <a:lstStyle/>
          <a:p>
            <a:pPr marL="457200" indent="-457200">
              <a:lnSpc>
                <a:spcPct val="150000"/>
              </a:lnSpc>
              <a:spcAft>
                <a:spcPts val="1200"/>
              </a:spcAft>
              <a:buFont typeface="Arial" panose="020B0604020202020204" pitchFamily="34" charset="0"/>
              <a:buChar char="•"/>
            </a:pPr>
            <a:r>
              <a:rPr lang="en-US" sz="2100" dirty="0">
                <a:solidFill>
                  <a:schemeClr val="bg1"/>
                </a:solidFill>
                <a:latin typeface="Arial" panose="020B0604020202020204" pitchFamily="34" charset="0"/>
                <a:cs typeface="Arial" panose="020B0604020202020204" pitchFamily="34" charset="0"/>
              </a:rPr>
              <a:t>Uber and Lyft argument of ADA inapplicability doesn’t always prevail in court.</a:t>
            </a:r>
          </a:p>
          <a:p>
            <a:pPr marL="457200" indent="-457200">
              <a:lnSpc>
                <a:spcPct val="150000"/>
              </a:lnSpc>
              <a:spcAft>
                <a:spcPts val="1200"/>
              </a:spcAft>
              <a:buFont typeface="Arial" panose="020B0604020202020204" pitchFamily="34" charset="0"/>
              <a:buChar char="•"/>
            </a:pPr>
            <a:r>
              <a:rPr lang="en-US" sz="2100" dirty="0">
                <a:solidFill>
                  <a:schemeClr val="bg1"/>
                </a:solidFill>
                <a:latin typeface="Arial" panose="020B0604020202020204" pitchFamily="34" charset="0"/>
                <a:cs typeface="Arial" panose="020B0604020202020204" pitchFamily="34" charset="0"/>
              </a:rPr>
              <a:t>2017, </a:t>
            </a:r>
            <a:r>
              <a:rPr lang="en-US" sz="2100" i="1" dirty="0">
                <a:solidFill>
                  <a:schemeClr val="bg1"/>
                </a:solidFill>
                <a:latin typeface="Arial" panose="020B0604020202020204" pitchFamily="34" charset="0"/>
                <a:cs typeface="Arial" panose="020B0604020202020204" pitchFamily="34" charset="0"/>
              </a:rPr>
              <a:t>Crawford v. Uber Technologies – </a:t>
            </a:r>
            <a:r>
              <a:rPr lang="en-US" sz="2100" dirty="0">
                <a:solidFill>
                  <a:schemeClr val="bg1"/>
                </a:solidFill>
                <a:latin typeface="Arial" panose="020B0604020202020204" pitchFamily="34" charset="0"/>
                <a:cs typeface="Arial" panose="020B0604020202020204" pitchFamily="34" charset="0"/>
              </a:rPr>
              <a:t>two motorized wheelchair user plaintiffs asked for Uber to offer WAVs in their city and identify them in the app. Judge ruled request not reasonable and therefore not required by ADA.</a:t>
            </a:r>
          </a:p>
          <a:p>
            <a:pPr marL="457200" indent="-457200">
              <a:lnSpc>
                <a:spcPct val="150000"/>
              </a:lnSpc>
              <a:spcAft>
                <a:spcPts val="1200"/>
              </a:spcAft>
              <a:buFont typeface="Arial" panose="020B0604020202020204" pitchFamily="34" charset="0"/>
              <a:buChar char="•"/>
            </a:pPr>
            <a:r>
              <a:rPr lang="en-US" sz="2100" dirty="0">
                <a:solidFill>
                  <a:schemeClr val="bg1"/>
                </a:solidFill>
                <a:latin typeface="Arial" panose="020B0604020202020204" pitchFamily="34" charset="0"/>
                <a:cs typeface="Arial" panose="020B0604020202020204" pitchFamily="34" charset="0"/>
              </a:rPr>
              <a:t>2020, </a:t>
            </a:r>
            <a:r>
              <a:rPr lang="en-US" sz="2100" i="1" dirty="0">
                <a:solidFill>
                  <a:schemeClr val="bg1"/>
                </a:solidFill>
                <a:latin typeface="Arial" panose="020B0604020202020204" pitchFamily="34" charset="0"/>
                <a:cs typeface="Arial" panose="020B0604020202020204" pitchFamily="34" charset="0"/>
              </a:rPr>
              <a:t>Independent Living Resource Center San Francisco v. Lyft</a:t>
            </a:r>
            <a:r>
              <a:rPr lang="en-US" sz="2100" dirty="0">
                <a:solidFill>
                  <a:schemeClr val="bg1"/>
                </a:solidFill>
                <a:latin typeface="Arial" panose="020B0604020202020204" pitchFamily="34" charset="0"/>
                <a:cs typeface="Arial" panose="020B0604020202020204" pitchFamily="34" charset="0"/>
              </a:rPr>
              <a:t> – class action lawsuit asking for Lyft to provide WAV services comparable </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to non-WAV services in three counties. Court found request for </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comparable service was unreasonable because it amounted to a </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performance standard rather than a concrete proposal or modification.</a:t>
            </a:r>
          </a:p>
        </p:txBody>
      </p:sp>
    </p:spTree>
    <p:custDataLst>
      <p:tags r:id="rId1"/>
    </p:custDataLst>
    <p:extLst>
      <p:ext uri="{BB962C8B-B14F-4D97-AF65-F5344CB8AC3E}">
        <p14:creationId xmlns:p14="http://schemas.microsoft.com/office/powerpoint/2010/main" val="18441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14</a:t>
            </a:fld>
            <a:endParaRPr lang="en-US" dirty="0"/>
          </a:p>
        </p:txBody>
      </p:sp>
      <p:sp>
        <p:nvSpPr>
          <p:cNvPr id="3" name="TextBox 2">
            <a:extLst>
              <a:ext uri="{FF2B5EF4-FFF2-40B4-BE49-F238E27FC236}">
                <a16:creationId xmlns:a16="http://schemas.microsoft.com/office/drawing/2014/main" id="{25371C5B-4DBE-F0F8-F5B0-B73649BE5543}"/>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D3C022BF-220C-935B-EC05-06A2D83CDB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10" name="TextBox 9">
            <a:extLst>
              <a:ext uri="{FF2B5EF4-FFF2-40B4-BE49-F238E27FC236}">
                <a16:creationId xmlns:a16="http://schemas.microsoft.com/office/drawing/2014/main" id="{5E1B024C-4D5B-128B-7D54-FB4E272D3C21}"/>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Litigation for WAV Access</a:t>
            </a:r>
          </a:p>
        </p:txBody>
      </p:sp>
      <p:sp>
        <p:nvSpPr>
          <p:cNvPr id="11" name="TextBox 10">
            <a:extLst>
              <a:ext uri="{FF2B5EF4-FFF2-40B4-BE49-F238E27FC236}">
                <a16:creationId xmlns:a16="http://schemas.microsoft.com/office/drawing/2014/main" id="{C5C71BFA-216A-4D35-CEA6-B07E4D3F739A}"/>
              </a:ext>
            </a:extLst>
          </p:cNvPr>
          <p:cNvSpPr txBox="1"/>
          <p:nvPr/>
        </p:nvSpPr>
        <p:spPr>
          <a:xfrm>
            <a:off x="1084472" y="1450043"/>
            <a:ext cx="10216576" cy="8680710"/>
          </a:xfrm>
          <a:prstGeom prst="rect">
            <a:avLst/>
          </a:prstGeom>
          <a:noFill/>
        </p:spPr>
        <p:txBody>
          <a:bodyPr wrap="square" numCol="1">
            <a:spAutoFit/>
          </a:bodyPr>
          <a:lstStyle/>
          <a:p>
            <a:pPr marL="457200" indent="-457200">
              <a:lnSpc>
                <a:spcPct val="150000"/>
              </a:lnSpc>
              <a:spcAft>
                <a:spcPts val="1200"/>
              </a:spcAft>
              <a:buFont typeface="Arial" panose="020B0604020202020204" pitchFamily="34" charset="0"/>
              <a:buChar char="•"/>
            </a:pPr>
            <a:r>
              <a:rPr lang="en-US" sz="2100" dirty="0">
                <a:solidFill>
                  <a:schemeClr val="bg1"/>
                </a:solidFill>
                <a:latin typeface="Arial" panose="020B0604020202020204" pitchFamily="34" charset="0"/>
                <a:cs typeface="Arial" panose="020B0604020202020204" pitchFamily="34" charset="0"/>
              </a:rPr>
              <a:t>Although no court has yet ruled that TNCs are responsible for providing WAV service under the ADA, the U.S. Department of Justice has stated that the ADA applies to TNCs for other types of disability discrimination in two DOJ matters that resulted in settlements with Uber and Lyft.</a:t>
            </a:r>
          </a:p>
          <a:p>
            <a:pPr marL="457200" indent="-457200">
              <a:lnSpc>
                <a:spcPct val="150000"/>
              </a:lnSpc>
              <a:spcAft>
                <a:spcPts val="1200"/>
              </a:spcAft>
              <a:buFont typeface="Arial" panose="020B0604020202020204" pitchFamily="34" charset="0"/>
              <a:buChar char="•"/>
            </a:pPr>
            <a:r>
              <a:rPr lang="en-US" sz="2100" dirty="0">
                <a:solidFill>
                  <a:schemeClr val="bg1"/>
                </a:solidFill>
                <a:latin typeface="Arial" panose="020B0604020202020204" pitchFamily="34" charset="0"/>
                <a:cs typeface="Arial" panose="020B0604020202020204" pitchFamily="34" charset="0"/>
              </a:rPr>
              <a:t>DOJ Civil Rights Division does not track disability complaints in a way that would allow it to accurately or readily respond to a request for information about </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complaints such as those against TNCs alleging discrimination due to </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a lack of WAVs; or those pertaining to “wheelchair accessible” </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complaints.</a:t>
            </a:r>
          </a:p>
          <a:p>
            <a:pPr marL="457200" indent="-457200">
              <a:lnSpc>
                <a:spcPct val="150000"/>
              </a:lnSpc>
              <a:spcAft>
                <a:spcPts val="1200"/>
              </a:spcAft>
              <a:buFont typeface="Arial" panose="020B0604020202020204" pitchFamily="34" charset="0"/>
              <a:buChar char="•"/>
            </a:pPr>
            <a:endParaRPr lang="en-US" sz="2100" dirty="0">
              <a:solidFill>
                <a:schemeClr val="bg1"/>
              </a:solidFill>
              <a:latin typeface="Arial" panose="020B0604020202020204" pitchFamily="34" charset="0"/>
              <a:cs typeface="Arial" panose="020B0604020202020204" pitchFamily="34" charset="0"/>
            </a:endParaRPr>
          </a:p>
          <a:p>
            <a:pPr marL="457200" indent="-457200">
              <a:lnSpc>
                <a:spcPct val="150000"/>
              </a:lnSpc>
              <a:spcAft>
                <a:spcPts val="1200"/>
              </a:spcAft>
              <a:buFont typeface="Arial" panose="020B0604020202020204" pitchFamily="34" charset="0"/>
              <a:buChar char="•"/>
            </a:pPr>
            <a:r>
              <a:rPr lang="en-US" dirty="0"/>
              <a:t>To inform this report, NCD requested, from DOJ’s Civil Rights Division, the number of complaints received by the Division from January 1, 2019, to January 1, 2024, alleging a violation of Title III of the Americans with Disabilities Act by TNCs, including any complaints that were rejected due to the lack of enforcement power. For example, complaints were filed against TNCs alleging discrimination due to a lack of WAVs. The Division responded that it receives thousands of citizen complaints through its online reporting portal, it does not track disability complaints in a way that would allow it to accurately or readily respond to the question, and the Division does not sort complaints as against transportation providers or by type of transportation provider.121 </a:t>
            </a:r>
            <a:endParaRPr lang="en-US" sz="2100" dirty="0">
              <a:solidFill>
                <a:schemeClr val="bg1"/>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7864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15</a:t>
            </a:fld>
            <a:endParaRPr lang="en-US" dirty="0"/>
          </a:p>
        </p:txBody>
      </p:sp>
      <p:sp>
        <p:nvSpPr>
          <p:cNvPr id="3" name="TextBox 2">
            <a:extLst>
              <a:ext uri="{FF2B5EF4-FFF2-40B4-BE49-F238E27FC236}">
                <a16:creationId xmlns:a16="http://schemas.microsoft.com/office/drawing/2014/main" id="{373FB519-B529-DC5A-8EAA-FF3944C1881F}"/>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F103AF7A-265A-4889-DF3E-E07557C3F6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ABB1DD05-0161-2A63-B100-D2DABC836C99}"/>
              </a:ext>
            </a:extLst>
          </p:cNvPr>
          <p:cNvSpPr txBox="1"/>
          <p:nvPr/>
        </p:nvSpPr>
        <p:spPr>
          <a:xfrm>
            <a:off x="978580" y="1828453"/>
            <a:ext cx="10216576" cy="2060885"/>
          </a:xfrm>
          <a:prstGeom prst="rect">
            <a:avLst/>
          </a:prstGeom>
          <a:noFill/>
        </p:spPr>
        <p:txBody>
          <a:bodyPr wrap="square" numCol="1">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Private entities, such as taxi companies and TNCs, that partner with transit agencies “stand in the shoes” of the public entities and therefore have to abide by ADA regulations including WAV provision requirements, just like a transit agency was providing the service itself.</a:t>
            </a:r>
          </a:p>
        </p:txBody>
      </p:sp>
      <p:sp>
        <p:nvSpPr>
          <p:cNvPr id="6" name="TextBox 5">
            <a:extLst>
              <a:ext uri="{FF2B5EF4-FFF2-40B4-BE49-F238E27FC236}">
                <a16:creationId xmlns:a16="http://schemas.microsoft.com/office/drawing/2014/main" id="{1BF7E562-B321-BB98-41AC-7A9CC6C3912F}"/>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“Standing in the shoes” of a transit agency</a:t>
            </a:r>
          </a:p>
        </p:txBody>
      </p:sp>
    </p:spTree>
    <p:custDataLst>
      <p:tags r:id="rId1"/>
    </p:custDataLst>
    <p:extLst>
      <p:ext uri="{BB962C8B-B14F-4D97-AF65-F5344CB8AC3E}">
        <p14:creationId xmlns:p14="http://schemas.microsoft.com/office/powerpoint/2010/main" val="254026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16</a:t>
            </a:fld>
            <a:endParaRPr lang="en-US" dirty="0"/>
          </a:p>
        </p:txBody>
      </p:sp>
      <p:sp>
        <p:nvSpPr>
          <p:cNvPr id="3" name="TextBox 2">
            <a:extLst>
              <a:ext uri="{FF2B5EF4-FFF2-40B4-BE49-F238E27FC236}">
                <a16:creationId xmlns:a16="http://schemas.microsoft.com/office/drawing/2014/main" id="{BBE2FEEB-D07A-26D3-7D2F-7258C4084D31}"/>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2EA129D9-DD0E-F24C-2BA6-9CEE6831BD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00EBBAFA-4874-98C0-6D12-1FDE1750EE45}"/>
              </a:ext>
            </a:extLst>
          </p:cNvPr>
          <p:cNvSpPr txBox="1"/>
          <p:nvPr/>
        </p:nvSpPr>
        <p:spPr>
          <a:xfrm>
            <a:off x="996844" y="1490514"/>
            <a:ext cx="10216576" cy="3743141"/>
          </a:xfrm>
          <a:prstGeom prst="rect">
            <a:avLst/>
          </a:prstGeom>
          <a:noFill/>
        </p:spPr>
        <p:txBody>
          <a:bodyPr wrap="square" numCol="1">
            <a:spAutoFit/>
          </a:bodyPr>
          <a:lstStyle/>
          <a:p>
            <a:pPr>
              <a:lnSpc>
                <a:spcPct val="150000"/>
              </a:lnSpc>
            </a:pPr>
            <a:r>
              <a:rPr lang="en-US" sz="2300" dirty="0">
                <a:solidFill>
                  <a:schemeClr val="bg1"/>
                </a:solidFill>
                <a:latin typeface="Arial" panose="020B0604020202020204" pitchFamily="34" charset="0"/>
                <a:cs typeface="Arial" panose="020B0604020202020204" pitchFamily="34" charset="0"/>
              </a:rPr>
              <a:t>2016 Department of Transportation letter to transit agencies:</a:t>
            </a:r>
          </a:p>
          <a:p>
            <a:pPr>
              <a:lnSpc>
                <a:spcPct val="150000"/>
              </a:lnSpc>
            </a:pPr>
            <a:endParaRPr lang="en-US" sz="2300" dirty="0">
              <a:solidFill>
                <a:schemeClr val="bg1"/>
              </a:solidFill>
              <a:latin typeface="Arial" panose="020B0604020202020204" pitchFamily="34" charset="0"/>
              <a:cs typeface="Arial" panose="020B0604020202020204" pitchFamily="34" charset="0"/>
            </a:endParaRPr>
          </a:p>
          <a:p>
            <a:pPr>
              <a:lnSpc>
                <a:spcPct val="150000"/>
              </a:lnSpc>
            </a:pPr>
            <a:r>
              <a:rPr lang="en-US" sz="2300" i="1" dirty="0">
                <a:solidFill>
                  <a:schemeClr val="bg1"/>
                </a:solidFill>
                <a:latin typeface="Arial" panose="020B0604020202020204" pitchFamily="34" charset="0"/>
                <a:cs typeface="Arial" panose="020B0604020202020204" pitchFamily="34" charset="0"/>
              </a:rPr>
              <a:t>Any transit agency operating demand-responsive service must either acquire WAVs or ensure that “equivalent service” is offered to people with disabilities, including those who use wheelchairs.</a:t>
            </a:r>
          </a:p>
          <a:p>
            <a:pPr marL="342900" indent="-342900">
              <a:lnSpc>
                <a:spcPct val="150000"/>
              </a:lnSpc>
              <a:buFontTx/>
              <a:buChar char="-"/>
            </a:pPr>
            <a:endParaRPr lang="en-US" sz="2300" dirty="0">
              <a:solidFill>
                <a:schemeClr val="bg1"/>
              </a:solidFill>
              <a:latin typeface="Arial" panose="020B0604020202020204" pitchFamily="34" charset="0"/>
              <a:cs typeface="Arial" panose="020B0604020202020204" pitchFamily="34" charset="0"/>
            </a:endParaRPr>
          </a:p>
          <a:p>
            <a:pPr>
              <a:lnSpc>
                <a:spcPct val="150000"/>
              </a:lnSpc>
            </a:pPr>
            <a:endParaRPr lang="en-US" sz="23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C7C2067-4CC9-9859-11E7-FD16BD0A7046}"/>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“Standing in the shoes” of a transit agency</a:t>
            </a:r>
          </a:p>
        </p:txBody>
      </p:sp>
    </p:spTree>
    <p:custDataLst>
      <p:tags r:id="rId1"/>
    </p:custDataLst>
    <p:extLst>
      <p:ext uri="{BB962C8B-B14F-4D97-AF65-F5344CB8AC3E}">
        <p14:creationId xmlns:p14="http://schemas.microsoft.com/office/powerpoint/2010/main" val="386029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17</a:t>
            </a:fld>
            <a:endParaRPr lang="en-US" dirty="0"/>
          </a:p>
        </p:txBody>
      </p:sp>
      <p:sp>
        <p:nvSpPr>
          <p:cNvPr id="3" name="TextBox 2">
            <a:extLst>
              <a:ext uri="{FF2B5EF4-FFF2-40B4-BE49-F238E27FC236}">
                <a16:creationId xmlns:a16="http://schemas.microsoft.com/office/drawing/2014/main" id="{5E76A9DC-AF1E-ED5C-757F-431260A128AD}"/>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F1AA8B2A-502C-B632-7D4F-30285E5E40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AF66105E-EE4E-A82A-7B03-03577A6F6878}"/>
              </a:ext>
            </a:extLst>
          </p:cNvPr>
          <p:cNvSpPr txBox="1"/>
          <p:nvPr/>
        </p:nvSpPr>
        <p:spPr>
          <a:xfrm>
            <a:off x="835479" y="1248949"/>
            <a:ext cx="10216576" cy="5575309"/>
          </a:xfrm>
          <a:prstGeom prst="rect">
            <a:avLst/>
          </a:prstGeom>
          <a:noFill/>
        </p:spPr>
        <p:txBody>
          <a:bodyPr wrap="square" numCol="1">
            <a:spAutoFit/>
          </a:bodyPr>
          <a:lstStyle/>
          <a:p>
            <a:pPr marL="342900"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King County (WA) – Via partnership</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Fleet of 31 vans, including WAVs, which provide first-mile/last-mile service</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Via app allows riders to indicate the need for a WAV when they book rides; or can call to book a ride</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Provides on-demand WAV service in seven counties around Seattle</a:t>
            </a:r>
            <a:br>
              <a:rPr lang="en-US" sz="2000" dirty="0">
                <a:solidFill>
                  <a:schemeClr val="bg1"/>
                </a:solidFill>
                <a:latin typeface="Arial" panose="020B0604020202020204" pitchFamily="34" charset="0"/>
                <a:cs typeface="Arial" panose="020B0604020202020204" pitchFamily="34" charset="0"/>
              </a:rPr>
            </a:b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City of Newton (MA) – </a:t>
            </a:r>
            <a:r>
              <a:rPr lang="en-US" sz="2000" dirty="0" err="1">
                <a:solidFill>
                  <a:schemeClr val="bg1"/>
                </a:solidFill>
                <a:latin typeface="Arial" panose="020B0604020202020204" pitchFamily="34" charset="0"/>
                <a:cs typeface="Arial" panose="020B0604020202020204" pitchFamily="34" charset="0"/>
              </a:rPr>
              <a:t>GoGo</a:t>
            </a:r>
            <a:r>
              <a:rPr lang="en-US" sz="2000" dirty="0">
                <a:solidFill>
                  <a:schemeClr val="bg1"/>
                </a:solidFill>
                <a:latin typeface="Arial" panose="020B0604020202020204" pitchFamily="34" charset="0"/>
                <a:cs typeface="Arial" panose="020B0604020202020204" pitchFamily="34" charset="0"/>
              </a:rPr>
              <a:t> partnership</a:t>
            </a:r>
          </a:p>
          <a:p>
            <a:pPr marL="800100" lvl="1" indent="-342900">
              <a:lnSpc>
                <a:spcPct val="150000"/>
              </a:lnSpc>
              <a:buFont typeface="Arial" panose="020B0604020202020204" pitchFamily="34" charset="0"/>
              <a:buChar char="•"/>
            </a:pPr>
            <a:r>
              <a:rPr lang="en-US" sz="2000" dirty="0" err="1">
                <a:solidFill>
                  <a:schemeClr val="bg1"/>
                </a:solidFill>
                <a:latin typeface="Arial" panose="020B0604020202020204" pitchFamily="34" charset="0"/>
                <a:cs typeface="Arial" panose="020B0604020202020204" pitchFamily="34" charset="0"/>
              </a:rPr>
              <a:t>GoGo</a:t>
            </a:r>
            <a:r>
              <a:rPr lang="en-US" sz="2000" dirty="0">
                <a:solidFill>
                  <a:schemeClr val="bg1"/>
                </a:solidFill>
                <a:latin typeface="Arial" panose="020B0604020202020204" pitchFamily="34" charset="0"/>
                <a:cs typeface="Arial" panose="020B0604020202020204" pitchFamily="34" charset="0"/>
              </a:rPr>
              <a:t> provides rides through Uber and Lyft 24/7 all year, but no equivalent</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service for people who need a WAV</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People who need WAVs must book 48 hours in advance vs. those who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do not need WAVs who average 20-minute wait times</a:t>
            </a:r>
          </a:p>
          <a:p>
            <a:pPr marL="800100" lvl="1" indent="-342900">
              <a:lnSpc>
                <a:spcPct val="150000"/>
              </a:lnSpc>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687BFE7-A9F9-9BAB-FAB0-BED59800A64B}"/>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Transit Agency/ TNC Partnership Examples</a:t>
            </a:r>
          </a:p>
        </p:txBody>
      </p:sp>
    </p:spTree>
    <p:custDataLst>
      <p:tags r:id="rId1"/>
    </p:custDataLst>
    <p:extLst>
      <p:ext uri="{BB962C8B-B14F-4D97-AF65-F5344CB8AC3E}">
        <p14:creationId xmlns:p14="http://schemas.microsoft.com/office/powerpoint/2010/main" val="3368498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18</a:t>
            </a:fld>
            <a:endParaRPr lang="en-US" dirty="0"/>
          </a:p>
        </p:txBody>
      </p:sp>
      <p:sp>
        <p:nvSpPr>
          <p:cNvPr id="3" name="TextBox 2">
            <a:extLst>
              <a:ext uri="{FF2B5EF4-FFF2-40B4-BE49-F238E27FC236}">
                <a16:creationId xmlns:a16="http://schemas.microsoft.com/office/drawing/2014/main" id="{B3FCE202-63A6-09C3-C769-C97A2EFEB1D3}"/>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78F2B084-D4C6-D1E9-CF83-052B1E5091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E356036D-F91E-51B5-46BE-0CDD9B9C70ED}"/>
              </a:ext>
            </a:extLst>
          </p:cNvPr>
          <p:cNvSpPr txBox="1"/>
          <p:nvPr/>
        </p:nvSpPr>
        <p:spPr>
          <a:xfrm>
            <a:off x="835479" y="1248949"/>
            <a:ext cx="10599900" cy="4184543"/>
          </a:xfrm>
          <a:prstGeom prst="rect">
            <a:avLst/>
          </a:prstGeom>
          <a:noFill/>
        </p:spPr>
        <p:txBody>
          <a:bodyPr wrap="square" numCol="1">
            <a:spAutoFit/>
          </a:bodyPr>
          <a:lstStyle/>
          <a:p>
            <a:pPr>
              <a:lnSpc>
                <a:spcPct val="150000"/>
              </a:lnSpc>
            </a:pPr>
            <a:r>
              <a:rPr lang="en-US" sz="2600" b="1" i="1" dirty="0">
                <a:solidFill>
                  <a:schemeClr val="bg1"/>
                </a:solidFill>
                <a:latin typeface="Arial" panose="020B0604020202020204" pitchFamily="34" charset="0"/>
                <a:cs typeface="Arial" panose="020B0604020202020204" pitchFamily="34" charset="0"/>
              </a:rPr>
              <a:t>Voluntary change</a:t>
            </a:r>
            <a:r>
              <a:rPr lang="en-US" sz="2600" b="1" dirty="0">
                <a:solidFill>
                  <a:schemeClr val="bg1"/>
                </a:solidFill>
                <a:latin typeface="Arial" panose="020B0604020202020204" pitchFamily="34" charset="0"/>
                <a:cs typeface="Arial" panose="020B0604020202020204" pitchFamily="34" charset="0"/>
              </a:rPr>
              <a:t> – “Do the right thing”</a:t>
            </a:r>
            <a:endParaRPr lang="en-US" sz="2600" b="1" i="1" dirty="0">
              <a:solidFill>
                <a:schemeClr val="bg1"/>
              </a:solidFill>
              <a:latin typeface="Arial" panose="020B0604020202020204" pitchFamily="34" charset="0"/>
              <a:cs typeface="Arial" panose="020B0604020202020204" pitchFamily="34" charset="0"/>
            </a:endParaRPr>
          </a:p>
          <a:p>
            <a:pPr>
              <a:lnSpc>
                <a:spcPct val="150000"/>
              </a:lnSpc>
            </a:pPr>
            <a:endParaRPr lang="en-US" sz="2200" b="1" dirty="0">
              <a:solidFill>
                <a:schemeClr val="bg1"/>
              </a:solidFill>
              <a:latin typeface="Arial" panose="020B0604020202020204" pitchFamily="34" charset="0"/>
              <a:cs typeface="Arial" panose="020B0604020202020204" pitchFamily="34" charset="0"/>
            </a:endParaRPr>
          </a:p>
          <a:p>
            <a:pPr>
              <a:lnSpc>
                <a:spcPct val="150000"/>
              </a:lnSpc>
            </a:pPr>
            <a:r>
              <a:rPr lang="en-US" sz="2200" b="1" dirty="0">
                <a:solidFill>
                  <a:schemeClr val="bg1"/>
                </a:solidFill>
                <a:latin typeface="Arial" panose="020B0604020202020204" pitchFamily="34" charset="0"/>
                <a:cs typeface="Arial" panose="020B0604020202020204" pitchFamily="34" charset="0"/>
              </a:rPr>
              <a:t>Transportation Network Companies (TNC)s – </a:t>
            </a:r>
          </a:p>
          <a:p>
            <a:pPr>
              <a:lnSpc>
                <a:spcPct val="150000"/>
              </a:lnSpc>
            </a:pPr>
            <a:r>
              <a:rPr lang="en-US" sz="2200" dirty="0">
                <a:solidFill>
                  <a:schemeClr val="bg1"/>
                </a:solidFill>
                <a:latin typeface="Arial" panose="020B0604020202020204" pitchFamily="34" charset="0"/>
                <a:cs typeface="Arial" panose="020B0604020202020204" pitchFamily="34" charset="0"/>
              </a:rPr>
              <a:t>Provide WAVs in every area where they provide service. TNCs that launch autonomous fleets should ensure that a percentage of its AVs are WAVs,</a:t>
            </a:r>
          </a:p>
          <a:p>
            <a:pPr>
              <a:lnSpc>
                <a:spcPct val="150000"/>
              </a:lnSpc>
            </a:pPr>
            <a:r>
              <a:rPr lang="en-US" sz="2200" dirty="0">
                <a:solidFill>
                  <a:schemeClr val="bg1"/>
                </a:solidFill>
                <a:latin typeface="Arial" panose="020B0604020202020204" pitchFamily="34" charset="0"/>
                <a:cs typeface="Arial" panose="020B0604020202020204" pitchFamily="34" charset="0"/>
              </a:rPr>
              <a:t>even if the vehicles are only partially autonomous and use a safety driver. </a:t>
            </a:r>
          </a:p>
          <a:p>
            <a:pPr>
              <a:lnSpc>
                <a:spcPct val="150000"/>
              </a:lnSpc>
            </a:pPr>
            <a:endParaRPr lang="en-US" sz="2200" dirty="0">
              <a:solidFill>
                <a:schemeClr val="bg1"/>
              </a:solidFill>
              <a:latin typeface="Arial" panose="020B0604020202020204" pitchFamily="34" charset="0"/>
              <a:cs typeface="Arial" panose="020B0604020202020204" pitchFamily="34" charset="0"/>
            </a:endParaRPr>
          </a:p>
          <a:p>
            <a:pPr>
              <a:lnSpc>
                <a:spcPct val="150000"/>
              </a:lnSpc>
            </a:pPr>
            <a:endParaRPr lang="en-US" sz="22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50BA11C-3774-0685-08F8-B1F6CD83B87F}"/>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TNC Recommendations</a:t>
            </a:r>
          </a:p>
        </p:txBody>
      </p:sp>
    </p:spTree>
    <p:custDataLst>
      <p:tags r:id="rId1"/>
    </p:custDataLst>
    <p:extLst>
      <p:ext uri="{BB962C8B-B14F-4D97-AF65-F5344CB8AC3E}">
        <p14:creationId xmlns:p14="http://schemas.microsoft.com/office/powerpoint/2010/main" val="76004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19</a:t>
            </a:fld>
            <a:endParaRPr lang="en-US" dirty="0"/>
          </a:p>
        </p:txBody>
      </p:sp>
      <p:sp>
        <p:nvSpPr>
          <p:cNvPr id="3" name="TextBox 2">
            <a:extLst>
              <a:ext uri="{FF2B5EF4-FFF2-40B4-BE49-F238E27FC236}">
                <a16:creationId xmlns:a16="http://schemas.microsoft.com/office/drawing/2014/main" id="{64C7037B-417A-4A03-B86C-23A7373C7C78}"/>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F8DA4EDE-F2B7-32A0-3369-DF29CC5ECC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B1CAD767-0644-E770-AD34-1B1D72E34FD8}"/>
              </a:ext>
            </a:extLst>
          </p:cNvPr>
          <p:cNvSpPr txBox="1"/>
          <p:nvPr/>
        </p:nvSpPr>
        <p:spPr>
          <a:xfrm>
            <a:off x="835479" y="1248949"/>
            <a:ext cx="10599900" cy="4636590"/>
          </a:xfrm>
          <a:prstGeom prst="rect">
            <a:avLst/>
          </a:prstGeom>
          <a:noFill/>
        </p:spPr>
        <p:txBody>
          <a:bodyPr wrap="square" numCol="1">
            <a:spAutoFit/>
          </a:bodyPr>
          <a:lstStyle/>
          <a:p>
            <a:pPr>
              <a:lnSpc>
                <a:spcPct val="150000"/>
              </a:lnSpc>
            </a:pPr>
            <a:r>
              <a:rPr lang="en-US" sz="2600" b="1" dirty="0">
                <a:solidFill>
                  <a:schemeClr val="bg1"/>
                </a:solidFill>
                <a:latin typeface="Arial" panose="020B0604020202020204" pitchFamily="34" charset="0"/>
                <a:cs typeface="Arial" panose="020B0604020202020204" pitchFamily="34" charset="0"/>
              </a:rPr>
              <a:t>Require WAVs by law </a:t>
            </a:r>
          </a:p>
          <a:p>
            <a:pPr marL="342900" indent="-342900">
              <a:lnSpc>
                <a:spcPct val="150000"/>
              </a:lnSpc>
              <a:spcAft>
                <a:spcPts val="1200"/>
              </a:spcAft>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Cities and counties </a:t>
            </a:r>
            <a:r>
              <a:rPr lang="en-US" sz="2000" dirty="0">
                <a:solidFill>
                  <a:schemeClr val="bg1"/>
                </a:solidFill>
                <a:latin typeface="Arial" panose="020B0604020202020204" pitchFamily="34" charset="0"/>
                <a:cs typeface="Arial" panose="020B0604020202020204" pitchFamily="34" charset="0"/>
              </a:rPr>
              <a:t>– TNCs must provide WAVs as prerequisite to doing business or pay fee to fund taxi drivers to purchase, convert, and maintain WAVs</a:t>
            </a:r>
          </a:p>
          <a:p>
            <a:pPr marL="342900" indent="-342900">
              <a:lnSpc>
                <a:spcPct val="150000"/>
              </a:lnSpc>
              <a:spcAft>
                <a:spcPts val="1200"/>
              </a:spcAft>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States</a:t>
            </a:r>
            <a:r>
              <a:rPr lang="en-US" sz="2000" dirty="0">
                <a:solidFill>
                  <a:schemeClr val="bg1"/>
                </a:solidFill>
                <a:latin typeface="Arial" panose="020B0604020202020204" pitchFamily="34" charset="0"/>
                <a:cs typeface="Arial" panose="020B0604020202020204" pitchFamily="34" charset="0"/>
              </a:rPr>
              <a:t> – require TNCs provide a percentage of WAVs wherever they do business within the state, either through purchase or lease, or by third-party contractor, or impose a surcharge on the TNC to incentivize taxi drivers to be WAV drivers</a:t>
            </a:r>
          </a:p>
          <a:p>
            <a:pPr marL="342900" indent="-342900">
              <a:lnSpc>
                <a:spcPct val="150000"/>
              </a:lnSpc>
              <a:spcAft>
                <a:spcPts val="1200"/>
              </a:spcAft>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Congress – </a:t>
            </a:r>
            <a:r>
              <a:rPr lang="en-US" sz="2000" dirty="0">
                <a:solidFill>
                  <a:schemeClr val="bg1"/>
                </a:solidFill>
                <a:latin typeface="Arial" panose="020B0604020202020204" pitchFamily="34" charset="0"/>
                <a:cs typeface="Arial" panose="020B0604020202020204" pitchFamily="34" charset="0"/>
              </a:rPr>
              <a:t>TNCs, taxi companies, and AV companies that deploy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robotaxis should be required to provide and maintain an active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percentage of WAVs in each community in which they operate</a:t>
            </a:r>
          </a:p>
        </p:txBody>
      </p:sp>
      <p:sp>
        <p:nvSpPr>
          <p:cNvPr id="6" name="TextBox 5">
            <a:extLst>
              <a:ext uri="{FF2B5EF4-FFF2-40B4-BE49-F238E27FC236}">
                <a16:creationId xmlns:a16="http://schemas.microsoft.com/office/drawing/2014/main" id="{7BACCF18-4AE8-B76E-8C48-4F98FAB3D6C8}"/>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TNC Recommendations</a:t>
            </a:r>
          </a:p>
        </p:txBody>
      </p:sp>
    </p:spTree>
    <p:custDataLst>
      <p:tags r:id="rId1"/>
    </p:custDataLst>
    <p:extLst>
      <p:ext uri="{BB962C8B-B14F-4D97-AF65-F5344CB8AC3E}">
        <p14:creationId xmlns:p14="http://schemas.microsoft.com/office/powerpoint/2010/main" val="78758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4D1C33D2-2F3F-E943-97F8-2D5CAC3E62DB}"/>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6" name="Picture 5" descr="Logo&#10;&#10;Description automatically generated">
            <a:extLst>
              <a:ext uri="{FF2B5EF4-FFF2-40B4-BE49-F238E27FC236}">
                <a16:creationId xmlns:a16="http://schemas.microsoft.com/office/drawing/2014/main" id="{52E791E3-8747-A116-D0F4-1F2B3197A4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3" name="TextBox 2">
            <a:extLst>
              <a:ext uri="{FF2B5EF4-FFF2-40B4-BE49-F238E27FC236}">
                <a16:creationId xmlns:a16="http://schemas.microsoft.com/office/drawing/2014/main" id="{5DCAADA4-8624-0110-4F1F-2C9EAAD03ACA}"/>
              </a:ext>
            </a:extLst>
          </p:cNvPr>
          <p:cNvSpPr txBox="1"/>
          <p:nvPr/>
        </p:nvSpPr>
        <p:spPr>
          <a:xfrm>
            <a:off x="1557769" y="362303"/>
            <a:ext cx="9404749" cy="1323439"/>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Transportation Network Companies (TNC)</a:t>
            </a:r>
          </a:p>
        </p:txBody>
      </p:sp>
      <p:sp>
        <p:nvSpPr>
          <p:cNvPr id="4" name="TextBox 3">
            <a:extLst>
              <a:ext uri="{FF2B5EF4-FFF2-40B4-BE49-F238E27FC236}">
                <a16:creationId xmlns:a16="http://schemas.microsoft.com/office/drawing/2014/main" id="{11A84B1B-F191-3F1B-C36E-A6961774A3DC}"/>
              </a:ext>
            </a:extLst>
          </p:cNvPr>
          <p:cNvSpPr txBox="1"/>
          <p:nvPr/>
        </p:nvSpPr>
        <p:spPr>
          <a:xfrm>
            <a:off x="1192694" y="2112093"/>
            <a:ext cx="9769824" cy="3539430"/>
          </a:xfrm>
          <a:prstGeom prst="rect">
            <a:avLst/>
          </a:prstGeom>
          <a:noFill/>
        </p:spPr>
        <p:txBody>
          <a:bodyPr wrap="square" numCol="1">
            <a:spAutoFit/>
          </a:bodyPr>
          <a:lstStyle/>
          <a:p>
            <a:pPr marL="457200" indent="-457200">
              <a:buFont typeface="Arial" panose="020B0604020202020204" pitchFamily="34" charset="0"/>
              <a:buChar char="•"/>
            </a:pPr>
            <a:r>
              <a:rPr lang="en-US" sz="3200" dirty="0">
                <a:solidFill>
                  <a:schemeClr val="bg1"/>
                </a:solidFill>
                <a:latin typeface="Arial" panose="020B0604020202020204" pitchFamily="34" charset="0"/>
                <a:cs typeface="Arial" panose="020B0604020202020204" pitchFamily="34" charset="0"/>
              </a:rPr>
              <a:t>A TNC is a platform facilitated through a mobile app that connects passengers with drivers who offer rides using their personal vehicles.</a:t>
            </a:r>
          </a:p>
          <a:p>
            <a:pPr marL="457200" indent="-457200">
              <a:buFont typeface="Arial" panose="020B0604020202020204" pitchFamily="34" charset="0"/>
              <a:buChar char="•"/>
            </a:pPr>
            <a:endParaRPr lang="en-US" sz="32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solidFill>
                  <a:schemeClr val="bg1"/>
                </a:solidFill>
                <a:latin typeface="Arial" panose="020B0604020202020204" pitchFamily="34" charset="0"/>
                <a:cs typeface="Arial" panose="020B0604020202020204" pitchFamily="34" charset="0"/>
              </a:rPr>
              <a:t>Also often referred to as “ride hailing”</a:t>
            </a:r>
          </a:p>
          <a:p>
            <a:pPr marL="457200" indent="-457200">
              <a:buFont typeface="Arial" panose="020B0604020202020204" pitchFamily="34" charset="0"/>
              <a:buChar char="•"/>
            </a:pPr>
            <a:endParaRPr lang="en-US" sz="32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solidFill>
                  <a:schemeClr val="bg1"/>
                </a:solidFill>
                <a:latin typeface="Arial" panose="020B0604020202020204" pitchFamily="34" charset="0"/>
                <a:cs typeface="Arial" panose="020B0604020202020204" pitchFamily="34" charset="0"/>
              </a:rPr>
              <a:t>TNC name recognition – Uber, Lyft</a:t>
            </a:r>
          </a:p>
        </p:txBody>
      </p:sp>
    </p:spTree>
    <p:custDataLst>
      <p:tags r:id="rId1"/>
    </p:custDataLst>
    <p:extLst>
      <p:ext uri="{BB962C8B-B14F-4D97-AF65-F5344CB8AC3E}">
        <p14:creationId xmlns:p14="http://schemas.microsoft.com/office/powerpoint/2010/main" val="228115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20</a:t>
            </a:fld>
            <a:endParaRPr lang="en-US" dirty="0"/>
          </a:p>
        </p:txBody>
      </p:sp>
      <p:sp>
        <p:nvSpPr>
          <p:cNvPr id="3" name="TextBox 2">
            <a:extLst>
              <a:ext uri="{FF2B5EF4-FFF2-40B4-BE49-F238E27FC236}">
                <a16:creationId xmlns:a16="http://schemas.microsoft.com/office/drawing/2014/main" id="{B4DEBC7E-62FF-1A20-99C2-F29005AF3034}"/>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C6DE8DCF-03F0-B193-127B-F06CF8E166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90337A5A-FFAC-4DC1-3D68-911B167D4725}"/>
              </a:ext>
            </a:extLst>
          </p:cNvPr>
          <p:cNvSpPr txBox="1"/>
          <p:nvPr/>
        </p:nvSpPr>
        <p:spPr>
          <a:xfrm>
            <a:off x="835479" y="1248949"/>
            <a:ext cx="10599900" cy="5800370"/>
          </a:xfrm>
          <a:prstGeom prst="rect">
            <a:avLst/>
          </a:prstGeom>
          <a:noFill/>
        </p:spPr>
        <p:txBody>
          <a:bodyPr wrap="square" numCol="1">
            <a:spAutoFit/>
          </a:bodyPr>
          <a:lstStyle/>
          <a:p>
            <a:pPr>
              <a:lnSpc>
                <a:spcPct val="150000"/>
              </a:lnSpc>
            </a:pPr>
            <a:r>
              <a:rPr lang="en-US" sz="2600" b="1" dirty="0">
                <a:solidFill>
                  <a:schemeClr val="bg1"/>
                </a:solidFill>
                <a:latin typeface="Arial" panose="020B0604020202020204" pitchFamily="34" charset="0"/>
                <a:cs typeface="Arial" panose="020B0604020202020204" pitchFamily="34" charset="0"/>
              </a:rPr>
              <a:t>DOT Office for Civil Rights (OCR)</a:t>
            </a:r>
          </a:p>
          <a:p>
            <a:pPr>
              <a:lnSpc>
                <a:spcPct val="150000"/>
              </a:lnSpc>
            </a:pPr>
            <a:r>
              <a:rPr lang="en-US" sz="2200" dirty="0">
                <a:solidFill>
                  <a:schemeClr val="bg1"/>
                </a:solidFill>
                <a:latin typeface="Arial" panose="020B0604020202020204" pitchFamily="34" charset="0"/>
                <a:cs typeface="Arial" panose="020B0604020202020204" pitchFamily="34" charset="0"/>
              </a:rPr>
              <a:t>DOT should amend its ADA regulation or issue a new regulation to require taxi</a:t>
            </a:r>
          </a:p>
          <a:p>
            <a:pPr>
              <a:lnSpc>
                <a:spcPct val="150000"/>
              </a:lnSpc>
            </a:pPr>
            <a:r>
              <a:rPr lang="en-US" sz="2200" dirty="0">
                <a:solidFill>
                  <a:schemeClr val="bg1"/>
                </a:solidFill>
                <a:latin typeface="Arial" panose="020B0604020202020204" pitchFamily="34" charset="0"/>
                <a:cs typeface="Arial" panose="020B0604020202020204" pitchFamily="34" charset="0"/>
              </a:rPr>
              <a:t>services, TNCs, and autonomous taxi services to have a percentage of WAVs in service and available in each locality where they operate.</a:t>
            </a:r>
          </a:p>
          <a:p>
            <a:pPr>
              <a:lnSpc>
                <a:spcPct val="150000"/>
              </a:lnSpc>
            </a:pPr>
            <a:endParaRPr lang="en-US" sz="2200" dirty="0">
              <a:solidFill>
                <a:schemeClr val="bg1"/>
              </a:solidFill>
              <a:latin typeface="Arial" panose="020B0604020202020204" pitchFamily="34" charset="0"/>
              <a:cs typeface="Arial" panose="020B0604020202020204" pitchFamily="34" charset="0"/>
            </a:endParaRPr>
          </a:p>
          <a:p>
            <a:pPr>
              <a:lnSpc>
                <a:spcPct val="150000"/>
              </a:lnSpc>
            </a:pPr>
            <a:r>
              <a:rPr lang="en-US" sz="2600" b="1" dirty="0">
                <a:solidFill>
                  <a:schemeClr val="bg1"/>
                </a:solidFill>
                <a:latin typeface="Arial" panose="020B0604020202020204" pitchFamily="34" charset="0"/>
                <a:cs typeface="Arial" panose="020B0604020202020204" pitchFamily="34" charset="0"/>
              </a:rPr>
              <a:t>Federal Transit Administration</a:t>
            </a:r>
            <a:endParaRPr lang="en-US" sz="2600" dirty="0">
              <a:solidFill>
                <a:schemeClr val="bg1"/>
              </a:solidFill>
              <a:latin typeface="Arial" panose="020B0604020202020204" pitchFamily="34" charset="0"/>
              <a:cs typeface="Arial" panose="020B0604020202020204" pitchFamily="34" charset="0"/>
            </a:endParaRPr>
          </a:p>
          <a:p>
            <a:pPr>
              <a:lnSpc>
                <a:spcPct val="150000"/>
              </a:lnSpc>
            </a:pPr>
            <a:r>
              <a:rPr lang="en-US" sz="2200" dirty="0">
                <a:solidFill>
                  <a:schemeClr val="bg1"/>
                </a:solidFill>
                <a:latin typeface="Arial" panose="020B0604020202020204" pitchFamily="34" charset="0"/>
                <a:cs typeface="Arial" panose="020B0604020202020204" pitchFamily="34" charset="0"/>
              </a:rPr>
              <a:t>FTA should continue to support public-private transit partnerships and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offer greater flexibility in use of federal transit funding by transit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agencies to pursue operationally focused projects to increase WAV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availability, and not just restrict use to capital expenditures</a:t>
            </a:r>
          </a:p>
          <a:p>
            <a:pPr>
              <a:lnSpc>
                <a:spcPct val="150000"/>
              </a:lnSpc>
            </a:pPr>
            <a:endParaRPr lang="en-US" sz="22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D71AE1F-EA18-099A-23D2-1910098EB6AA}"/>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TNC Recommendations</a:t>
            </a:r>
          </a:p>
        </p:txBody>
      </p:sp>
    </p:spTree>
    <p:custDataLst>
      <p:tags r:id="rId1"/>
    </p:custDataLst>
    <p:extLst>
      <p:ext uri="{BB962C8B-B14F-4D97-AF65-F5344CB8AC3E}">
        <p14:creationId xmlns:p14="http://schemas.microsoft.com/office/powerpoint/2010/main" val="272264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21</a:t>
            </a:fld>
            <a:endParaRPr lang="en-US" dirty="0"/>
          </a:p>
        </p:txBody>
      </p:sp>
      <p:sp>
        <p:nvSpPr>
          <p:cNvPr id="3" name="TextBox 2">
            <a:extLst>
              <a:ext uri="{FF2B5EF4-FFF2-40B4-BE49-F238E27FC236}">
                <a16:creationId xmlns:a16="http://schemas.microsoft.com/office/drawing/2014/main" id="{4F30BBAD-08C9-2E85-ED3B-011262DB3398}"/>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E9A78211-71B1-D598-00BE-67B09993A6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7" name="TextBox 6">
            <a:extLst>
              <a:ext uri="{FF2B5EF4-FFF2-40B4-BE49-F238E27FC236}">
                <a16:creationId xmlns:a16="http://schemas.microsoft.com/office/drawing/2014/main" id="{4F7981BF-2601-4BC4-F96A-A06087F0012B}"/>
              </a:ext>
            </a:extLst>
          </p:cNvPr>
          <p:cNvSpPr txBox="1"/>
          <p:nvPr/>
        </p:nvSpPr>
        <p:spPr>
          <a:xfrm>
            <a:off x="835479" y="1248949"/>
            <a:ext cx="10599900" cy="2661049"/>
          </a:xfrm>
          <a:prstGeom prst="rect">
            <a:avLst/>
          </a:prstGeom>
          <a:noFill/>
        </p:spPr>
        <p:txBody>
          <a:bodyPr wrap="square" numCol="1">
            <a:spAutoFit/>
          </a:bodyPr>
          <a:lstStyle/>
          <a:p>
            <a:pPr>
              <a:lnSpc>
                <a:spcPct val="150000"/>
              </a:lnSpc>
            </a:pPr>
            <a:r>
              <a:rPr lang="en-US" sz="2600" b="1" dirty="0">
                <a:solidFill>
                  <a:schemeClr val="bg1"/>
                </a:solidFill>
                <a:latin typeface="Arial" panose="020B0604020202020204" pitchFamily="34" charset="0"/>
                <a:cs typeface="Arial" panose="020B0604020202020204" pitchFamily="34" charset="0"/>
              </a:rPr>
              <a:t>Federal Highway Administration (FHWA)</a:t>
            </a:r>
          </a:p>
          <a:p>
            <a:pPr>
              <a:lnSpc>
                <a:spcPct val="150000"/>
              </a:lnSpc>
            </a:pPr>
            <a:r>
              <a:rPr lang="en-US" sz="2200" dirty="0">
                <a:solidFill>
                  <a:schemeClr val="bg1"/>
                </a:solidFill>
                <a:latin typeface="Arial" panose="020B0604020202020204" pitchFamily="34" charset="0"/>
                <a:cs typeface="Arial" panose="020B0604020202020204" pitchFamily="34" charset="0"/>
              </a:rPr>
              <a:t>FHWA should delve into greater detail in the questions asked in the National Household Travel Survey to better understand whether users of taxis and </a:t>
            </a:r>
            <a:r>
              <a:rPr lang="en-US" sz="2200" dirty="0" err="1">
                <a:solidFill>
                  <a:schemeClr val="bg1"/>
                </a:solidFill>
                <a:latin typeface="Arial" panose="020B0604020202020204" pitchFamily="34" charset="0"/>
                <a:cs typeface="Arial" panose="020B0604020202020204" pitchFamily="34" charset="0"/>
              </a:rPr>
              <a:t>ridehail</a:t>
            </a:r>
            <a:r>
              <a:rPr lang="en-US" sz="2200" dirty="0">
                <a:solidFill>
                  <a:schemeClr val="bg1"/>
                </a:solidFill>
                <a:latin typeface="Arial" panose="020B0604020202020204" pitchFamily="34" charset="0"/>
                <a:cs typeface="Arial" panose="020B0604020202020204" pitchFamily="34" charset="0"/>
              </a:rPr>
              <a:t> services are WAV users or not.</a:t>
            </a:r>
          </a:p>
          <a:p>
            <a:pPr>
              <a:lnSpc>
                <a:spcPct val="150000"/>
              </a:lnSpc>
            </a:pPr>
            <a:endParaRPr lang="en-US" sz="22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A19A0A-8192-A2D0-302F-5972A51A2B5A}"/>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TNC Recommendations</a:t>
            </a:r>
          </a:p>
        </p:txBody>
      </p:sp>
    </p:spTree>
    <p:custDataLst>
      <p:tags r:id="rId1"/>
    </p:custDataLst>
    <p:extLst>
      <p:ext uri="{BB962C8B-B14F-4D97-AF65-F5344CB8AC3E}">
        <p14:creationId xmlns:p14="http://schemas.microsoft.com/office/powerpoint/2010/main" val="2704752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22</a:t>
            </a:fld>
            <a:endParaRPr lang="en-US" dirty="0"/>
          </a:p>
        </p:txBody>
      </p:sp>
      <p:sp>
        <p:nvSpPr>
          <p:cNvPr id="3" name="TextBox 2">
            <a:extLst>
              <a:ext uri="{FF2B5EF4-FFF2-40B4-BE49-F238E27FC236}">
                <a16:creationId xmlns:a16="http://schemas.microsoft.com/office/drawing/2014/main" id="{D232288F-B762-5DF3-74CC-CF412D39AA76}"/>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05FCB8FF-7692-1220-886B-5B86796DC0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43C1051D-B65B-9348-26A9-BC402530F4BA}"/>
              </a:ext>
            </a:extLst>
          </p:cNvPr>
          <p:cNvSpPr txBox="1"/>
          <p:nvPr/>
        </p:nvSpPr>
        <p:spPr>
          <a:xfrm>
            <a:off x="878510" y="1583739"/>
            <a:ext cx="10599900" cy="2430217"/>
          </a:xfrm>
          <a:prstGeom prst="rect">
            <a:avLst/>
          </a:prstGeom>
          <a:noFill/>
        </p:spPr>
        <p:txBody>
          <a:bodyPr wrap="square" numCol="1">
            <a:spAutoFit/>
          </a:bodyPr>
          <a:lstStyle/>
          <a:p>
            <a:pPr algn="ctr">
              <a:lnSpc>
                <a:spcPct val="150000"/>
              </a:lnSpc>
            </a:pPr>
            <a:r>
              <a:rPr lang="en-US" sz="3000" b="1" dirty="0">
                <a:solidFill>
                  <a:schemeClr val="bg1"/>
                </a:solidFill>
                <a:latin typeface="Arial" panose="020B0604020202020204" pitchFamily="34" charset="0"/>
                <a:cs typeface="Arial" panose="020B0604020202020204" pitchFamily="34" charset="0"/>
              </a:rPr>
              <a:t>Taxis and the Need for a Wheelchair-Accessible Fleet</a:t>
            </a:r>
            <a:endParaRPr lang="en-US" sz="3000" dirty="0">
              <a:solidFill>
                <a:schemeClr val="bg1"/>
              </a:solidFill>
              <a:latin typeface="Arial" panose="020B0604020202020204" pitchFamily="34" charset="0"/>
              <a:cs typeface="Arial" panose="020B0604020202020204" pitchFamily="34" charset="0"/>
            </a:endParaRPr>
          </a:p>
          <a:p>
            <a:pPr algn="ctr">
              <a:lnSpc>
                <a:spcPct val="150000"/>
              </a:lnSpc>
            </a:pPr>
            <a:endParaRPr lang="en-US" sz="3000" b="1" dirty="0">
              <a:solidFill>
                <a:schemeClr val="bg1"/>
              </a:solidFill>
              <a:latin typeface="Arial" panose="020B0604020202020204" pitchFamily="34" charset="0"/>
              <a:cs typeface="Arial" panose="020B0604020202020204" pitchFamily="34" charset="0"/>
            </a:endParaRPr>
          </a:p>
          <a:p>
            <a:pPr algn="ctr">
              <a:lnSpc>
                <a:spcPct val="150000"/>
              </a:lnSpc>
            </a:pPr>
            <a:r>
              <a:rPr lang="en-US" sz="2200" dirty="0">
                <a:solidFill>
                  <a:schemeClr val="bg1"/>
                </a:solidFill>
                <a:latin typeface="Arial" panose="020B0604020202020204" pitchFamily="34" charset="0"/>
                <a:cs typeface="Arial" panose="020B0604020202020204" pitchFamily="34" charset="0"/>
              </a:rPr>
              <a:t>Wednesday, August 6, 2025</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2:00 PM EDT</a:t>
            </a:r>
          </a:p>
        </p:txBody>
      </p:sp>
      <p:sp>
        <p:nvSpPr>
          <p:cNvPr id="6" name="TextBox 5">
            <a:extLst>
              <a:ext uri="{FF2B5EF4-FFF2-40B4-BE49-F238E27FC236}">
                <a16:creationId xmlns:a16="http://schemas.microsoft.com/office/drawing/2014/main" id="{05FB221F-858F-4CC3-7A91-577BAAB3A33C}"/>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Next Briefing</a:t>
            </a:r>
          </a:p>
        </p:txBody>
      </p:sp>
      <p:sp>
        <p:nvSpPr>
          <p:cNvPr id="7" name="TextBox 6">
            <a:extLst>
              <a:ext uri="{FF2B5EF4-FFF2-40B4-BE49-F238E27FC236}">
                <a16:creationId xmlns:a16="http://schemas.microsoft.com/office/drawing/2014/main" id="{0A9DCFBE-A014-845E-ADFE-F46551C7B2ED}"/>
              </a:ext>
            </a:extLst>
          </p:cNvPr>
          <p:cNvSpPr txBox="1"/>
          <p:nvPr/>
        </p:nvSpPr>
        <p:spPr>
          <a:xfrm>
            <a:off x="3643497" y="3628304"/>
            <a:ext cx="4870535" cy="3016210"/>
          </a:xfrm>
          <a:prstGeom prst="rect">
            <a:avLst/>
          </a:prstGeom>
          <a:noFill/>
        </p:spPr>
        <p:txBody>
          <a:bodyPr wrap="square" numCol="1">
            <a:spAutoFit/>
          </a:bodyPr>
          <a:lstStyle/>
          <a:p>
            <a:pPr>
              <a:lnSpc>
                <a:spcPct val="150000"/>
              </a:lnSpc>
            </a:pPr>
            <a:endParaRPr lang="en-US" sz="2000" i="1" dirty="0">
              <a:solidFill>
                <a:schemeClr val="bg1"/>
              </a:solidFill>
              <a:latin typeface="Arial" panose="020B0604020202020204" pitchFamily="34" charset="0"/>
              <a:cs typeface="Arial" panose="020B0604020202020204" pitchFamily="34" charset="0"/>
            </a:endParaRPr>
          </a:p>
          <a:p>
            <a:endParaRPr lang="en-US" dirty="0"/>
          </a:p>
          <a:p>
            <a:endParaRPr lang="en-US" dirty="0"/>
          </a:p>
          <a:p>
            <a:pPr algn="ctr"/>
            <a:r>
              <a:rPr lang="en-US" sz="2000" i="1" dirty="0">
                <a:solidFill>
                  <a:schemeClr val="bg1"/>
                </a:solidFill>
                <a:latin typeface="Arial" panose="020B0604020202020204" pitchFamily="34" charset="0"/>
                <a:cs typeface="Arial" panose="020B0604020202020204" pitchFamily="34" charset="0"/>
              </a:rPr>
              <a:t>Ground Transportation for People </a:t>
            </a:r>
            <a:br>
              <a:rPr lang="en-US" sz="2000" i="1" dirty="0">
                <a:solidFill>
                  <a:schemeClr val="bg1"/>
                </a:solidFill>
                <a:latin typeface="Arial" panose="020B0604020202020204" pitchFamily="34" charset="0"/>
                <a:cs typeface="Arial" panose="020B0604020202020204" pitchFamily="34" charset="0"/>
              </a:rPr>
            </a:br>
            <a:r>
              <a:rPr lang="en-US" sz="2000" i="1" dirty="0">
                <a:solidFill>
                  <a:schemeClr val="bg1"/>
                </a:solidFill>
                <a:latin typeface="Arial" panose="020B0604020202020204" pitchFamily="34" charset="0"/>
                <a:cs typeface="Arial" panose="020B0604020202020204" pitchFamily="34" charset="0"/>
              </a:rPr>
              <a:t>with Mobility Disabilities 2025: </a:t>
            </a:r>
            <a:br>
              <a:rPr lang="en-US" sz="2000" i="1" dirty="0">
                <a:solidFill>
                  <a:schemeClr val="bg1"/>
                </a:solidFill>
                <a:latin typeface="Arial" panose="020B0604020202020204" pitchFamily="34" charset="0"/>
                <a:cs typeface="Arial" panose="020B0604020202020204" pitchFamily="34" charset="0"/>
              </a:rPr>
            </a:br>
            <a:r>
              <a:rPr lang="en-US" sz="2000" i="1" dirty="0">
                <a:solidFill>
                  <a:schemeClr val="bg1"/>
                </a:solidFill>
                <a:latin typeface="Arial" panose="020B0604020202020204" pitchFamily="34" charset="0"/>
                <a:cs typeface="Arial" panose="020B0604020202020204" pitchFamily="34" charset="0"/>
              </a:rPr>
              <a:t>Challenges and Progress</a:t>
            </a:r>
            <a:endParaRPr lang="en-US" sz="2000" dirty="0">
              <a:solidFill>
                <a:schemeClr val="bg1"/>
              </a:solidFill>
              <a:latin typeface="Arial" panose="020B0604020202020204" pitchFamily="34" charset="0"/>
              <a:cs typeface="Arial" panose="020B0604020202020204" pitchFamily="34" charset="0"/>
            </a:endParaRPr>
          </a:p>
          <a:p>
            <a:pPr algn="ctr"/>
            <a:endParaRPr lang="en-US" sz="2000" i="1" dirty="0">
              <a:solidFill>
                <a:schemeClr val="bg1"/>
              </a:solidFill>
              <a:latin typeface="Arial" panose="020B0604020202020204" pitchFamily="34" charset="0"/>
              <a:cs typeface="Arial" panose="020B0604020202020204" pitchFamily="34" charset="0"/>
            </a:endParaRPr>
          </a:p>
          <a:p>
            <a:pPr algn="ctr"/>
            <a:endParaRPr lang="en-US" sz="2000" i="1"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hlinkClick r:id="rId5"/>
              </a:rPr>
              <a:t>www.ncd.gov</a:t>
            </a:r>
            <a:r>
              <a:rPr lang="en-US" sz="2400" dirty="0">
                <a:solidFill>
                  <a:schemeClr val="bg1"/>
                </a:solidFill>
                <a:latin typeface="Arial" panose="020B0604020202020204" pitchFamily="34" charset="0"/>
                <a:cs typeface="Arial" panose="020B0604020202020204" pitchFamily="34" charset="0"/>
              </a:rPr>
              <a:t> </a:t>
            </a:r>
          </a:p>
        </p:txBody>
      </p:sp>
    </p:spTree>
    <p:custDataLst>
      <p:tags r:id="rId1"/>
    </p:custDataLst>
    <p:extLst>
      <p:ext uri="{BB962C8B-B14F-4D97-AF65-F5344CB8AC3E}">
        <p14:creationId xmlns:p14="http://schemas.microsoft.com/office/powerpoint/2010/main" val="56771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3</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C5DB927F-0742-630E-49B9-FCA257F1B65A}"/>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E0B25E6B-D3BB-3C1C-68C7-FE468EB40F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pic>
        <p:nvPicPr>
          <p:cNvPr id="10" name="Picture 9" descr="A picture containing car, outdoor, red, parked&#10;&#10;AI-generated content may be incorrect.">
            <a:extLst>
              <a:ext uri="{FF2B5EF4-FFF2-40B4-BE49-F238E27FC236}">
                <a16:creationId xmlns:a16="http://schemas.microsoft.com/office/drawing/2014/main" id="{60D09805-5654-C875-AA5B-7E4B794D8D49}"/>
              </a:ext>
            </a:extLst>
          </p:cNvPr>
          <p:cNvPicPr>
            <a:picLocks noChangeAspect="1"/>
          </p:cNvPicPr>
          <p:nvPr/>
        </p:nvPicPr>
        <p:blipFill>
          <a:blip r:embed="rId5">
            <a:alphaModFix amt="22000"/>
            <a:extLst>
              <a:ext uri="{28A0092B-C50C-407E-A947-70E740481C1C}">
                <a14:useLocalDpi xmlns:a14="http://schemas.microsoft.com/office/drawing/2010/main" val="0"/>
              </a:ext>
            </a:extLst>
          </a:blip>
          <a:srcRect l="17877" r="1" b="11871"/>
          <a:stretch>
            <a:fillRect/>
          </a:stretch>
        </p:blipFill>
        <p:spPr>
          <a:xfrm>
            <a:off x="-9138" y="48136"/>
            <a:ext cx="9565195" cy="6800396"/>
          </a:xfrm>
          <a:prstGeom prst="rect">
            <a:avLst/>
          </a:prstGeom>
        </p:spPr>
      </p:pic>
      <p:sp>
        <p:nvSpPr>
          <p:cNvPr id="4" name="TextBox 3">
            <a:extLst>
              <a:ext uri="{FF2B5EF4-FFF2-40B4-BE49-F238E27FC236}">
                <a16:creationId xmlns:a16="http://schemas.microsoft.com/office/drawing/2014/main" id="{DD299760-4882-20CD-6205-6F92CD663C3A}"/>
              </a:ext>
            </a:extLst>
          </p:cNvPr>
          <p:cNvSpPr txBox="1"/>
          <p:nvPr/>
        </p:nvSpPr>
        <p:spPr>
          <a:xfrm>
            <a:off x="1152653" y="1588605"/>
            <a:ext cx="9769824" cy="4154984"/>
          </a:xfrm>
          <a:prstGeom prst="rect">
            <a:avLst/>
          </a:prstGeom>
          <a:noFill/>
        </p:spPr>
        <p:txBody>
          <a:bodyPr wrap="square" numCol="1">
            <a:spAutoFit/>
          </a:bodyPr>
          <a:lstStyle/>
          <a:p>
            <a:pPr marL="457200" indent="-4572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In 2010 and 2012, Uber and Lyft respectively were small startups.</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In 2016, Uber made 170,000 trips a day in San Francisco alone.</a:t>
            </a:r>
            <a:br>
              <a:rPr lang="en-US" sz="2400" dirty="0">
                <a:solidFill>
                  <a:schemeClr val="bg1"/>
                </a:solidFill>
                <a:latin typeface="Arial" panose="020B0604020202020204" pitchFamily="34" charset="0"/>
                <a:cs typeface="Arial" panose="020B0604020202020204" pitchFamily="34" charset="0"/>
              </a:rPr>
            </a:br>
            <a:endParaRPr lang="en-US" sz="24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By 2017, Uber and Lyft accounted for 90% of for-hire trips in 8 of 9 densely populated metro areas</a:t>
            </a:r>
            <a:br>
              <a:rPr lang="en-US" sz="2400" dirty="0">
                <a:solidFill>
                  <a:schemeClr val="bg1"/>
                </a:solidFill>
                <a:latin typeface="Arial" panose="020B0604020202020204" pitchFamily="34" charset="0"/>
                <a:cs typeface="Arial" panose="020B0604020202020204" pitchFamily="34" charset="0"/>
              </a:rPr>
            </a:br>
            <a:endParaRPr lang="en-US" sz="24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In 2024, Lyft made 828 million rides and had $5.8 billion in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revenue; Uber provided 33 million trips per day and had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$44 billion in revenue</a:t>
            </a:r>
          </a:p>
          <a:p>
            <a:pPr marL="457200" indent="-4572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EC59DB2-DB0C-8A61-3441-1714F7B24C84}"/>
              </a:ext>
            </a:extLst>
          </p:cNvPr>
          <p:cNvSpPr txBox="1"/>
          <p:nvPr/>
        </p:nvSpPr>
        <p:spPr>
          <a:xfrm>
            <a:off x="1392387" y="616511"/>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Growth of TNCs</a:t>
            </a:r>
          </a:p>
        </p:txBody>
      </p:sp>
    </p:spTree>
    <p:custDataLst>
      <p:tags r:id="rId1"/>
    </p:custDataLst>
    <p:extLst>
      <p:ext uri="{BB962C8B-B14F-4D97-AF65-F5344CB8AC3E}">
        <p14:creationId xmlns:p14="http://schemas.microsoft.com/office/powerpoint/2010/main" val="307968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4</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A2C6F43D-6472-B523-34AE-EE03E7F7DEA2}"/>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5" name="Picture 4" descr="Logo&#10;&#10;Description automatically generated">
            <a:extLst>
              <a:ext uri="{FF2B5EF4-FFF2-40B4-BE49-F238E27FC236}">
                <a16:creationId xmlns:a16="http://schemas.microsoft.com/office/drawing/2014/main" id="{4E4BF2AE-A4DA-DC3B-57FD-9FCEF45C82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6" name="TextBox 5">
            <a:extLst>
              <a:ext uri="{FF2B5EF4-FFF2-40B4-BE49-F238E27FC236}">
                <a16:creationId xmlns:a16="http://schemas.microsoft.com/office/drawing/2014/main" id="{977EF57D-650A-4C5C-24FE-7F8F3DEDF8FD}"/>
              </a:ext>
            </a:extLst>
          </p:cNvPr>
          <p:cNvSpPr txBox="1"/>
          <p:nvPr/>
        </p:nvSpPr>
        <p:spPr>
          <a:xfrm>
            <a:off x="1152653" y="1588605"/>
            <a:ext cx="9769824" cy="4339650"/>
          </a:xfrm>
          <a:prstGeom prst="rect">
            <a:avLst/>
          </a:prstGeom>
          <a:noFill/>
        </p:spPr>
        <p:txBody>
          <a:bodyPr wrap="square" numCol="1">
            <a:spAutoFit/>
          </a:bodyPr>
          <a:lstStyle/>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Wait fees for people with disabilities</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Refusal of people with service animals</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Inadequate training of drivers</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Lack of wheelchair accessible vehicles (WAVs) for those who must remain in their wheelchairs when traveling</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Unreliability of WAV service where provided</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Nonequivalent service where WAV service is provided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(longer wait times and shorter service hours)</a:t>
            </a:r>
          </a:p>
          <a:p>
            <a:endParaRPr lang="en-US" sz="2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3F1297-3FEC-9296-3DBD-8E3944E6C96B}"/>
              </a:ext>
            </a:extLst>
          </p:cNvPr>
          <p:cNvSpPr txBox="1"/>
          <p:nvPr/>
        </p:nvSpPr>
        <p:spPr>
          <a:xfrm>
            <a:off x="1392387" y="616511"/>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TNCs and People with Disabilities</a:t>
            </a:r>
          </a:p>
        </p:txBody>
      </p:sp>
    </p:spTree>
    <p:custDataLst>
      <p:tags r:id="rId1"/>
    </p:custDataLst>
    <p:extLst>
      <p:ext uri="{BB962C8B-B14F-4D97-AF65-F5344CB8AC3E}">
        <p14:creationId xmlns:p14="http://schemas.microsoft.com/office/powerpoint/2010/main" val="275660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5</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FFFBC380-D5BB-5A76-B762-42ECCA65E86E}"/>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CD8EFF5F-88B5-C1CA-9F50-947A163710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10" name="TextBox 9">
            <a:extLst>
              <a:ext uri="{FF2B5EF4-FFF2-40B4-BE49-F238E27FC236}">
                <a16:creationId xmlns:a16="http://schemas.microsoft.com/office/drawing/2014/main" id="{39FC6EE8-E66E-F65A-9C77-07593A3CAFC0}"/>
              </a:ext>
            </a:extLst>
          </p:cNvPr>
          <p:cNvSpPr txBox="1"/>
          <p:nvPr/>
        </p:nvSpPr>
        <p:spPr>
          <a:xfrm>
            <a:off x="1152653" y="1588605"/>
            <a:ext cx="9769824" cy="3816429"/>
          </a:xfrm>
          <a:prstGeom prst="rect">
            <a:avLst/>
          </a:prstGeom>
          <a:noFill/>
        </p:spPr>
        <p:txBody>
          <a:bodyPr wrap="square" numCol="1">
            <a:spAutoFit/>
          </a:bodyPr>
          <a:lstStyle/>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2016 National Federation of the Blind settlement with Uber</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2015 </a:t>
            </a:r>
            <a:r>
              <a:rPr lang="en-US" sz="2400" dirty="0" err="1">
                <a:solidFill>
                  <a:schemeClr val="bg1"/>
                </a:solidFill>
                <a:latin typeface="Arial" panose="020B0604020202020204" pitchFamily="34" charset="0"/>
                <a:cs typeface="Arial" panose="020B0604020202020204" pitchFamily="34" charset="0"/>
              </a:rPr>
              <a:t>UberAssist</a:t>
            </a:r>
            <a:endParaRPr lang="en-US" sz="2400" dirty="0">
              <a:solidFill>
                <a:schemeClr val="bg1"/>
              </a:solidFill>
              <a:latin typeface="Arial" panose="020B0604020202020204" pitchFamily="34" charset="0"/>
              <a:cs typeface="Arial" panose="020B0604020202020204" pitchFamily="34" charset="0"/>
            </a:endParaRP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WAV options:</a:t>
            </a:r>
          </a:p>
          <a:p>
            <a:pPr marL="914400" lvl="1"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Lyft offers WAVs in 9 U.S. cities</a:t>
            </a:r>
          </a:p>
          <a:p>
            <a:pPr marL="914400" lvl="1"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Uber offers WAVs in over 10 U.S. cities</a:t>
            </a:r>
          </a:p>
          <a:p>
            <a:pPr marL="457200" indent="-457200">
              <a:spcAft>
                <a:spcPts val="12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96% of regions in which Lyft operates have no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WAV service; higher for Uber based on the size of their </a:t>
            </a:r>
            <a:br>
              <a:rPr lang="en-US" sz="2400" dirty="0">
                <a:solidFill>
                  <a:schemeClr val="bg1"/>
                </a:solidFill>
                <a:latin typeface="Arial" panose="020B0604020202020204" pitchFamily="34" charset="0"/>
                <a:cs typeface="Arial" panose="020B0604020202020204" pitchFamily="34" charset="0"/>
              </a:rPr>
            </a:br>
            <a:r>
              <a:rPr lang="en-US" sz="2400" dirty="0">
                <a:solidFill>
                  <a:schemeClr val="bg1"/>
                </a:solidFill>
                <a:latin typeface="Arial" panose="020B0604020202020204" pitchFamily="34" charset="0"/>
                <a:cs typeface="Arial" panose="020B0604020202020204" pitchFamily="34" charset="0"/>
              </a:rPr>
              <a:t>greater market penetration</a:t>
            </a:r>
          </a:p>
        </p:txBody>
      </p:sp>
      <p:sp>
        <p:nvSpPr>
          <p:cNvPr id="14" name="TextBox 13">
            <a:extLst>
              <a:ext uri="{FF2B5EF4-FFF2-40B4-BE49-F238E27FC236}">
                <a16:creationId xmlns:a16="http://schemas.microsoft.com/office/drawing/2014/main" id="{9B19EA10-B0D2-E542-F1AC-F0435CE0FCDB}"/>
              </a:ext>
            </a:extLst>
          </p:cNvPr>
          <p:cNvSpPr txBox="1"/>
          <p:nvPr/>
        </p:nvSpPr>
        <p:spPr>
          <a:xfrm>
            <a:off x="1392387" y="616511"/>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TNCs and People with Disabilities</a:t>
            </a:r>
          </a:p>
        </p:txBody>
      </p:sp>
    </p:spTree>
    <p:custDataLst>
      <p:tags r:id="rId1"/>
    </p:custDataLst>
    <p:extLst>
      <p:ext uri="{BB962C8B-B14F-4D97-AF65-F5344CB8AC3E}">
        <p14:creationId xmlns:p14="http://schemas.microsoft.com/office/powerpoint/2010/main" val="40591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6</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03BB835-0378-B5D0-8191-BFACE5C47864}"/>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State and Local TNC Laws</a:t>
            </a:r>
          </a:p>
        </p:txBody>
      </p:sp>
      <p:sp>
        <p:nvSpPr>
          <p:cNvPr id="5" name="TextBox 4">
            <a:extLst>
              <a:ext uri="{FF2B5EF4-FFF2-40B4-BE49-F238E27FC236}">
                <a16:creationId xmlns:a16="http://schemas.microsoft.com/office/drawing/2014/main" id="{FE3CDD93-E277-D5D1-56AD-437FE21C5028}"/>
              </a:ext>
            </a:extLst>
          </p:cNvPr>
          <p:cNvSpPr txBox="1"/>
          <p:nvPr/>
        </p:nvSpPr>
        <p:spPr>
          <a:xfrm>
            <a:off x="1097212" y="1236172"/>
            <a:ext cx="9527123" cy="5846537"/>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Between 2014 and 2022, all U.S. states have passed laws regulating TNCs in different ways</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Neither the ADA nor its regulations expressly require TNCs to provide WAVs, which has put the pressure on the states to act</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Common disability-related state TNC laws:</a:t>
            </a:r>
          </a:p>
          <a:p>
            <a:pPr marL="1371600" lvl="2"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Prohibitions on charging more to PWDs</a:t>
            </a:r>
          </a:p>
          <a:p>
            <a:pPr marL="1371600" lvl="2"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Complying with existing service animal laws</a:t>
            </a:r>
          </a:p>
          <a:p>
            <a:pPr marL="1371600" lvl="2"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Requiring that TNCs provide a way to let riders indicate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they need a WAV</a:t>
            </a:r>
          </a:p>
          <a:p>
            <a:pPr marL="1371600" lvl="2"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Ordinances requiring WAVs are almost all in large or</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densely-populated cities</a:t>
            </a:r>
          </a:p>
          <a:p>
            <a:pPr marL="457200" indent="-457200">
              <a:lnSpc>
                <a:spcPct val="150000"/>
              </a:lnSpc>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18D7D53-7CF6-DB4F-C09A-96C75148CA04}"/>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2B858868-EB5D-001D-445E-02EFFE25F1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378984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7</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B7817C44-DA63-DA50-A5B4-644CDA4519BA}"/>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15391CA9-5A71-E186-3D34-204125765A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9" name="TextBox 8">
            <a:extLst>
              <a:ext uri="{FF2B5EF4-FFF2-40B4-BE49-F238E27FC236}">
                <a16:creationId xmlns:a16="http://schemas.microsoft.com/office/drawing/2014/main" id="{3E6BB78A-1732-36D9-B28E-67E15F25A08C}"/>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Common State TNC Law Proviso</a:t>
            </a:r>
          </a:p>
        </p:txBody>
      </p:sp>
      <p:sp>
        <p:nvSpPr>
          <p:cNvPr id="10" name="TextBox 9">
            <a:extLst>
              <a:ext uri="{FF2B5EF4-FFF2-40B4-BE49-F238E27FC236}">
                <a16:creationId xmlns:a16="http://schemas.microsoft.com/office/drawing/2014/main" id="{6685E65A-00F6-3655-57D5-5C2702598F7F}"/>
              </a:ext>
            </a:extLst>
          </p:cNvPr>
          <p:cNvSpPr txBox="1"/>
          <p:nvPr/>
        </p:nvSpPr>
        <p:spPr>
          <a:xfrm>
            <a:off x="1097212" y="1236172"/>
            <a:ext cx="10376750" cy="1951496"/>
          </a:xfrm>
          <a:prstGeom prst="rect">
            <a:avLst/>
          </a:prstGeom>
          <a:noFill/>
        </p:spPr>
        <p:txBody>
          <a:bodyPr wrap="square" numCol="1">
            <a:spAutoFit/>
          </a:bodyPr>
          <a:lstStyle/>
          <a:p>
            <a:pPr>
              <a:lnSpc>
                <a:spcPct val="150000"/>
              </a:lnSpc>
            </a:pPr>
            <a:r>
              <a:rPr lang="en-US" sz="2800" i="1" dirty="0">
                <a:solidFill>
                  <a:schemeClr val="bg1"/>
                </a:solidFill>
                <a:latin typeface="Arial" panose="020B0604020202020204" pitchFamily="34" charset="0"/>
                <a:cs typeface="Arial" panose="020B0604020202020204" pitchFamily="34" charset="0"/>
              </a:rPr>
              <a:t>“If a TNC cannot arrange wheelchair-accessible TNC service in any instance, it shall direct the rider to an alternate provider of wheelchair-accessible service, if available.”</a:t>
            </a:r>
          </a:p>
        </p:txBody>
      </p:sp>
    </p:spTree>
    <p:custDataLst>
      <p:tags r:id="rId1"/>
    </p:custDataLst>
    <p:extLst>
      <p:ext uri="{BB962C8B-B14F-4D97-AF65-F5344CB8AC3E}">
        <p14:creationId xmlns:p14="http://schemas.microsoft.com/office/powerpoint/2010/main" val="210642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8</a:t>
            </a:fld>
            <a:endParaRPr lang="en-US" dirty="0"/>
          </a:p>
        </p:txBody>
      </p:sp>
      <p:sp>
        <p:nvSpPr>
          <p:cNvPr id="11" name="TextBox 10">
            <a:extLst>
              <a:ext uri="{FF2B5EF4-FFF2-40B4-BE49-F238E27FC236}">
                <a16:creationId xmlns:a16="http://schemas.microsoft.com/office/drawing/2014/main" id="{BD65289F-14C5-92B8-9367-F0C5C4A33951}"/>
              </a:ext>
            </a:extLst>
          </p:cNvPr>
          <p:cNvSpPr txBox="1"/>
          <p:nvPr/>
        </p:nvSpPr>
        <p:spPr>
          <a:xfrm>
            <a:off x="1084472" y="1450043"/>
            <a:ext cx="10216576" cy="5367816"/>
          </a:xfrm>
          <a:prstGeom prst="rect">
            <a:avLst/>
          </a:prstGeom>
          <a:noFill/>
        </p:spPr>
        <p:txBody>
          <a:bodyPr wrap="square" numCol="1">
            <a:spAutoFit/>
          </a:bodyPr>
          <a:lstStyle/>
          <a:p>
            <a:pPr>
              <a:lnSpc>
                <a:spcPct val="150000"/>
              </a:lnSpc>
            </a:pPr>
            <a:r>
              <a:rPr lang="en-US" sz="2400" i="1" dirty="0">
                <a:solidFill>
                  <a:schemeClr val="bg1"/>
                </a:solidFill>
                <a:latin typeface="Arial" panose="020B0604020202020204" pitchFamily="34" charset="0"/>
                <a:cs typeface="Arial" panose="020B0604020202020204" pitchFamily="34" charset="0"/>
              </a:rPr>
              <a:t>New York, New York</a:t>
            </a:r>
          </a:p>
          <a:p>
            <a:pPr marL="914400" lvl="1"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2018 rule of the NYC Taxi and Limousine Commission required that by mid-2023, 25% of all TNC trips in the city must take place in WAVs.</a:t>
            </a:r>
            <a:br>
              <a:rPr lang="en-US" sz="2000" dirty="0">
                <a:solidFill>
                  <a:schemeClr val="bg1"/>
                </a:solidFill>
                <a:latin typeface="Arial" panose="020B0604020202020204" pitchFamily="34" charset="0"/>
                <a:cs typeface="Arial" panose="020B0604020202020204" pitchFamily="34" charset="0"/>
              </a:rPr>
            </a:br>
            <a:endParaRPr lang="en-US" sz="20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Following a lawsuit by the TNCs and a subsequent settlement, the requirement stood in addition to an alternative option of a wait-time requirement.</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t>
            </a:r>
          </a:p>
          <a:p>
            <a:pPr marL="914400" lvl="1" indent="-457200">
              <a:lnSpc>
                <a:spcPct val="150000"/>
              </a:lnSpc>
              <a:buFont typeface="Arial" panose="020B0604020202020204" pitchFamily="34" charset="0"/>
              <a:buChar char="•"/>
            </a:pPr>
            <a:r>
              <a:rPr lang="en-US" sz="2000" dirty="0">
                <a:solidFill>
                  <a:srgbClr val="FFFF00"/>
                </a:solidFill>
                <a:latin typeface="Arial" panose="020B0604020202020204" pitchFamily="34" charset="0"/>
                <a:cs typeface="Arial" panose="020B0604020202020204" pitchFamily="34" charset="0"/>
              </a:rPr>
              <a:t>Number of WAVs increased from 339 to 5,700 and customers </a:t>
            </a:r>
            <a:br>
              <a:rPr lang="en-US" sz="2000" dirty="0">
                <a:solidFill>
                  <a:srgbClr val="FFFF00"/>
                </a:solidFill>
                <a:latin typeface="Arial" panose="020B0604020202020204" pitchFamily="34" charset="0"/>
                <a:cs typeface="Arial" panose="020B0604020202020204" pitchFamily="34" charset="0"/>
              </a:rPr>
            </a:br>
            <a:r>
              <a:rPr lang="en-US" sz="2000" dirty="0">
                <a:solidFill>
                  <a:srgbClr val="FFFF00"/>
                </a:solidFill>
                <a:latin typeface="Arial" panose="020B0604020202020204" pitchFamily="34" charset="0"/>
                <a:cs typeface="Arial" panose="020B0604020202020204" pitchFamily="34" charset="0"/>
              </a:rPr>
              <a:t>could get a WAV in under ten minutes 87% of the time, </a:t>
            </a:r>
            <a:br>
              <a:rPr lang="en-US" sz="2000" dirty="0">
                <a:solidFill>
                  <a:srgbClr val="FFFF00"/>
                </a:solidFill>
                <a:latin typeface="Arial" panose="020B0604020202020204" pitchFamily="34" charset="0"/>
                <a:cs typeface="Arial" panose="020B0604020202020204" pitchFamily="34" charset="0"/>
              </a:rPr>
            </a:br>
            <a:r>
              <a:rPr lang="en-US" sz="2000" dirty="0">
                <a:solidFill>
                  <a:srgbClr val="FFFF00"/>
                </a:solidFill>
                <a:latin typeface="Arial" panose="020B0604020202020204" pitchFamily="34" charset="0"/>
                <a:cs typeface="Arial" panose="020B0604020202020204" pitchFamily="34" charset="0"/>
              </a:rPr>
              <a:t>exceeding wait-time standards</a:t>
            </a:r>
          </a:p>
          <a:p>
            <a:pPr marL="914400" lvl="1" indent="-457200">
              <a:lnSpc>
                <a:spcPct val="150000"/>
              </a:lnSpc>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B59789D-BE67-AE01-6580-37D9A3541BCC}"/>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Jurisdictions Ensuring TNCs Provide WAVs</a:t>
            </a:r>
          </a:p>
        </p:txBody>
      </p:sp>
      <p:sp>
        <p:nvSpPr>
          <p:cNvPr id="5" name="TextBox 4">
            <a:extLst>
              <a:ext uri="{FF2B5EF4-FFF2-40B4-BE49-F238E27FC236}">
                <a16:creationId xmlns:a16="http://schemas.microsoft.com/office/drawing/2014/main" id="{AC454215-B5FE-FB5E-EDC7-DA5675141D85}"/>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6" name="Picture 5" descr="Logo&#10;&#10;Description automatically generated">
            <a:extLst>
              <a:ext uri="{FF2B5EF4-FFF2-40B4-BE49-F238E27FC236}">
                <a16:creationId xmlns:a16="http://schemas.microsoft.com/office/drawing/2014/main" id="{55A3D36F-C04C-650B-2D42-CA8324B1BB7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335205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9</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E1DF5BBF-E7B1-D672-F487-1B7BE7D6DF07}"/>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13" name="Picture 12" descr="Logo&#10;&#10;Description automatically generated">
            <a:extLst>
              <a:ext uri="{FF2B5EF4-FFF2-40B4-BE49-F238E27FC236}">
                <a16:creationId xmlns:a16="http://schemas.microsoft.com/office/drawing/2014/main" id="{7AF61A6D-66B6-AA31-D89C-D519240CB6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3" name="TextBox 2">
            <a:extLst>
              <a:ext uri="{FF2B5EF4-FFF2-40B4-BE49-F238E27FC236}">
                <a16:creationId xmlns:a16="http://schemas.microsoft.com/office/drawing/2014/main" id="{557C7941-0B01-362D-305B-708A2B3FE27E}"/>
              </a:ext>
            </a:extLst>
          </p:cNvPr>
          <p:cNvSpPr txBox="1"/>
          <p:nvPr/>
        </p:nvSpPr>
        <p:spPr>
          <a:xfrm>
            <a:off x="1084472" y="1450043"/>
            <a:ext cx="10216576" cy="5205977"/>
          </a:xfrm>
          <a:prstGeom prst="rect">
            <a:avLst/>
          </a:prstGeom>
          <a:noFill/>
        </p:spPr>
        <p:txBody>
          <a:bodyPr wrap="square" numCol="1">
            <a:spAutoFit/>
          </a:bodyPr>
          <a:lstStyle/>
          <a:p>
            <a:pPr>
              <a:lnSpc>
                <a:spcPct val="150000"/>
              </a:lnSpc>
            </a:pPr>
            <a:r>
              <a:rPr lang="en-US" sz="2400" i="1" dirty="0">
                <a:solidFill>
                  <a:schemeClr val="bg1"/>
                </a:solidFill>
                <a:latin typeface="Arial" panose="020B0604020202020204" pitchFamily="34" charset="0"/>
                <a:cs typeface="Arial" panose="020B0604020202020204" pitchFamily="34" charset="0"/>
              </a:rPr>
              <a:t>State of California</a:t>
            </a:r>
          </a:p>
          <a:p>
            <a:pPr marL="914400" lvl="1"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“Access for All Act” required the California Public Utility Commission to establish a program to increase on-demand transportation for PWDs, including WAVs</a:t>
            </a:r>
          </a:p>
          <a:p>
            <a:pPr marL="914400" lvl="1"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The Access for All Program collects a fee per TNC trip anywhere in the state and reinvests it in WAV service and to broaden its geographic availability.</a:t>
            </a:r>
          </a:p>
          <a:p>
            <a:pPr marL="914400" lvl="1" indent="-4572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Program achievements:</a:t>
            </a:r>
          </a:p>
          <a:p>
            <a:pPr marL="1371600" lvl="2" indent="-457200">
              <a:lnSpc>
                <a:spcPct val="150000"/>
              </a:lnSpc>
              <a:buFont typeface="Arial" panose="020B0604020202020204" pitchFamily="34" charset="0"/>
              <a:buChar char="•"/>
            </a:pPr>
            <a:r>
              <a:rPr lang="en-US" sz="1900" dirty="0">
                <a:solidFill>
                  <a:schemeClr val="bg1"/>
                </a:solidFill>
                <a:latin typeface="Arial" panose="020B0604020202020204" pitchFamily="34" charset="0"/>
                <a:cs typeface="Arial" panose="020B0604020202020204" pitchFamily="34" charset="0"/>
              </a:rPr>
              <a:t>TNC WAV service availability went from 14 to 22 counties, with </a:t>
            </a:r>
            <a:br>
              <a:rPr lang="en-US" sz="1900" dirty="0">
                <a:solidFill>
                  <a:schemeClr val="bg1"/>
                </a:solidFill>
                <a:latin typeface="Arial" panose="020B0604020202020204" pitchFamily="34" charset="0"/>
                <a:cs typeface="Arial" panose="020B0604020202020204" pitchFamily="34" charset="0"/>
              </a:rPr>
            </a:br>
            <a:r>
              <a:rPr lang="en-US" sz="1900" dirty="0">
                <a:solidFill>
                  <a:schemeClr val="bg1"/>
                </a:solidFill>
                <a:latin typeface="Arial" panose="020B0604020202020204" pitchFamily="34" charset="0"/>
                <a:cs typeface="Arial" panose="020B0604020202020204" pitchFamily="34" charset="0"/>
              </a:rPr>
              <a:t>nearly 1.7 million Californians with ambulatory disabilities served.</a:t>
            </a:r>
          </a:p>
          <a:p>
            <a:pPr marL="1371600" lvl="2" indent="-457200">
              <a:lnSpc>
                <a:spcPct val="150000"/>
              </a:lnSpc>
              <a:buFont typeface="Arial" panose="020B0604020202020204" pitchFamily="34" charset="0"/>
              <a:buChar char="•"/>
            </a:pPr>
            <a:r>
              <a:rPr lang="en-US" sz="1900" dirty="0">
                <a:solidFill>
                  <a:schemeClr val="bg1"/>
                </a:solidFill>
                <a:latin typeface="Arial" panose="020B0604020202020204" pitchFamily="34" charset="0"/>
                <a:cs typeface="Arial" panose="020B0604020202020204" pitchFamily="34" charset="0"/>
              </a:rPr>
              <a:t>Response times in most counties became faster as the fleet grew.</a:t>
            </a:r>
          </a:p>
          <a:p>
            <a:pPr marL="1371600" lvl="2" indent="-457200">
              <a:lnSpc>
                <a:spcPct val="150000"/>
              </a:lnSpc>
              <a:buFont typeface="Arial" panose="020B0604020202020204" pitchFamily="34" charset="0"/>
              <a:buChar char="•"/>
            </a:pPr>
            <a:r>
              <a:rPr lang="en-US" sz="1900" dirty="0">
                <a:solidFill>
                  <a:srgbClr val="FFFF00"/>
                </a:solidFill>
                <a:latin typeface="Arial" panose="020B0604020202020204" pitchFamily="34" charset="0"/>
                <a:cs typeface="Arial" panose="020B0604020202020204" pitchFamily="34" charset="0"/>
              </a:rPr>
              <a:t>Completed WAV trips went from 8,749 completed trips in the third </a:t>
            </a:r>
            <a:br>
              <a:rPr lang="en-US" sz="1900" dirty="0">
                <a:solidFill>
                  <a:srgbClr val="FFFF00"/>
                </a:solidFill>
                <a:latin typeface="Arial" panose="020B0604020202020204" pitchFamily="34" charset="0"/>
                <a:cs typeface="Arial" panose="020B0604020202020204" pitchFamily="34" charset="0"/>
              </a:rPr>
            </a:br>
            <a:r>
              <a:rPr lang="en-US" sz="1900" dirty="0">
                <a:solidFill>
                  <a:srgbClr val="FFFF00"/>
                </a:solidFill>
                <a:latin typeface="Arial" panose="020B0604020202020204" pitchFamily="34" charset="0"/>
                <a:cs typeface="Arial" panose="020B0604020202020204" pitchFamily="34" charset="0"/>
              </a:rPr>
              <a:t>quarter of 2019 to 18,803 in the second quarter of 2023. </a:t>
            </a:r>
          </a:p>
        </p:txBody>
      </p:sp>
      <p:sp>
        <p:nvSpPr>
          <p:cNvPr id="4" name="TextBox 3">
            <a:extLst>
              <a:ext uri="{FF2B5EF4-FFF2-40B4-BE49-F238E27FC236}">
                <a16:creationId xmlns:a16="http://schemas.microsoft.com/office/drawing/2014/main" id="{D0BBF17B-D754-5617-F96A-ACF4172657D9}"/>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Jurisdictions Ensuring TNCs Provide WAVs</a:t>
            </a:r>
          </a:p>
        </p:txBody>
      </p:sp>
    </p:spTree>
    <p:custDataLst>
      <p:tags r:id="rId1"/>
    </p:custDataLst>
    <p:extLst>
      <p:ext uri="{BB962C8B-B14F-4D97-AF65-F5344CB8AC3E}">
        <p14:creationId xmlns:p14="http://schemas.microsoft.com/office/powerpoint/2010/main" val="386124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27565</TotalTime>
  <Words>1946</Words>
  <Application>Microsoft Office PowerPoint</Application>
  <PresentationFormat>Widescreen</PresentationFormat>
  <Paragraphs>191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Voice for Inclusive Health aadmd 2021 Virtual Annual Conference June 4, 2021</dc:title>
  <dc:creator>Andrés J Gallegos</dc:creator>
  <cp:lastModifiedBy>Anne Sommers McIntosh</cp:lastModifiedBy>
  <cp:revision>97</cp:revision>
  <cp:lastPrinted>2021-06-03T00:12:50Z</cp:lastPrinted>
  <dcterms:created xsi:type="dcterms:W3CDTF">2021-05-23T20:03:01Z</dcterms:created>
  <dcterms:modified xsi:type="dcterms:W3CDTF">2025-07-29T19:06:59Z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4BBCAD7D-7883-4140-BE5F-DDC6AB0ECF4F</vt:lpwstr>
  </property>
  <property fmtid="{D5CDD505-2E9C-101B-9397-08002B2CF9AE}" pid="3" name="ArticulatePath">
    <vt:lpwstr>Presentation1</vt:lpwstr>
  </property>
  <property fmtid="{D5CDD505-2E9C-101B-9397-08002B2CF9AE}" pid="4" name="MSIP_Label_defa4170-0d19-0005-0004-bc88714345d2_Enabled">
    <vt:lpwstr>true</vt:lpwstr>
  </property>
  <property fmtid="{D5CDD505-2E9C-101B-9397-08002B2CF9AE}" pid="5" name="MSIP_Label_defa4170-0d19-0005-0004-bc88714345d2_SetDate">
    <vt:lpwstr>2025-07-16T18:30:06Z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7c22ce8e-fbaf-4a3f-9e5e-4b7f18978fd4</vt:lpwstr>
  </property>
  <property fmtid="{D5CDD505-2E9C-101B-9397-08002B2CF9AE}" pid="9" name="MSIP_Label_defa4170-0d19-0005-0004-bc88714345d2_ActionId">
    <vt:lpwstr>eba8a188-db39-459c-ac06-a086f463417d</vt:lpwstr>
  </property>
  <property fmtid="{D5CDD505-2E9C-101B-9397-08002B2CF9AE}" pid="10" name="MSIP_Label_defa4170-0d19-0005-0004-bc88714345d2_ContentBits">
    <vt:lpwstr>0</vt:lpwstr>
  </property>
  <property fmtid="{D5CDD505-2E9C-101B-9397-08002B2CF9AE}" pid="11" name="MSIP_Label_defa4170-0d19-0005-0004-bc88714345d2_Tag">
    <vt:lpwstr>10, 3, 0, 1</vt:lpwstr>
  </property>
</Properties>
</file>