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60" r:id="rId3"/>
    <p:sldId id="261" r:id="rId4"/>
    <p:sldId id="271" r:id="rId5"/>
    <p:sldId id="272" r:id="rId6"/>
    <p:sldId id="270" r:id="rId7"/>
    <p:sldId id="266" r:id="rId8"/>
    <p:sldId id="267" r:id="rId9"/>
    <p:sldId id="269" r:id="rId10"/>
    <p:sldId id="273" r:id="rId11"/>
    <p:sldId id="27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7580" autoAdjust="0"/>
  </p:normalViewPr>
  <p:slideViewPr>
    <p:cSldViewPr snapToGrid="0" snapToObjects="1">
      <p:cViewPr varScale="1">
        <p:scale>
          <a:sx n="112" d="100"/>
          <a:sy n="112" d="100"/>
        </p:scale>
        <p:origin x="-1072"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C69F00-3B1A-5D47-93D2-E9FEA066011E}" type="datetimeFigureOut">
              <a:rPr lang="en-US" smtClean="0"/>
              <a:t>6/26/16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07A01D-C13E-9647-96D4-62857AF16671}" type="slidenum">
              <a:rPr lang="en-US" smtClean="0"/>
              <a:t>‹#›</a:t>
            </a:fld>
            <a:endParaRPr lang="en-US"/>
          </a:p>
        </p:txBody>
      </p:sp>
    </p:spTree>
    <p:extLst>
      <p:ext uri="{BB962C8B-B14F-4D97-AF65-F5344CB8AC3E}">
        <p14:creationId xmlns:p14="http://schemas.microsoft.com/office/powerpoint/2010/main" val="780915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ln/>
        </p:spPr>
        <p:txBody>
          <a:bodyPr/>
          <a:lstStyle/>
          <a:p>
            <a:pPr eaLnBrk="1" hangingPunct="1">
              <a:defRPr/>
            </a:pPr>
            <a:r>
              <a:rPr lang="en-US" sz="1400" dirty="0" smtClean="0">
                <a:latin typeface="Verdana" charset="0"/>
                <a:cs typeface="Verdana" charset="0"/>
                <a:sym typeface="Verdana" charset="0"/>
              </a:rPr>
              <a:t>SNAPP is a partnership among</a:t>
            </a:r>
            <a:r>
              <a:rPr lang="en-US" sz="1400" baseline="0" dirty="0" smtClean="0">
                <a:latin typeface="Verdana" charset="0"/>
                <a:cs typeface="Verdana" charset="0"/>
                <a:sym typeface="Verdana" charset="0"/>
              </a:rPr>
              <a:t> The Nature Conservancy, TNC, the Wildlife Conservation Society, WCS, and </a:t>
            </a:r>
            <a:r>
              <a:rPr lang="en-US" sz="1400" dirty="0" smtClean="0">
                <a:latin typeface="Verdana" charset="0"/>
                <a:cs typeface="Verdana" charset="0"/>
                <a:sym typeface="Verdana" charset="0"/>
              </a:rPr>
              <a:t>NCEAS, UCSB, in order to promote collaborative and integrative conservation science.</a:t>
            </a:r>
            <a:r>
              <a:rPr lang="en-US" sz="1400" baseline="0" dirty="0" smtClean="0">
                <a:latin typeface="Verdana" charset="0"/>
                <a:cs typeface="Verdana" charset="0"/>
                <a:sym typeface="Verdana" charset="0"/>
              </a:rPr>
              <a:t> SNAPP is funded through generous donations  from </a:t>
            </a:r>
            <a:r>
              <a:rPr lang="en-US" sz="1400" dirty="0" smtClean="0"/>
              <a:t>Shirley and Harry </a:t>
            </a:r>
            <a:r>
              <a:rPr lang="en-US" sz="1400" dirty="0" err="1" smtClean="0"/>
              <a:t>Hagey</a:t>
            </a:r>
            <a:r>
              <a:rPr lang="en-US" sz="1400" dirty="0" smtClean="0"/>
              <a:t>, Steve and Roberta Denning, Angela </a:t>
            </a:r>
            <a:r>
              <a:rPr lang="en-US" sz="1400" dirty="0" err="1" smtClean="0"/>
              <a:t>Nomellini</a:t>
            </a:r>
            <a:r>
              <a:rPr lang="en-US" sz="1400" dirty="0" smtClean="0"/>
              <a:t> and Ken Olivier, Seth Neiman, the Gordon and Betty Moore Foundation, Ward W. and Priscilla B. Woods, and the David and Lucile Packard Foundation. The primary purpose of this workshop is to</a:t>
            </a:r>
            <a:r>
              <a:rPr lang="en-US" sz="1400" baseline="0" dirty="0" smtClean="0"/>
              <a:t> bring together the SNAPP postdoctoral associates, working on diverse SNAPP Working Group projects, in order to better understand the overarching goals of the SNAPP project, especially relative to building greater multi-institutional prospects for collaborative science, greater knowledge-sharing and community identity among SNAPP participants, and greater awareness and more effective use of the computational infrastructure and services provided at NCEAS.</a:t>
            </a:r>
            <a:endParaRPr lang="en-US" sz="1400" dirty="0" smtClean="0">
              <a:latin typeface="Verdana" charset="0"/>
              <a:cs typeface="Verdana" charset="0"/>
              <a:sym typeface="Verdana" charset="0"/>
            </a:endParaRPr>
          </a:p>
        </p:txBody>
      </p:sp>
    </p:spTree>
    <p:extLst>
      <p:ext uri="{BB962C8B-B14F-4D97-AF65-F5344CB8AC3E}">
        <p14:creationId xmlns:p14="http://schemas.microsoft.com/office/powerpoint/2010/main" val="1550156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Working Groups as of June 2016; Coastal Defenses</a:t>
            </a:r>
            <a:r>
              <a:rPr lang="en-US" baseline="0" dirty="0" smtClean="0"/>
              <a:t> and Amazon Waters are officially concluded– but continued conversation/interaction.  These represent a diverse, global portfolio of research interests at the junction of conservation science and human well-being</a:t>
            </a:r>
            <a:endParaRPr lang="en-US" dirty="0"/>
          </a:p>
        </p:txBody>
      </p:sp>
      <p:sp>
        <p:nvSpPr>
          <p:cNvPr id="4" name="Slide Number Placeholder 3"/>
          <p:cNvSpPr>
            <a:spLocks noGrp="1"/>
          </p:cNvSpPr>
          <p:nvPr>
            <p:ph type="sldNum" sz="quarter" idx="10"/>
          </p:nvPr>
        </p:nvSpPr>
        <p:spPr/>
        <p:txBody>
          <a:bodyPr/>
          <a:lstStyle/>
          <a:p>
            <a:fld id="{5839F2BF-0DD4-9E4E-9DFF-53B3E37DC160}" type="slidenum">
              <a:rPr lang="en-US" smtClean="0"/>
              <a:t>2</a:t>
            </a:fld>
            <a:endParaRPr lang="en-US"/>
          </a:p>
        </p:txBody>
      </p:sp>
    </p:spTree>
    <p:extLst>
      <p:ext uri="{BB962C8B-B14F-4D97-AF65-F5344CB8AC3E}">
        <p14:creationId xmlns:p14="http://schemas.microsoft.com/office/powerpoint/2010/main" val="74938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Working Groups as of June 2016.  3-5 more new WG’s anticipated starting in 2017</a:t>
            </a:r>
            <a:endParaRPr lang="en-US" dirty="0"/>
          </a:p>
        </p:txBody>
      </p:sp>
      <p:sp>
        <p:nvSpPr>
          <p:cNvPr id="4" name="Slide Number Placeholder 3"/>
          <p:cNvSpPr>
            <a:spLocks noGrp="1"/>
          </p:cNvSpPr>
          <p:nvPr>
            <p:ph type="sldNum" sz="quarter" idx="10"/>
          </p:nvPr>
        </p:nvSpPr>
        <p:spPr/>
        <p:txBody>
          <a:bodyPr/>
          <a:lstStyle/>
          <a:p>
            <a:fld id="{5839F2BF-0DD4-9E4E-9DFF-53B3E37DC160}" type="slidenum">
              <a:rPr lang="en-US" smtClean="0"/>
              <a:t>3</a:t>
            </a:fld>
            <a:endParaRPr lang="en-US"/>
          </a:p>
        </p:txBody>
      </p:sp>
    </p:spTree>
    <p:extLst>
      <p:ext uri="{BB962C8B-B14F-4D97-AF65-F5344CB8AC3E}">
        <p14:creationId xmlns:p14="http://schemas.microsoft.com/office/powerpoint/2010/main" val="381523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9F2BF-0DD4-9E4E-9DFF-53B3E37DC160}" type="slidenum">
              <a:rPr lang="en-US" smtClean="0"/>
              <a:t>4</a:t>
            </a:fld>
            <a:endParaRPr lang="en-US"/>
          </a:p>
        </p:txBody>
      </p:sp>
    </p:spTree>
    <p:extLst>
      <p:ext uri="{BB962C8B-B14F-4D97-AF65-F5344CB8AC3E}">
        <p14:creationId xmlns:p14="http://schemas.microsoft.com/office/powerpoint/2010/main" val="1013001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9F2BF-0DD4-9E4E-9DFF-53B3E37DC160}" type="slidenum">
              <a:rPr lang="en-US" smtClean="0"/>
              <a:t>5</a:t>
            </a:fld>
            <a:endParaRPr lang="en-US"/>
          </a:p>
        </p:txBody>
      </p:sp>
    </p:spTree>
    <p:extLst>
      <p:ext uri="{BB962C8B-B14F-4D97-AF65-F5344CB8AC3E}">
        <p14:creationId xmlns:p14="http://schemas.microsoft.com/office/powerpoint/2010/main" val="1013001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Quoting Drew Conway: “The difficulty in defining these skills is that the split between substance and methodology is ambiguous, and as such it is unclear how to distinguish among hackers, statisticians, subject matter experts, their overlaps and where data science fits.</a:t>
            </a:r>
            <a:r>
              <a:rPr lang="en-US" baseline="0" dirty="0" smtClean="0"/>
              <a:t>  </a:t>
            </a:r>
            <a:r>
              <a:rPr lang="en-US" dirty="0" smtClean="0"/>
              <a:t>What is clear, however, is that one needs to learn a lot as they aspire to become a fully competent data scientist. “  Conway licensed the image CC-BY.</a:t>
            </a:r>
            <a:endParaRPr lang="en-US" dirty="0"/>
          </a:p>
        </p:txBody>
      </p:sp>
      <p:sp>
        <p:nvSpPr>
          <p:cNvPr id="4" name="Slide Number Placeholder 3"/>
          <p:cNvSpPr>
            <a:spLocks noGrp="1"/>
          </p:cNvSpPr>
          <p:nvPr>
            <p:ph type="sldNum" sz="quarter" idx="10"/>
          </p:nvPr>
        </p:nvSpPr>
        <p:spPr/>
        <p:txBody>
          <a:bodyPr/>
          <a:lstStyle/>
          <a:p>
            <a:fld id="{5839F2BF-0DD4-9E4E-9DFF-53B3E37DC160}" type="slidenum">
              <a:rPr lang="en-US" smtClean="0"/>
              <a:t>6</a:t>
            </a:fld>
            <a:endParaRPr lang="en-US"/>
          </a:p>
        </p:txBody>
      </p:sp>
    </p:spTree>
    <p:extLst>
      <p:ext uri="{BB962C8B-B14F-4D97-AF65-F5344CB8AC3E}">
        <p14:creationId xmlns:p14="http://schemas.microsoft.com/office/powerpoint/2010/main" val="1013001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Postdocs have always been critical,</a:t>
            </a:r>
            <a:r>
              <a:rPr lang="en-US" baseline="0" dirty="0" smtClean="0"/>
              <a:t> key participants in successful Synthesis Working Groups</a:t>
            </a:r>
            <a:endParaRPr lang="en-US" dirty="0"/>
          </a:p>
        </p:txBody>
      </p:sp>
      <p:sp>
        <p:nvSpPr>
          <p:cNvPr id="4" name="Slide Number Placeholder 3"/>
          <p:cNvSpPr>
            <a:spLocks noGrp="1"/>
          </p:cNvSpPr>
          <p:nvPr>
            <p:ph type="sldNum" sz="quarter" idx="10"/>
          </p:nvPr>
        </p:nvSpPr>
        <p:spPr/>
        <p:txBody>
          <a:bodyPr/>
          <a:lstStyle/>
          <a:p>
            <a:fld id="{1D07A01D-C13E-9647-96D4-62857AF16671}" type="slidenum">
              <a:rPr lang="en-US" smtClean="0"/>
              <a:t>9</a:t>
            </a:fld>
            <a:endParaRPr lang="en-US"/>
          </a:p>
        </p:txBody>
      </p:sp>
    </p:spTree>
    <p:extLst>
      <p:ext uri="{BB962C8B-B14F-4D97-AF65-F5344CB8AC3E}">
        <p14:creationId xmlns:p14="http://schemas.microsoft.com/office/powerpoint/2010/main" val="1029058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Postdocs have always been critical,</a:t>
            </a:r>
            <a:r>
              <a:rPr lang="en-US" baseline="0" dirty="0" smtClean="0"/>
              <a:t> key participants in successful Synthesis Working Groups</a:t>
            </a:r>
            <a:endParaRPr lang="en-US" dirty="0"/>
          </a:p>
        </p:txBody>
      </p:sp>
      <p:sp>
        <p:nvSpPr>
          <p:cNvPr id="4" name="Slide Number Placeholder 3"/>
          <p:cNvSpPr>
            <a:spLocks noGrp="1"/>
          </p:cNvSpPr>
          <p:nvPr>
            <p:ph type="sldNum" sz="quarter" idx="10"/>
          </p:nvPr>
        </p:nvSpPr>
        <p:spPr/>
        <p:txBody>
          <a:bodyPr/>
          <a:lstStyle/>
          <a:p>
            <a:fld id="{1D07A01D-C13E-9647-96D4-62857AF16671}" type="slidenum">
              <a:rPr lang="en-US" smtClean="0"/>
              <a:t>10</a:t>
            </a:fld>
            <a:endParaRPr lang="en-US"/>
          </a:p>
        </p:txBody>
      </p:sp>
    </p:spTree>
    <p:extLst>
      <p:ext uri="{BB962C8B-B14F-4D97-AF65-F5344CB8AC3E}">
        <p14:creationId xmlns:p14="http://schemas.microsoft.com/office/powerpoint/2010/main" val="102905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9F2BF-0DD4-9E4E-9DFF-53B3E37DC160}" type="slidenum">
              <a:rPr lang="en-US" smtClean="0"/>
              <a:t>11</a:t>
            </a:fld>
            <a:endParaRPr lang="en-US"/>
          </a:p>
        </p:txBody>
      </p:sp>
    </p:spTree>
    <p:extLst>
      <p:ext uri="{BB962C8B-B14F-4D97-AF65-F5344CB8AC3E}">
        <p14:creationId xmlns:p14="http://schemas.microsoft.com/office/powerpoint/2010/main" val="728610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3EB20D-7871-1844-8B78-E019DFCE2E91}"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10D79-2561-3C4C-A98A-0B3D54E51D9F}" type="slidenum">
              <a:rPr lang="en-US" smtClean="0"/>
              <a:t>‹#›</a:t>
            </a:fld>
            <a:endParaRPr lang="en-US"/>
          </a:p>
        </p:txBody>
      </p:sp>
    </p:spTree>
    <p:extLst>
      <p:ext uri="{BB962C8B-B14F-4D97-AF65-F5344CB8AC3E}">
        <p14:creationId xmlns:p14="http://schemas.microsoft.com/office/powerpoint/2010/main" val="335093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3EB20D-7871-1844-8B78-E019DFCE2E91}"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10D79-2561-3C4C-A98A-0B3D54E51D9F}" type="slidenum">
              <a:rPr lang="en-US" smtClean="0"/>
              <a:t>‹#›</a:t>
            </a:fld>
            <a:endParaRPr lang="en-US"/>
          </a:p>
        </p:txBody>
      </p:sp>
    </p:spTree>
    <p:extLst>
      <p:ext uri="{BB962C8B-B14F-4D97-AF65-F5344CB8AC3E}">
        <p14:creationId xmlns:p14="http://schemas.microsoft.com/office/powerpoint/2010/main" val="221971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3EB20D-7871-1844-8B78-E019DFCE2E91}"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10D79-2561-3C4C-A98A-0B3D54E51D9F}" type="slidenum">
              <a:rPr lang="en-US" smtClean="0"/>
              <a:t>‹#›</a:t>
            </a:fld>
            <a:endParaRPr lang="en-US"/>
          </a:p>
        </p:txBody>
      </p:sp>
    </p:spTree>
    <p:extLst>
      <p:ext uri="{BB962C8B-B14F-4D97-AF65-F5344CB8AC3E}">
        <p14:creationId xmlns:p14="http://schemas.microsoft.com/office/powerpoint/2010/main" val="316450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3EB20D-7871-1844-8B78-E019DFCE2E91}"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10D79-2561-3C4C-A98A-0B3D54E51D9F}" type="slidenum">
              <a:rPr lang="en-US" smtClean="0"/>
              <a:t>‹#›</a:t>
            </a:fld>
            <a:endParaRPr lang="en-US"/>
          </a:p>
        </p:txBody>
      </p:sp>
    </p:spTree>
    <p:extLst>
      <p:ext uri="{BB962C8B-B14F-4D97-AF65-F5344CB8AC3E}">
        <p14:creationId xmlns:p14="http://schemas.microsoft.com/office/powerpoint/2010/main" val="210156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EB20D-7871-1844-8B78-E019DFCE2E91}"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10D79-2561-3C4C-A98A-0B3D54E51D9F}" type="slidenum">
              <a:rPr lang="en-US" smtClean="0"/>
              <a:t>‹#›</a:t>
            </a:fld>
            <a:endParaRPr lang="en-US"/>
          </a:p>
        </p:txBody>
      </p:sp>
    </p:spTree>
    <p:extLst>
      <p:ext uri="{BB962C8B-B14F-4D97-AF65-F5344CB8AC3E}">
        <p14:creationId xmlns:p14="http://schemas.microsoft.com/office/powerpoint/2010/main" val="354258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3EB20D-7871-1844-8B78-E019DFCE2E91}" type="datetimeFigureOut">
              <a:rPr lang="en-US" smtClean="0"/>
              <a:t>6/26/16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10D79-2561-3C4C-A98A-0B3D54E51D9F}" type="slidenum">
              <a:rPr lang="en-US" smtClean="0"/>
              <a:t>‹#›</a:t>
            </a:fld>
            <a:endParaRPr lang="en-US"/>
          </a:p>
        </p:txBody>
      </p:sp>
    </p:spTree>
    <p:extLst>
      <p:ext uri="{BB962C8B-B14F-4D97-AF65-F5344CB8AC3E}">
        <p14:creationId xmlns:p14="http://schemas.microsoft.com/office/powerpoint/2010/main" val="424616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3EB20D-7871-1844-8B78-E019DFCE2E91}" type="datetimeFigureOut">
              <a:rPr lang="en-US" smtClean="0"/>
              <a:t>6/26/16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10D79-2561-3C4C-A98A-0B3D54E51D9F}" type="slidenum">
              <a:rPr lang="en-US" smtClean="0"/>
              <a:t>‹#›</a:t>
            </a:fld>
            <a:endParaRPr lang="en-US"/>
          </a:p>
        </p:txBody>
      </p:sp>
    </p:spTree>
    <p:extLst>
      <p:ext uri="{BB962C8B-B14F-4D97-AF65-F5344CB8AC3E}">
        <p14:creationId xmlns:p14="http://schemas.microsoft.com/office/powerpoint/2010/main" val="108226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3EB20D-7871-1844-8B78-E019DFCE2E91}" type="datetimeFigureOut">
              <a:rPr lang="en-US" smtClean="0"/>
              <a:t>6/26/16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10D79-2561-3C4C-A98A-0B3D54E51D9F}" type="slidenum">
              <a:rPr lang="en-US" smtClean="0"/>
              <a:t>‹#›</a:t>
            </a:fld>
            <a:endParaRPr lang="en-US"/>
          </a:p>
        </p:txBody>
      </p:sp>
    </p:spTree>
    <p:extLst>
      <p:ext uri="{BB962C8B-B14F-4D97-AF65-F5344CB8AC3E}">
        <p14:creationId xmlns:p14="http://schemas.microsoft.com/office/powerpoint/2010/main" val="232827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EB20D-7871-1844-8B78-E019DFCE2E91}" type="datetimeFigureOut">
              <a:rPr lang="en-US" smtClean="0"/>
              <a:t>6/26/16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10D79-2561-3C4C-A98A-0B3D54E51D9F}" type="slidenum">
              <a:rPr lang="en-US" smtClean="0"/>
              <a:t>‹#›</a:t>
            </a:fld>
            <a:endParaRPr lang="en-US"/>
          </a:p>
        </p:txBody>
      </p:sp>
    </p:spTree>
    <p:extLst>
      <p:ext uri="{BB962C8B-B14F-4D97-AF65-F5344CB8AC3E}">
        <p14:creationId xmlns:p14="http://schemas.microsoft.com/office/powerpoint/2010/main" val="168694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EB20D-7871-1844-8B78-E019DFCE2E91}" type="datetimeFigureOut">
              <a:rPr lang="en-US" smtClean="0"/>
              <a:t>6/26/16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10D79-2561-3C4C-A98A-0B3D54E51D9F}" type="slidenum">
              <a:rPr lang="en-US" smtClean="0"/>
              <a:t>‹#›</a:t>
            </a:fld>
            <a:endParaRPr lang="en-US"/>
          </a:p>
        </p:txBody>
      </p:sp>
    </p:spTree>
    <p:extLst>
      <p:ext uri="{BB962C8B-B14F-4D97-AF65-F5344CB8AC3E}">
        <p14:creationId xmlns:p14="http://schemas.microsoft.com/office/powerpoint/2010/main" val="212594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EB20D-7871-1844-8B78-E019DFCE2E91}" type="datetimeFigureOut">
              <a:rPr lang="en-US" smtClean="0"/>
              <a:t>6/26/16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10D79-2561-3C4C-A98A-0B3D54E51D9F}" type="slidenum">
              <a:rPr lang="en-US" smtClean="0"/>
              <a:t>‹#›</a:t>
            </a:fld>
            <a:endParaRPr lang="en-US"/>
          </a:p>
        </p:txBody>
      </p:sp>
    </p:spTree>
    <p:extLst>
      <p:ext uri="{BB962C8B-B14F-4D97-AF65-F5344CB8AC3E}">
        <p14:creationId xmlns:p14="http://schemas.microsoft.com/office/powerpoint/2010/main" val="26392110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EB20D-7871-1844-8B78-E019DFCE2E91}" type="datetimeFigureOut">
              <a:rPr lang="en-US" smtClean="0"/>
              <a:t>6/26/16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10D79-2561-3C4C-A98A-0B3D54E51D9F}" type="slidenum">
              <a:rPr lang="en-US" smtClean="0"/>
              <a:t>‹#›</a:t>
            </a:fld>
            <a:endParaRPr lang="en-US"/>
          </a:p>
        </p:txBody>
      </p:sp>
    </p:spTree>
    <p:extLst>
      <p:ext uri="{BB962C8B-B14F-4D97-AF65-F5344CB8AC3E}">
        <p14:creationId xmlns:p14="http://schemas.microsoft.com/office/powerpoint/2010/main" val="9900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hyperlink" Target="https://creativecommons.org/licenses/by/2.0/"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hyperlink" Target="http://drewconway.com/zia/2013/3/26/the-data-science-venn-diagram" TargetMode="Externa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ceas.ucsb.edu/snap/dataprincipl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533400" y="3635055"/>
            <a:ext cx="8064500" cy="1079500"/>
          </a:xfrm>
        </p:spPr>
        <p:txBody>
          <a:bodyPr rIns="39200" anchor="b">
            <a:normAutofit/>
          </a:bodyPr>
          <a:lstStyle/>
          <a:p>
            <a:pPr marL="38100">
              <a:lnSpc>
                <a:spcPct val="96000"/>
              </a:lnSpc>
              <a:tabLst>
                <a:tab pos="38100" algn="l"/>
                <a:tab pos="482600" algn="l"/>
                <a:tab pos="939800" algn="l"/>
                <a:tab pos="1384300" algn="l"/>
                <a:tab pos="1828800" algn="l"/>
                <a:tab pos="2286000" algn="l"/>
                <a:tab pos="2730500" algn="l"/>
                <a:tab pos="3187700" algn="l"/>
                <a:tab pos="3632200" algn="l"/>
                <a:tab pos="4076700" algn="l"/>
                <a:tab pos="4533900" algn="l"/>
                <a:tab pos="4978400" algn="l"/>
                <a:tab pos="5422900" algn="l"/>
                <a:tab pos="5880100" algn="l"/>
                <a:tab pos="6324600" algn="l"/>
                <a:tab pos="6781800" algn="l"/>
                <a:tab pos="7226300" algn="l"/>
                <a:tab pos="7670800" algn="l"/>
                <a:tab pos="8128000" algn="l"/>
                <a:tab pos="8572500" algn="l"/>
                <a:tab pos="9017000" algn="l"/>
                <a:tab pos="9029700" algn="l"/>
              </a:tabLst>
              <a:defRPr/>
            </a:pPr>
            <a:r>
              <a:rPr lang="en-US" sz="3600" b="1" dirty="0" smtClean="0">
                <a:cs typeface="Verdana Bold" charset="0"/>
                <a:sym typeface="Verdana Bold" charset="0"/>
              </a:rPr>
              <a:t>Computational and collaboration skills for synthesis science</a:t>
            </a:r>
            <a:r>
              <a:rPr lang="en-US" sz="3600" dirty="0" smtClean="0">
                <a:cs typeface="Verdana Bold" charset="0"/>
                <a:sym typeface="Verdana Bold" charset="0"/>
              </a:rPr>
              <a:t/>
            </a:r>
            <a:br>
              <a:rPr lang="en-US" sz="3600" dirty="0" smtClean="0">
                <a:cs typeface="Verdana Bold" charset="0"/>
                <a:sym typeface="Verdana Bold" charset="0"/>
              </a:rPr>
            </a:br>
            <a:r>
              <a:rPr lang="en-US" sz="2400" dirty="0" smtClean="0">
                <a:cs typeface="Verdana Bold" charset="0"/>
                <a:sym typeface="Verdana Bold" charset="0"/>
              </a:rPr>
              <a:t/>
            </a:r>
            <a:br>
              <a:rPr lang="en-US" sz="2400" dirty="0" smtClean="0">
                <a:cs typeface="Verdana Bold" charset="0"/>
                <a:sym typeface="Verdana Bold" charset="0"/>
              </a:rPr>
            </a:br>
            <a:r>
              <a:rPr lang="en-US" sz="2400" i="1" dirty="0" smtClean="0">
                <a:cs typeface="Verdana Bold" charset="0"/>
                <a:sym typeface="Verdana Bold" charset="0"/>
              </a:rPr>
              <a:t>A training workshop for SNAPP postdoctoral associates,</a:t>
            </a:r>
            <a:br>
              <a:rPr lang="en-US" sz="2400" i="1" dirty="0" smtClean="0">
                <a:cs typeface="Verdana Bold" charset="0"/>
                <a:sym typeface="Verdana Bold" charset="0"/>
              </a:rPr>
            </a:br>
            <a:r>
              <a:rPr lang="en-US" sz="2400" i="1" dirty="0" smtClean="0">
                <a:cs typeface="Verdana Bold" charset="0"/>
                <a:sym typeface="Verdana Bold" charset="0"/>
              </a:rPr>
              <a:t>held at NCEAS, UCSB, Jun 27-30, 2016</a:t>
            </a:r>
            <a:r>
              <a:rPr lang="en-US" sz="2000" i="1" dirty="0" smtClean="0">
                <a:cs typeface="Verdana Bold" charset="0"/>
                <a:sym typeface="Verdana Bold" charset="0"/>
              </a:rPr>
              <a:t/>
            </a:r>
            <a:br>
              <a:rPr lang="en-US" sz="2000" i="1" dirty="0" smtClean="0">
                <a:cs typeface="Verdana Bold" charset="0"/>
                <a:sym typeface="Verdana Bold" charset="0"/>
              </a:rPr>
            </a:br>
            <a:r>
              <a:rPr lang="en-US" sz="2000" i="1" dirty="0" smtClean="0">
                <a:cs typeface="Verdana Bold" charset="0"/>
                <a:sym typeface="Verdana Bold" charset="0"/>
              </a:rPr>
              <a:t/>
            </a:r>
            <a:br>
              <a:rPr lang="en-US" sz="2000" i="1" dirty="0" smtClean="0">
                <a:cs typeface="Verdana Bold" charset="0"/>
                <a:sym typeface="Verdana Bold" charset="0"/>
              </a:rPr>
            </a:br>
            <a:r>
              <a:rPr lang="en-US" sz="2000" dirty="0" smtClean="0"/>
              <a:t>Sponsored </a:t>
            </a:r>
            <a:r>
              <a:rPr lang="en-US" sz="2000" dirty="0"/>
              <a:t>by:</a:t>
            </a:r>
            <a:r>
              <a:rPr lang="en-US" sz="2400" dirty="0"/>
              <a:t/>
            </a:r>
            <a:br>
              <a:rPr lang="en-US" sz="2400" dirty="0"/>
            </a:br>
            <a:endParaRPr lang="en-US" sz="2400" i="1" dirty="0" smtClean="0">
              <a:ea typeface="ヒラギノ角ゴ ProN W6" charset="0"/>
              <a:cs typeface="ヒラギノ角ゴ ProN W6" charset="0"/>
              <a:sym typeface="Verdana Bold" charset="0"/>
            </a:endParaRPr>
          </a:p>
        </p:txBody>
      </p:sp>
      <p:pic>
        <p:nvPicPr>
          <p:cNvPr id="4" name="Picture 3" descr="NCEAS-Stacked-4C (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2269" y="242450"/>
            <a:ext cx="1143559" cy="1027545"/>
          </a:xfrm>
          <a:prstGeom prst="rect">
            <a:avLst/>
          </a:prstGeom>
        </p:spPr>
      </p:pic>
      <p:pic>
        <p:nvPicPr>
          <p:cNvPr id="3" name="Picture 2" descr="snap-mark-full-cmyk.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8520" y="4320784"/>
            <a:ext cx="5240421" cy="1590472"/>
          </a:xfrm>
          <a:prstGeom prst="rect">
            <a:avLst/>
          </a:prstGeom>
        </p:spPr>
      </p:pic>
      <p:pic>
        <p:nvPicPr>
          <p:cNvPr id="8" name="Picture 7" descr="logo-tnc-notaglin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670" y="491287"/>
            <a:ext cx="2425700" cy="698500"/>
          </a:xfrm>
          <a:prstGeom prst="rect">
            <a:avLst/>
          </a:prstGeom>
        </p:spPr>
      </p:pic>
      <p:pic>
        <p:nvPicPr>
          <p:cNvPr id="9" name="Picture 8" descr="WCS_loho-green-blue-7.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6191" y="307472"/>
            <a:ext cx="1077912" cy="1002632"/>
          </a:xfrm>
          <a:prstGeom prst="rect">
            <a:avLst/>
          </a:prstGeom>
        </p:spPr>
      </p:pic>
      <p:sp>
        <p:nvSpPr>
          <p:cNvPr id="10" name="TextBox 9"/>
          <p:cNvSpPr txBox="1"/>
          <p:nvPr/>
        </p:nvSpPr>
        <p:spPr>
          <a:xfrm>
            <a:off x="337894" y="6363377"/>
            <a:ext cx="2890535" cy="369332"/>
          </a:xfrm>
          <a:prstGeom prst="rect">
            <a:avLst/>
          </a:prstGeom>
          <a:noFill/>
        </p:spPr>
        <p:txBody>
          <a:bodyPr wrap="none" rtlCol="0">
            <a:spAutoFit/>
          </a:bodyPr>
          <a:lstStyle/>
          <a:p>
            <a:r>
              <a:rPr lang="en-US" dirty="0" smtClean="0"/>
              <a:t>http://</a:t>
            </a:r>
            <a:r>
              <a:rPr lang="en-US" dirty="0" err="1" smtClean="0"/>
              <a:t>snappartnership.net</a:t>
            </a:r>
            <a:endParaRPr lang="en-US" dirty="0"/>
          </a:p>
        </p:txBody>
      </p:sp>
      <p:sp>
        <p:nvSpPr>
          <p:cNvPr id="13" name="TextBox 12"/>
          <p:cNvSpPr txBox="1"/>
          <p:nvPr/>
        </p:nvSpPr>
        <p:spPr>
          <a:xfrm>
            <a:off x="6158499" y="6382101"/>
            <a:ext cx="2941831" cy="369332"/>
          </a:xfrm>
          <a:prstGeom prst="rect">
            <a:avLst/>
          </a:prstGeom>
          <a:noFill/>
        </p:spPr>
        <p:txBody>
          <a:bodyPr wrap="none" rtlCol="0">
            <a:spAutoFit/>
          </a:bodyPr>
          <a:lstStyle/>
          <a:p>
            <a:r>
              <a:rPr lang="en-US" dirty="0" smtClean="0"/>
              <a:t>http://</a:t>
            </a:r>
            <a:r>
              <a:rPr lang="en-US" dirty="0" err="1" smtClean="0"/>
              <a:t>www.nceas.ucsb.edu</a:t>
            </a:r>
            <a:endParaRPr lang="en-US" dirty="0"/>
          </a:p>
        </p:txBody>
      </p:sp>
    </p:spTree>
    <p:extLst>
      <p:ext uri="{BB962C8B-B14F-4D97-AF65-F5344CB8AC3E}">
        <p14:creationId xmlns:p14="http://schemas.microsoft.com/office/powerpoint/2010/main" val="2658248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096" y="1283385"/>
            <a:ext cx="8296876" cy="5909309"/>
          </a:xfrm>
          <a:prstGeom prst="rect">
            <a:avLst/>
          </a:prstGeom>
          <a:noFill/>
        </p:spPr>
        <p:txBody>
          <a:bodyPr wrap="square" rtlCol="0">
            <a:spAutoFit/>
          </a:bodyPr>
          <a:lstStyle/>
          <a:p>
            <a:endParaRPr lang="en-US" dirty="0"/>
          </a:p>
          <a:p>
            <a:pPr marL="285750" indent="-285750">
              <a:buFont typeface="Arial"/>
              <a:buChar char="•"/>
            </a:pPr>
            <a:r>
              <a:rPr lang="en-US" sz="2400" b="1" dirty="0" smtClean="0"/>
              <a:t>Participate!</a:t>
            </a:r>
          </a:p>
          <a:p>
            <a:endParaRPr lang="en-US" sz="2400" b="1" dirty="0" smtClean="0"/>
          </a:p>
          <a:p>
            <a:pPr marL="285750" indent="-285750">
              <a:buFont typeface="Arial"/>
              <a:buChar char="•"/>
            </a:pPr>
            <a:r>
              <a:rPr lang="en-US" sz="2400" b="1" dirty="0" smtClean="0"/>
              <a:t>Learn some new technology concepts and tools!</a:t>
            </a:r>
          </a:p>
          <a:p>
            <a:endParaRPr lang="en-US" sz="2400" b="1" dirty="0"/>
          </a:p>
          <a:p>
            <a:pPr marL="285750" indent="-285750">
              <a:buFont typeface="Arial"/>
              <a:buChar char="•"/>
            </a:pPr>
            <a:r>
              <a:rPr lang="en-US" sz="2400" b="1" dirty="0" smtClean="0"/>
              <a:t>Create connections with new SNAPP (and other) colleagues!</a:t>
            </a:r>
          </a:p>
          <a:p>
            <a:pPr marL="285750" indent="-285750">
              <a:buFont typeface="Arial"/>
              <a:buChar char="•"/>
            </a:pPr>
            <a:endParaRPr lang="en-US" sz="2400" b="1" dirty="0"/>
          </a:p>
          <a:p>
            <a:pPr marL="285750" indent="-285750">
              <a:buFont typeface="Arial"/>
              <a:buChar char="•"/>
            </a:pPr>
            <a:r>
              <a:rPr lang="en-US" sz="2400" b="1" dirty="0" smtClean="0"/>
              <a:t>Don’t be afraid to ask questions!</a:t>
            </a:r>
          </a:p>
          <a:p>
            <a:pPr marL="285750" indent="-285750">
              <a:buFont typeface="Arial"/>
              <a:buChar char="•"/>
            </a:pPr>
            <a:endParaRPr lang="en-US" sz="2400" b="1" dirty="0"/>
          </a:p>
          <a:p>
            <a:pPr marL="285750" indent="-285750">
              <a:buFont typeface="Arial"/>
              <a:buChar char="•"/>
            </a:pPr>
            <a:r>
              <a:rPr lang="en-US" sz="2400" b="1" dirty="0" smtClean="0"/>
              <a:t>If you already know a topic, help out your colleagues who might not</a:t>
            </a:r>
          </a:p>
          <a:p>
            <a:endParaRPr lang="en-US" sz="2400" b="1" dirty="0" smtClean="0"/>
          </a:p>
          <a:p>
            <a:pPr marL="285750" indent="-285750">
              <a:buFont typeface="Arial"/>
              <a:buChar char="•"/>
            </a:pPr>
            <a:r>
              <a:rPr lang="en-US" sz="2400" b="1" dirty="0"/>
              <a:t>Become better aware of NCEAS’ computational services and scientific computing staff</a:t>
            </a:r>
          </a:p>
          <a:p>
            <a:pPr marL="285750" indent="-285750">
              <a:buFont typeface="Arial"/>
              <a:buChar char="•"/>
            </a:pPr>
            <a:endParaRPr lang="en-US" sz="2400" b="1" dirty="0" smtClean="0"/>
          </a:p>
          <a:p>
            <a:pPr marL="285750" indent="-285750">
              <a:buFont typeface="Arial"/>
              <a:buChar char="•"/>
            </a:pPr>
            <a:endParaRPr lang="en-US" sz="2400" b="1" dirty="0"/>
          </a:p>
        </p:txBody>
      </p:sp>
      <p:sp>
        <p:nvSpPr>
          <p:cNvPr id="3" name="TextBox 2"/>
          <p:cNvSpPr txBox="1"/>
          <p:nvPr/>
        </p:nvSpPr>
        <p:spPr>
          <a:xfrm>
            <a:off x="1664209" y="443000"/>
            <a:ext cx="5221852" cy="707886"/>
          </a:xfrm>
          <a:prstGeom prst="rect">
            <a:avLst/>
          </a:prstGeom>
          <a:noFill/>
        </p:spPr>
        <p:txBody>
          <a:bodyPr wrap="none" rtlCol="0">
            <a:spAutoFit/>
          </a:bodyPr>
          <a:lstStyle/>
          <a:p>
            <a:pPr algn="ctr"/>
            <a:r>
              <a:rPr lang="en-US" sz="4000" b="1" dirty="0" smtClean="0"/>
              <a:t>Workshop Expectations</a:t>
            </a:r>
            <a:endParaRPr lang="en-US" sz="4000" b="1" dirty="0"/>
          </a:p>
        </p:txBody>
      </p:sp>
    </p:spTree>
    <p:extLst>
      <p:ext uri="{BB962C8B-B14F-4D97-AF65-F5344CB8AC3E}">
        <p14:creationId xmlns:p14="http://schemas.microsoft.com/office/powerpoint/2010/main" val="521325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665955101_69357fdb1b_b.jpg"/>
          <p:cNvPicPr>
            <a:picLocks noChangeAspect="1"/>
          </p:cNvPicPr>
          <p:nvPr/>
        </p:nvPicPr>
        <p:blipFill>
          <a:blip r:embed="rId3">
            <a:duotone>
              <a:prstClr val="black"/>
              <a:schemeClr val="accent5">
                <a:tint val="45000"/>
                <a:satMod val="400000"/>
              </a:schemeClr>
            </a:duotone>
            <a:alphaModFix amt="26000"/>
            <a:extLst>
              <a:ext uri="{28A0092B-C50C-407E-A947-70E740481C1C}">
                <a14:useLocalDpi xmlns:a14="http://schemas.microsoft.com/office/drawing/2010/main" val="0"/>
              </a:ext>
            </a:extLst>
          </a:blip>
          <a:stretch>
            <a:fillRect/>
          </a:stretch>
        </p:blipFill>
        <p:spPr>
          <a:xfrm>
            <a:off x="-13369" y="-40108"/>
            <a:ext cx="9250947" cy="9144000"/>
          </a:xfrm>
          <a:prstGeom prst="rect">
            <a:avLst/>
          </a:prstGeom>
        </p:spPr>
      </p:pic>
      <p:sp>
        <p:nvSpPr>
          <p:cNvPr id="2" name="Title 1"/>
          <p:cNvSpPr>
            <a:spLocks noGrp="1"/>
          </p:cNvSpPr>
          <p:nvPr>
            <p:ph type="title"/>
          </p:nvPr>
        </p:nvSpPr>
        <p:spPr/>
        <p:txBody>
          <a:bodyPr/>
          <a:lstStyle/>
          <a:p>
            <a:r>
              <a:rPr lang="en-US" dirty="0"/>
              <a:t>10 types of </a:t>
            </a:r>
            <a:r>
              <a:rPr lang="en-US" dirty="0" smtClean="0"/>
              <a:t>people</a:t>
            </a:r>
            <a:endParaRPr lang="en-US" dirty="0"/>
          </a:p>
        </p:txBody>
      </p:sp>
      <p:sp>
        <p:nvSpPr>
          <p:cNvPr id="3" name="Content Placeholder 2"/>
          <p:cNvSpPr>
            <a:spLocks noGrp="1"/>
          </p:cNvSpPr>
          <p:nvPr>
            <p:ph idx="1"/>
          </p:nvPr>
        </p:nvSpPr>
        <p:spPr/>
        <p:txBody>
          <a:bodyPr>
            <a:normAutofit/>
          </a:bodyPr>
          <a:lstStyle/>
          <a:p>
            <a:endParaRPr lang="en-US" sz="4000" dirty="0" smtClean="0">
              <a:latin typeface="+mj-lt"/>
            </a:endParaRPr>
          </a:p>
          <a:p>
            <a:r>
              <a:rPr lang="en-US" sz="4000" dirty="0" smtClean="0">
                <a:latin typeface="+mj-lt"/>
              </a:rPr>
              <a:t>Those who understand binary</a:t>
            </a:r>
          </a:p>
          <a:p>
            <a:endParaRPr lang="en-US" sz="4000" dirty="0" smtClean="0">
              <a:latin typeface="+mj-lt"/>
            </a:endParaRPr>
          </a:p>
          <a:p>
            <a:r>
              <a:rPr lang="en-US" sz="4000" dirty="0" smtClean="0">
                <a:latin typeface="+mj-lt"/>
              </a:rPr>
              <a:t>Those who don’t</a:t>
            </a:r>
            <a:endParaRPr lang="en-US" sz="4000" dirty="0">
              <a:latin typeface="+mj-lt"/>
            </a:endParaRPr>
          </a:p>
        </p:txBody>
      </p:sp>
      <p:sp>
        <p:nvSpPr>
          <p:cNvPr id="5" name="TextBox 4"/>
          <p:cNvSpPr txBox="1"/>
          <p:nvPr/>
        </p:nvSpPr>
        <p:spPr>
          <a:xfrm>
            <a:off x="5134369" y="6507020"/>
            <a:ext cx="4009631" cy="307777"/>
          </a:xfrm>
          <a:prstGeom prst="rect">
            <a:avLst/>
          </a:prstGeom>
          <a:noFill/>
        </p:spPr>
        <p:txBody>
          <a:bodyPr wrap="none" rtlCol="0">
            <a:spAutoFit/>
          </a:bodyPr>
          <a:lstStyle/>
          <a:p>
            <a:r>
              <a:rPr lang="en-US" sz="1400" dirty="0" smtClean="0"/>
              <a:t>Source Image credit: Brett Jordan, Licensed </a:t>
            </a:r>
            <a:r>
              <a:rPr lang="en-US" sz="1400" dirty="0" smtClean="0">
                <a:hlinkClick r:id="rId4"/>
              </a:rPr>
              <a:t>CC-BY</a:t>
            </a:r>
            <a:endParaRPr lang="en-US" sz="1400" dirty="0"/>
          </a:p>
        </p:txBody>
      </p:sp>
    </p:spTree>
    <p:extLst>
      <p:ext uri="{BB962C8B-B14F-4D97-AF65-F5344CB8AC3E}">
        <p14:creationId xmlns:p14="http://schemas.microsoft.com/office/powerpoint/2010/main" val="1264094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126163"/>
            <a:ext cx="9144000" cy="731837"/>
          </a:xfrm>
          <a:prstGeom prst="rect">
            <a:avLst/>
          </a:prstGeom>
          <a:solidFill>
            <a:srgbClr val="EAE7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creen Shot 2016-06-23 at 5.15.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710947"/>
          </a:xfrm>
          <a:prstGeom prst="rect">
            <a:avLst/>
          </a:prstGeom>
        </p:spPr>
      </p:pic>
      <p:sp>
        <p:nvSpPr>
          <p:cNvPr id="10" name="TextBox 9"/>
          <p:cNvSpPr txBox="1"/>
          <p:nvPr/>
        </p:nvSpPr>
        <p:spPr>
          <a:xfrm>
            <a:off x="2540011" y="5828645"/>
            <a:ext cx="494632" cy="1015663"/>
          </a:xfrm>
          <a:prstGeom prst="rect">
            <a:avLst/>
          </a:prstGeom>
          <a:noFill/>
        </p:spPr>
        <p:txBody>
          <a:bodyPr wrap="square" rtlCol="0">
            <a:spAutoFit/>
          </a:bodyPr>
          <a:lstStyle/>
          <a:p>
            <a:r>
              <a:rPr lang="en-US" sz="6000" dirty="0" smtClean="0"/>
              <a:t>*</a:t>
            </a:r>
            <a:endParaRPr lang="en-US" sz="6000" dirty="0"/>
          </a:p>
        </p:txBody>
      </p:sp>
      <p:sp>
        <p:nvSpPr>
          <p:cNvPr id="26" name="TextBox 25"/>
          <p:cNvSpPr txBox="1"/>
          <p:nvPr/>
        </p:nvSpPr>
        <p:spPr>
          <a:xfrm>
            <a:off x="7865990" y="1449146"/>
            <a:ext cx="494632" cy="1015663"/>
          </a:xfrm>
          <a:prstGeom prst="rect">
            <a:avLst/>
          </a:prstGeom>
          <a:noFill/>
        </p:spPr>
        <p:txBody>
          <a:bodyPr wrap="square" rtlCol="0">
            <a:spAutoFit/>
          </a:bodyPr>
          <a:lstStyle/>
          <a:p>
            <a:r>
              <a:rPr lang="en-US" sz="6000" dirty="0" smtClean="0"/>
              <a:t>*</a:t>
            </a:r>
            <a:endParaRPr lang="en-US" sz="6000" dirty="0"/>
          </a:p>
        </p:txBody>
      </p:sp>
      <p:sp>
        <p:nvSpPr>
          <p:cNvPr id="27" name="TextBox 26"/>
          <p:cNvSpPr txBox="1"/>
          <p:nvPr/>
        </p:nvSpPr>
        <p:spPr>
          <a:xfrm>
            <a:off x="2090835" y="465580"/>
            <a:ext cx="494632" cy="1015663"/>
          </a:xfrm>
          <a:prstGeom prst="rect">
            <a:avLst/>
          </a:prstGeom>
          <a:noFill/>
        </p:spPr>
        <p:txBody>
          <a:bodyPr wrap="square" rtlCol="0">
            <a:spAutoFit/>
          </a:bodyPr>
          <a:lstStyle/>
          <a:p>
            <a:r>
              <a:rPr lang="en-US" sz="6000" dirty="0" smtClean="0"/>
              <a:t>*</a:t>
            </a:r>
            <a:endParaRPr lang="en-US" sz="6000" dirty="0"/>
          </a:p>
        </p:txBody>
      </p:sp>
    </p:spTree>
    <p:extLst>
      <p:ext uri="{BB962C8B-B14F-4D97-AF65-F5344CB8AC3E}">
        <p14:creationId xmlns:p14="http://schemas.microsoft.com/office/powerpoint/2010/main" val="3748120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126163"/>
            <a:ext cx="9144000" cy="731837"/>
          </a:xfrm>
          <a:prstGeom prst="rect">
            <a:avLst/>
          </a:prstGeom>
          <a:solidFill>
            <a:srgbClr val="EAE7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6-23 at 5.15.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617368"/>
          </a:xfrm>
          <a:prstGeom prst="rect">
            <a:avLst/>
          </a:prstGeom>
        </p:spPr>
      </p:pic>
      <p:sp>
        <p:nvSpPr>
          <p:cNvPr id="7" name="TextBox 6"/>
          <p:cNvSpPr txBox="1"/>
          <p:nvPr/>
        </p:nvSpPr>
        <p:spPr>
          <a:xfrm>
            <a:off x="2433063" y="1229905"/>
            <a:ext cx="494632" cy="1015663"/>
          </a:xfrm>
          <a:prstGeom prst="rect">
            <a:avLst/>
          </a:prstGeom>
          <a:noFill/>
        </p:spPr>
        <p:txBody>
          <a:bodyPr wrap="square" rtlCol="0">
            <a:spAutoFit/>
          </a:bodyPr>
          <a:lstStyle/>
          <a:p>
            <a:r>
              <a:rPr lang="en-US" sz="6000" dirty="0" smtClean="0"/>
              <a:t>*</a:t>
            </a:r>
            <a:endParaRPr lang="en-US" sz="6000" dirty="0"/>
          </a:p>
        </p:txBody>
      </p:sp>
      <p:sp>
        <p:nvSpPr>
          <p:cNvPr id="8" name="TextBox 7"/>
          <p:cNvSpPr txBox="1"/>
          <p:nvPr/>
        </p:nvSpPr>
        <p:spPr>
          <a:xfrm>
            <a:off x="8007698" y="281097"/>
            <a:ext cx="494632" cy="1015663"/>
          </a:xfrm>
          <a:prstGeom prst="rect">
            <a:avLst/>
          </a:prstGeom>
          <a:noFill/>
        </p:spPr>
        <p:txBody>
          <a:bodyPr wrap="square" rtlCol="0">
            <a:spAutoFit/>
          </a:bodyPr>
          <a:lstStyle/>
          <a:p>
            <a:r>
              <a:rPr lang="en-US" sz="6000" dirty="0" smtClean="0"/>
              <a:t>*</a:t>
            </a:r>
            <a:endParaRPr lang="en-US" sz="6000" dirty="0"/>
          </a:p>
        </p:txBody>
      </p:sp>
      <p:sp>
        <p:nvSpPr>
          <p:cNvPr id="9" name="TextBox 8"/>
          <p:cNvSpPr txBox="1"/>
          <p:nvPr/>
        </p:nvSpPr>
        <p:spPr>
          <a:xfrm>
            <a:off x="3489173" y="3515906"/>
            <a:ext cx="347568" cy="1015663"/>
          </a:xfrm>
          <a:prstGeom prst="rect">
            <a:avLst/>
          </a:prstGeom>
          <a:noFill/>
        </p:spPr>
        <p:txBody>
          <a:bodyPr wrap="square" rtlCol="0">
            <a:spAutoFit/>
          </a:bodyPr>
          <a:lstStyle/>
          <a:p>
            <a:r>
              <a:rPr lang="en-US" sz="6000" dirty="0" smtClean="0"/>
              <a:t>*</a:t>
            </a:r>
            <a:endParaRPr lang="en-US" sz="6000" dirty="0"/>
          </a:p>
        </p:txBody>
      </p:sp>
      <p:sp>
        <p:nvSpPr>
          <p:cNvPr id="10" name="TextBox 9"/>
          <p:cNvSpPr txBox="1"/>
          <p:nvPr/>
        </p:nvSpPr>
        <p:spPr>
          <a:xfrm>
            <a:off x="7733646" y="4331381"/>
            <a:ext cx="494632" cy="1015663"/>
          </a:xfrm>
          <a:prstGeom prst="rect">
            <a:avLst/>
          </a:prstGeom>
          <a:noFill/>
        </p:spPr>
        <p:txBody>
          <a:bodyPr wrap="square" rtlCol="0">
            <a:spAutoFit/>
          </a:bodyPr>
          <a:lstStyle/>
          <a:p>
            <a:r>
              <a:rPr lang="en-US" sz="6000" dirty="0" smtClean="0"/>
              <a:t>*</a:t>
            </a:r>
            <a:endParaRPr lang="en-US" sz="6000" dirty="0"/>
          </a:p>
        </p:txBody>
      </p:sp>
    </p:spTree>
    <p:extLst>
      <p:ext uri="{BB962C8B-B14F-4D97-AF65-F5344CB8AC3E}">
        <p14:creationId xmlns:p14="http://schemas.microsoft.com/office/powerpoint/2010/main" val="3121420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065" y="2259105"/>
            <a:ext cx="7684481" cy="954107"/>
          </a:xfrm>
          <a:prstGeom prst="rect">
            <a:avLst/>
          </a:prstGeom>
          <a:noFill/>
        </p:spPr>
        <p:txBody>
          <a:bodyPr wrap="square" rtlCol="0">
            <a:spAutoFit/>
          </a:bodyPr>
          <a:lstStyle/>
          <a:p>
            <a:r>
              <a:rPr lang="en-US" sz="2800" dirty="0" smtClean="0"/>
              <a:t>It is often said that 80% of data analysis is spent on the process of cleaning and preparing the data *</a:t>
            </a:r>
            <a:endParaRPr lang="en-US" sz="2800" dirty="0"/>
          </a:p>
        </p:txBody>
      </p:sp>
      <p:sp>
        <p:nvSpPr>
          <p:cNvPr id="5" name="TextBox 4"/>
          <p:cNvSpPr txBox="1"/>
          <p:nvPr/>
        </p:nvSpPr>
        <p:spPr>
          <a:xfrm>
            <a:off x="866195" y="5965232"/>
            <a:ext cx="5337735" cy="369332"/>
          </a:xfrm>
          <a:prstGeom prst="rect">
            <a:avLst/>
          </a:prstGeom>
          <a:noFill/>
        </p:spPr>
        <p:txBody>
          <a:bodyPr wrap="square" rtlCol="0">
            <a:spAutoFit/>
          </a:bodyPr>
          <a:lstStyle/>
          <a:p>
            <a:r>
              <a:rPr lang="en-US" dirty="0" smtClean="0"/>
              <a:t>* Wickham 2014.  </a:t>
            </a:r>
            <a:r>
              <a:rPr lang="en-US" i="1" dirty="0" smtClean="0"/>
              <a:t>Tidy Data</a:t>
            </a:r>
            <a:r>
              <a:rPr lang="en-US" dirty="0" smtClean="0"/>
              <a:t>.  J. Stat Soft 59(10):</a:t>
            </a:r>
            <a:endParaRPr lang="en-US" dirty="0"/>
          </a:p>
        </p:txBody>
      </p:sp>
      <p:sp>
        <p:nvSpPr>
          <p:cNvPr id="7" name="TextBox 6"/>
          <p:cNvSpPr txBox="1"/>
          <p:nvPr/>
        </p:nvSpPr>
        <p:spPr>
          <a:xfrm>
            <a:off x="2038515" y="757702"/>
            <a:ext cx="5433749" cy="707886"/>
          </a:xfrm>
          <a:prstGeom prst="rect">
            <a:avLst/>
          </a:prstGeom>
          <a:noFill/>
        </p:spPr>
        <p:txBody>
          <a:bodyPr wrap="none" rtlCol="0">
            <a:spAutoFit/>
          </a:bodyPr>
          <a:lstStyle/>
          <a:p>
            <a:r>
              <a:rPr lang="en-US" sz="4000" dirty="0"/>
              <a:t>A</a:t>
            </a:r>
            <a:r>
              <a:rPr lang="en-US" sz="4000" dirty="0" smtClean="0"/>
              <a:t> Challenge for Synthesis</a:t>
            </a:r>
            <a:endParaRPr lang="en-US" sz="4000" dirty="0"/>
          </a:p>
        </p:txBody>
      </p:sp>
    </p:spTree>
    <p:extLst>
      <p:ext uri="{BB962C8B-B14F-4D97-AF65-F5344CB8AC3E}">
        <p14:creationId xmlns:p14="http://schemas.microsoft.com/office/powerpoint/2010/main" val="559559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065" y="1391332"/>
            <a:ext cx="8132744" cy="6555642"/>
          </a:xfrm>
          <a:prstGeom prst="rect">
            <a:avLst/>
          </a:prstGeom>
          <a:noFill/>
        </p:spPr>
        <p:txBody>
          <a:bodyPr wrap="square" rtlCol="0">
            <a:spAutoFit/>
          </a:bodyPr>
          <a:lstStyle/>
          <a:p>
            <a:r>
              <a:rPr lang="en-US" sz="2800" i="1" dirty="0" smtClean="0"/>
              <a:t>“Open </a:t>
            </a:r>
            <a:r>
              <a:rPr lang="en-US" sz="2800" i="1" dirty="0"/>
              <a:t>Science takes </a:t>
            </a:r>
            <a:r>
              <a:rPr lang="en-US" sz="2800" i="1" dirty="0" smtClean="0"/>
              <a:t>over:</a:t>
            </a:r>
          </a:p>
          <a:p>
            <a:pPr>
              <a:lnSpc>
                <a:spcPct val="60000"/>
              </a:lnSpc>
            </a:pPr>
            <a:endParaRPr lang="en-US" sz="2800" dirty="0"/>
          </a:p>
          <a:p>
            <a:r>
              <a:rPr lang="en-US" sz="2800" dirty="0"/>
              <a:t>In principle, the purpose of </a:t>
            </a:r>
            <a:r>
              <a:rPr lang="en-US" sz="2800" dirty="0" smtClean="0"/>
              <a:t>scientific </a:t>
            </a:r>
            <a:r>
              <a:rPr lang="en-US" sz="2800" dirty="0"/>
              <a:t>publication is to enable reproducibility of research </a:t>
            </a:r>
            <a:r>
              <a:rPr lang="en-US" sz="2800" dirty="0" smtClean="0"/>
              <a:t>findings. For centuries</a:t>
            </a:r>
            <a:r>
              <a:rPr lang="en-US" sz="2800" dirty="0"/>
              <a:t>, computational results and data analyses have been referred to in </a:t>
            </a:r>
            <a:r>
              <a:rPr lang="en-US" sz="2800" dirty="0" smtClean="0"/>
              <a:t>scientific </a:t>
            </a:r>
            <a:r>
              <a:rPr lang="en-US" sz="2800" dirty="0"/>
              <a:t>publication, but</a:t>
            </a:r>
          </a:p>
          <a:p>
            <a:r>
              <a:rPr lang="en-US" sz="2800" dirty="0"/>
              <a:t>typically only have given readers a hint of the full complexity of the data analysis being described</a:t>
            </a:r>
            <a:r>
              <a:rPr lang="en-US" sz="2800" dirty="0" smtClean="0"/>
              <a:t>...</a:t>
            </a:r>
            <a:endParaRPr lang="en-US" sz="2800" dirty="0"/>
          </a:p>
          <a:p>
            <a:r>
              <a:rPr lang="en-US" sz="2800" dirty="0"/>
              <a:t>To meet the original goal of </a:t>
            </a:r>
            <a:r>
              <a:rPr lang="en-US" sz="2800" dirty="0" smtClean="0"/>
              <a:t>scientific </a:t>
            </a:r>
            <a:r>
              <a:rPr lang="en-US" sz="2800" dirty="0"/>
              <a:t>publication, one should share the underlying code and data</a:t>
            </a:r>
            <a:r>
              <a:rPr lang="en-US" sz="2800" dirty="0" smtClean="0"/>
              <a:t>.”  *</a:t>
            </a:r>
          </a:p>
          <a:p>
            <a:endParaRPr lang="en-US" sz="2800" dirty="0"/>
          </a:p>
          <a:p>
            <a:endParaRPr lang="en-US" sz="2800" dirty="0" smtClean="0"/>
          </a:p>
          <a:p>
            <a:endParaRPr lang="en-US" sz="2800" dirty="0"/>
          </a:p>
          <a:p>
            <a:endParaRPr lang="en-US" sz="2800" dirty="0" smtClean="0"/>
          </a:p>
          <a:p>
            <a:r>
              <a:rPr lang="en-US" sz="2800" dirty="0" smtClean="0"/>
              <a:t>.*</a:t>
            </a:r>
            <a:endParaRPr lang="en-US" sz="2800" dirty="0"/>
          </a:p>
        </p:txBody>
      </p:sp>
      <p:sp>
        <p:nvSpPr>
          <p:cNvPr id="5" name="TextBox 4"/>
          <p:cNvSpPr txBox="1"/>
          <p:nvPr/>
        </p:nvSpPr>
        <p:spPr>
          <a:xfrm>
            <a:off x="405569" y="6114640"/>
            <a:ext cx="8653047" cy="369332"/>
          </a:xfrm>
          <a:prstGeom prst="rect">
            <a:avLst/>
          </a:prstGeom>
          <a:noFill/>
        </p:spPr>
        <p:txBody>
          <a:bodyPr wrap="square" rtlCol="0">
            <a:spAutoFit/>
          </a:bodyPr>
          <a:lstStyle/>
          <a:p>
            <a:r>
              <a:rPr lang="en-US" dirty="0" smtClean="0"/>
              <a:t>* </a:t>
            </a:r>
            <a:r>
              <a:rPr lang="en-US" dirty="0" err="1" smtClean="0"/>
              <a:t>Donoho</a:t>
            </a:r>
            <a:r>
              <a:rPr lang="en-US" dirty="0" smtClean="0"/>
              <a:t>, D. 2015. “50 years of Data Science”, presented at </a:t>
            </a:r>
            <a:r>
              <a:rPr lang="en-US" dirty="0" err="1" smtClean="0"/>
              <a:t>Tukey</a:t>
            </a:r>
            <a:r>
              <a:rPr lang="en-US" dirty="0" smtClean="0"/>
              <a:t> Centennial Workshop.</a:t>
            </a:r>
            <a:endParaRPr lang="en-US" dirty="0"/>
          </a:p>
        </p:txBody>
      </p:sp>
      <p:sp>
        <p:nvSpPr>
          <p:cNvPr id="7" name="TextBox 6"/>
          <p:cNvSpPr txBox="1"/>
          <p:nvPr/>
        </p:nvSpPr>
        <p:spPr>
          <a:xfrm>
            <a:off x="1291412" y="362838"/>
            <a:ext cx="6679082" cy="707886"/>
          </a:xfrm>
          <a:prstGeom prst="rect">
            <a:avLst/>
          </a:prstGeom>
          <a:noFill/>
        </p:spPr>
        <p:txBody>
          <a:bodyPr wrap="none" rtlCol="0">
            <a:spAutoFit/>
          </a:bodyPr>
          <a:lstStyle/>
          <a:p>
            <a:r>
              <a:rPr lang="en-US" sz="4000" dirty="0" smtClean="0"/>
              <a:t>The New Age of “Data Science”</a:t>
            </a:r>
            <a:endParaRPr lang="en-US" sz="4000" dirty="0"/>
          </a:p>
        </p:txBody>
      </p:sp>
    </p:spTree>
    <p:extLst>
      <p:ext uri="{BB962C8B-B14F-4D97-AF65-F5344CB8AC3E}">
        <p14:creationId xmlns:p14="http://schemas.microsoft.com/office/powerpoint/2010/main" val="2614900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ew-conway-data-science-venn-diagra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855" y="330917"/>
            <a:ext cx="6174829" cy="5577929"/>
          </a:xfrm>
          <a:prstGeom prst="rect">
            <a:avLst/>
          </a:prstGeom>
        </p:spPr>
      </p:pic>
      <p:sp>
        <p:nvSpPr>
          <p:cNvPr id="3" name="Rectangle 2"/>
          <p:cNvSpPr/>
          <p:nvPr/>
        </p:nvSpPr>
        <p:spPr>
          <a:xfrm>
            <a:off x="173789" y="6055894"/>
            <a:ext cx="8756316" cy="707886"/>
          </a:xfrm>
          <a:prstGeom prst="rect">
            <a:avLst/>
          </a:prstGeom>
        </p:spPr>
        <p:txBody>
          <a:bodyPr wrap="square">
            <a:spAutoFit/>
          </a:bodyPr>
          <a:lstStyle/>
          <a:p>
            <a:r>
              <a:rPr lang="en-US" sz="2000" dirty="0" smtClean="0">
                <a:latin typeface="+mj-lt"/>
              </a:rPr>
              <a:t>Image Attribution: Drew Conway</a:t>
            </a:r>
          </a:p>
          <a:p>
            <a:r>
              <a:rPr lang="en-US" sz="2000" dirty="0" smtClean="0">
                <a:latin typeface="+mj-lt"/>
                <a:hlinkClick r:id="rId4"/>
              </a:rPr>
              <a:t>http</a:t>
            </a:r>
            <a:r>
              <a:rPr lang="en-US" sz="2000" dirty="0">
                <a:latin typeface="+mj-lt"/>
                <a:hlinkClick r:id="rId4"/>
              </a:rPr>
              <a:t>://</a:t>
            </a:r>
            <a:r>
              <a:rPr lang="en-US" sz="2000" dirty="0" smtClean="0">
                <a:latin typeface="+mj-lt"/>
                <a:hlinkClick r:id="rId4"/>
              </a:rPr>
              <a:t>drewconway.com/zia/2013/3/26/the-data-science-venn-diagram</a:t>
            </a:r>
            <a:r>
              <a:rPr lang="en-US" sz="2000" dirty="0" smtClean="0">
                <a:latin typeface="+mj-lt"/>
              </a:rPr>
              <a:t> </a:t>
            </a:r>
            <a:endParaRPr lang="en-US" sz="2000" dirty="0">
              <a:latin typeface="+mj-lt"/>
            </a:endParaRPr>
          </a:p>
        </p:txBody>
      </p:sp>
    </p:spTree>
    <p:extLst>
      <p:ext uri="{BB962C8B-B14F-4D97-AF65-F5344CB8AC3E}">
        <p14:creationId xmlns:p14="http://schemas.microsoft.com/office/powerpoint/2010/main" val="122514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82"/>
            <a:ext cx="8456613" cy="1141412"/>
          </a:xfrm>
        </p:spPr>
        <p:txBody>
          <a:bodyPr/>
          <a:lstStyle/>
          <a:p>
            <a:pPr>
              <a:defRPr/>
            </a:pPr>
            <a:r>
              <a:rPr lang="en-US" dirty="0" smtClean="0"/>
              <a:t>SNAPP’s Data Principles</a:t>
            </a:r>
            <a:endParaRPr lang="en-US" dirty="0"/>
          </a:p>
        </p:txBody>
      </p:sp>
      <p:sp>
        <p:nvSpPr>
          <p:cNvPr id="5" name="Content Placeholder 4"/>
          <p:cNvSpPr>
            <a:spLocks noGrp="1"/>
          </p:cNvSpPr>
          <p:nvPr>
            <p:ph idx="1"/>
          </p:nvPr>
        </p:nvSpPr>
        <p:spPr>
          <a:xfrm>
            <a:off x="457200" y="1524000"/>
            <a:ext cx="8456613" cy="4494213"/>
          </a:xfrm>
        </p:spPr>
        <p:txBody>
          <a:bodyPr>
            <a:normAutofit/>
          </a:bodyPr>
          <a:lstStyle/>
          <a:p>
            <a:pPr marL="0" indent="0">
              <a:buNone/>
              <a:defRPr/>
            </a:pPr>
            <a:r>
              <a:rPr lang="en-US" sz="2800" dirty="0" smtClean="0"/>
              <a:t>“When </a:t>
            </a:r>
            <a:r>
              <a:rPr lang="en-US" sz="2800" dirty="0"/>
              <a:t>making societally important decisions based on science, it’s more important than ever that the underlying data be publicly available. The value of global scientific collaborations and synthetic research builds on the synergies derived from sharing and disseminating data. The spirit of “Open Science”- making scientific research, and its supporting data and information, accessible to all levels of society - is at the heart of the SNAPP </a:t>
            </a:r>
            <a:r>
              <a:rPr lang="en-US" sz="2800" dirty="0" smtClean="0"/>
              <a:t>Data Principles”</a:t>
            </a:r>
            <a:endParaRPr lang="en-US" sz="2800" dirty="0" smtClean="0">
              <a:latin typeface="Tahoma"/>
              <a:cs typeface="Tahoma"/>
            </a:endParaRPr>
          </a:p>
        </p:txBody>
      </p:sp>
      <p:sp>
        <p:nvSpPr>
          <p:cNvPr id="3" name="TextBox 2"/>
          <p:cNvSpPr txBox="1"/>
          <p:nvPr/>
        </p:nvSpPr>
        <p:spPr>
          <a:xfrm>
            <a:off x="1657684" y="6018213"/>
            <a:ext cx="4994614" cy="369332"/>
          </a:xfrm>
          <a:prstGeom prst="rect">
            <a:avLst/>
          </a:prstGeom>
          <a:noFill/>
        </p:spPr>
        <p:txBody>
          <a:bodyPr wrap="none" rtlCol="0">
            <a:spAutoFit/>
          </a:bodyPr>
          <a:lstStyle/>
          <a:p>
            <a:r>
              <a:rPr lang="en-US" b="1" dirty="0">
                <a:latin typeface="+mj-lt"/>
                <a:hlinkClick r:id="rId2"/>
              </a:rPr>
              <a:t>https://www.nceas.ucsb.edu/snap/dataprinciples</a:t>
            </a:r>
            <a:endParaRPr lang="en-US" b="1" dirty="0">
              <a:latin typeface="+mj-lt"/>
            </a:endParaRPr>
          </a:p>
        </p:txBody>
      </p:sp>
    </p:spTree>
    <p:extLst>
      <p:ext uri="{BB962C8B-B14F-4D97-AF65-F5344CB8AC3E}">
        <p14:creationId xmlns:p14="http://schemas.microsoft.com/office/powerpoint/2010/main" val="159619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40282"/>
            <a:ext cx="7313613" cy="1141412"/>
          </a:xfrm>
        </p:spPr>
        <p:txBody>
          <a:bodyPr/>
          <a:lstStyle/>
          <a:p>
            <a:pPr>
              <a:defRPr/>
            </a:pPr>
            <a:r>
              <a:rPr lang="en-US" dirty="0" smtClean="0"/>
              <a:t>NCEAS’ Data Policy</a:t>
            </a:r>
            <a:endParaRPr lang="en-US" dirty="0"/>
          </a:p>
        </p:txBody>
      </p:sp>
      <p:sp>
        <p:nvSpPr>
          <p:cNvPr id="5" name="Content Placeholder 4"/>
          <p:cNvSpPr>
            <a:spLocks noGrp="1"/>
          </p:cNvSpPr>
          <p:nvPr>
            <p:ph idx="1"/>
          </p:nvPr>
        </p:nvSpPr>
        <p:spPr>
          <a:xfrm>
            <a:off x="457200" y="1524000"/>
            <a:ext cx="8456613" cy="4494213"/>
          </a:xfrm>
        </p:spPr>
        <p:txBody>
          <a:bodyPr/>
          <a:lstStyle/>
          <a:p>
            <a:pPr>
              <a:defRPr/>
            </a:pPr>
            <a:r>
              <a:rPr lang="en-US" sz="2400" dirty="0" smtClean="0">
                <a:latin typeface="Tahoma"/>
                <a:cs typeface="Tahoma"/>
              </a:rPr>
              <a:t>The Center is committed to making ecological data available to the broader scientific community. To meet this goal, the Center:</a:t>
            </a:r>
          </a:p>
          <a:p>
            <a:pPr marL="0" indent="0">
              <a:buFont typeface="Times" charset="0"/>
              <a:buNone/>
              <a:defRPr/>
            </a:pPr>
            <a:endParaRPr lang="en-US" sz="2400" dirty="0" smtClean="0">
              <a:latin typeface="Tahoma"/>
              <a:cs typeface="Tahoma"/>
            </a:endParaRPr>
          </a:p>
          <a:p>
            <a:pPr lvl="1">
              <a:defRPr/>
            </a:pPr>
            <a:r>
              <a:rPr lang="en-US" sz="2000" dirty="0" smtClean="0">
                <a:latin typeface="Tahoma"/>
                <a:cs typeface="Tahoma"/>
              </a:rPr>
              <a:t>Requires that </a:t>
            </a:r>
            <a:r>
              <a:rPr lang="en-US" sz="2000" i="1" dirty="0" smtClean="0">
                <a:latin typeface="Tahoma"/>
                <a:cs typeface="Tahoma"/>
              </a:rPr>
              <a:t>derived data</a:t>
            </a:r>
            <a:r>
              <a:rPr lang="en-US" sz="2000" dirty="0" smtClean="0">
                <a:latin typeface="Tahoma"/>
                <a:cs typeface="Tahoma"/>
              </a:rPr>
              <a:t> generated during an NCEAS research project be well documented and made publicly available. NCEAS provides technical assistance to do so.</a:t>
            </a:r>
          </a:p>
          <a:p>
            <a:pPr lvl="1">
              <a:defRPr/>
            </a:pPr>
            <a:r>
              <a:rPr lang="en-US" sz="2000" dirty="0" smtClean="0">
                <a:latin typeface="Tahoma"/>
                <a:cs typeface="Tahoma"/>
              </a:rPr>
              <a:t>Urges that </a:t>
            </a:r>
            <a:r>
              <a:rPr lang="en-US" sz="2000" i="1" dirty="0" smtClean="0">
                <a:latin typeface="Tahoma"/>
                <a:cs typeface="Tahoma"/>
              </a:rPr>
              <a:t>data used to generate derived products</a:t>
            </a:r>
            <a:r>
              <a:rPr lang="en-US" sz="2000" dirty="0" smtClean="0">
                <a:latin typeface="Tahoma"/>
                <a:cs typeface="Tahoma"/>
              </a:rPr>
              <a:t> be well documented and made openly available. NCEAS provides technical assistance to do so.</a:t>
            </a:r>
          </a:p>
          <a:p>
            <a:pPr lvl="1">
              <a:defRPr/>
            </a:pPr>
            <a:r>
              <a:rPr lang="en-US" sz="2000" dirty="0" smtClean="0">
                <a:latin typeface="Tahoma"/>
                <a:cs typeface="Tahoma"/>
              </a:rPr>
              <a:t>Respects the intellectual property rights of data owners who use their data in NCEAS research projects. </a:t>
            </a:r>
          </a:p>
        </p:txBody>
      </p:sp>
    </p:spTree>
    <p:extLst>
      <p:ext uri="{BB962C8B-B14F-4D97-AF65-F5344CB8AC3E}">
        <p14:creationId xmlns:p14="http://schemas.microsoft.com/office/powerpoint/2010/main" val="1489179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6557" y="1151808"/>
            <a:ext cx="6899932" cy="5293757"/>
          </a:xfrm>
          <a:prstGeom prst="rect">
            <a:avLst/>
          </a:prstGeom>
          <a:noFill/>
        </p:spPr>
        <p:txBody>
          <a:bodyPr wrap="square" rtlCol="0">
            <a:spAutoFit/>
          </a:bodyPr>
          <a:lstStyle/>
          <a:p>
            <a:endParaRPr lang="en-US" dirty="0"/>
          </a:p>
          <a:p>
            <a:pPr marL="285750" indent="-285750">
              <a:buFont typeface="Arial"/>
              <a:buChar char="•"/>
            </a:pPr>
            <a:r>
              <a:rPr lang="en-US" sz="2000" dirty="0" smtClean="0"/>
              <a:t>Instill understanding of </a:t>
            </a:r>
            <a:r>
              <a:rPr lang="en-US" sz="2000" i="1" dirty="0"/>
              <a:t>collaborative science best practices </a:t>
            </a:r>
            <a:r>
              <a:rPr lang="en-US" sz="2000" dirty="0"/>
              <a:t>within SNAPP Working </a:t>
            </a:r>
            <a:r>
              <a:rPr lang="en-US" sz="2000" dirty="0" smtClean="0"/>
              <a:t>Groups</a:t>
            </a:r>
          </a:p>
          <a:p>
            <a:endParaRPr lang="en-US" sz="2000" dirty="0" smtClean="0"/>
          </a:p>
          <a:p>
            <a:pPr marL="285750" indent="-285750">
              <a:buFont typeface="Arial"/>
              <a:buChar char="•"/>
            </a:pPr>
            <a:r>
              <a:rPr lang="en-US" sz="2000" dirty="0" smtClean="0"/>
              <a:t>Empower </a:t>
            </a:r>
            <a:r>
              <a:rPr lang="en-US" sz="2000" dirty="0"/>
              <a:t>participants to adopt </a:t>
            </a:r>
            <a:r>
              <a:rPr lang="en-US" sz="2000" i="1" dirty="0"/>
              <a:t>computing best practices </a:t>
            </a:r>
            <a:r>
              <a:rPr lang="en-US" sz="2000" dirty="0"/>
              <a:t>in their scientific workflows and data </a:t>
            </a:r>
            <a:r>
              <a:rPr lang="en-US" sz="2000" dirty="0" smtClean="0"/>
              <a:t>management</a:t>
            </a:r>
          </a:p>
          <a:p>
            <a:endParaRPr lang="en-US" sz="2000" dirty="0"/>
          </a:p>
          <a:p>
            <a:pPr marL="285750" indent="-285750">
              <a:buFont typeface="Arial"/>
              <a:buChar char="•"/>
            </a:pPr>
            <a:r>
              <a:rPr lang="en-US" sz="2000" dirty="0" smtClean="0"/>
              <a:t>Create </a:t>
            </a:r>
            <a:r>
              <a:rPr lang="en-US" sz="2000" dirty="0"/>
              <a:t>a greater sense of </a:t>
            </a:r>
            <a:r>
              <a:rPr lang="en-US" sz="2000" i="1" dirty="0"/>
              <a:t>SNAPP community identity </a:t>
            </a:r>
            <a:r>
              <a:rPr lang="en-US" sz="2000" dirty="0"/>
              <a:t>among the </a:t>
            </a:r>
            <a:r>
              <a:rPr lang="en-US" sz="2000" dirty="0" smtClean="0"/>
              <a:t>postdocs</a:t>
            </a:r>
          </a:p>
          <a:p>
            <a:endParaRPr lang="en-US" sz="2000" dirty="0"/>
          </a:p>
          <a:p>
            <a:pPr marL="285750" indent="-285750">
              <a:buFont typeface="Arial"/>
              <a:buChar char="•"/>
            </a:pPr>
            <a:r>
              <a:rPr lang="en-US" sz="2000" dirty="0"/>
              <a:t> </a:t>
            </a:r>
            <a:r>
              <a:rPr lang="en-US" sz="2000" dirty="0" smtClean="0"/>
              <a:t>Foster </a:t>
            </a:r>
            <a:r>
              <a:rPr lang="en-US" sz="2000" dirty="0"/>
              <a:t>potential collaboration and enhanced knowledge-sharing across SNAPP Working </a:t>
            </a:r>
            <a:r>
              <a:rPr lang="en-US" sz="2000" dirty="0" smtClean="0"/>
              <a:t>Groups</a:t>
            </a:r>
          </a:p>
          <a:p>
            <a:endParaRPr lang="en-US" sz="2000" dirty="0"/>
          </a:p>
          <a:p>
            <a:pPr marL="285750" indent="-285750">
              <a:buFont typeface="Arial"/>
              <a:buChar char="•"/>
            </a:pPr>
            <a:r>
              <a:rPr lang="en-US" sz="2000" dirty="0"/>
              <a:t> </a:t>
            </a:r>
            <a:r>
              <a:rPr lang="en-US" sz="2000" dirty="0" smtClean="0"/>
              <a:t>Familiarize </a:t>
            </a:r>
            <a:r>
              <a:rPr lang="en-US" sz="2000" dirty="0"/>
              <a:t>and instruct researchers in the use of NCEAS (and other) </a:t>
            </a:r>
            <a:r>
              <a:rPr lang="en-US" sz="2000" dirty="0" err="1"/>
              <a:t>cyberinfrastructures</a:t>
            </a:r>
            <a:r>
              <a:rPr lang="en-US" sz="2000" dirty="0"/>
              <a:t> </a:t>
            </a:r>
            <a:r>
              <a:rPr lang="en-US" sz="2000" dirty="0" smtClean="0"/>
              <a:t>and scientific computing services</a:t>
            </a:r>
          </a:p>
          <a:p>
            <a:endParaRPr lang="en-US" sz="2000" dirty="0" smtClean="0"/>
          </a:p>
          <a:p>
            <a:pPr marL="285750" indent="-285750">
              <a:buFont typeface="Arial"/>
              <a:buChar char="•"/>
            </a:pPr>
            <a:r>
              <a:rPr lang="en-US" sz="2000" dirty="0" smtClean="0"/>
              <a:t>Clarify </a:t>
            </a:r>
            <a:r>
              <a:rPr lang="en-US" sz="2000" dirty="0"/>
              <a:t>and reinforce </a:t>
            </a:r>
            <a:r>
              <a:rPr lang="en-US" sz="2000" dirty="0" smtClean="0"/>
              <a:t>SNAPP’s commitment to </a:t>
            </a:r>
            <a:r>
              <a:rPr lang="en-US" sz="2000" b="1" i="1" dirty="0" smtClean="0"/>
              <a:t>Open Science</a:t>
            </a:r>
            <a:endParaRPr lang="en-US" sz="2000" b="1" i="1" dirty="0"/>
          </a:p>
        </p:txBody>
      </p:sp>
      <p:sp>
        <p:nvSpPr>
          <p:cNvPr id="3" name="TextBox 2"/>
          <p:cNvSpPr txBox="1"/>
          <p:nvPr/>
        </p:nvSpPr>
        <p:spPr>
          <a:xfrm>
            <a:off x="2431519" y="443000"/>
            <a:ext cx="3687227" cy="707886"/>
          </a:xfrm>
          <a:prstGeom prst="rect">
            <a:avLst/>
          </a:prstGeom>
          <a:noFill/>
        </p:spPr>
        <p:txBody>
          <a:bodyPr wrap="none" rtlCol="0">
            <a:spAutoFit/>
          </a:bodyPr>
          <a:lstStyle/>
          <a:p>
            <a:pPr algn="ctr"/>
            <a:r>
              <a:rPr lang="en-US" sz="4000" b="1" dirty="0" smtClean="0"/>
              <a:t>Workshop Goals</a:t>
            </a:r>
            <a:endParaRPr lang="en-US" sz="4000" b="1" dirty="0"/>
          </a:p>
        </p:txBody>
      </p:sp>
    </p:spTree>
    <p:extLst>
      <p:ext uri="{BB962C8B-B14F-4D97-AF65-F5344CB8AC3E}">
        <p14:creationId xmlns:p14="http://schemas.microsoft.com/office/powerpoint/2010/main" val="3611150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TotalTime>
  <Words>881</Words>
  <Application>Microsoft Macintosh PowerPoint</Application>
  <PresentationFormat>On-screen Show (4:3)</PresentationFormat>
  <Paragraphs>82</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Computational and collaboration skills for synthesis science  A training workshop for SNAPP postdoctoral associates, held at NCEAS, UCSB, Jun 27-30, 2016  Sponsored by: </vt:lpstr>
      <vt:lpstr>PowerPoint Presentation</vt:lpstr>
      <vt:lpstr>PowerPoint Presentation</vt:lpstr>
      <vt:lpstr>PowerPoint Presentation</vt:lpstr>
      <vt:lpstr>PowerPoint Presentation</vt:lpstr>
      <vt:lpstr>PowerPoint Presentation</vt:lpstr>
      <vt:lpstr>SNAPP’s Data Principles</vt:lpstr>
      <vt:lpstr>NCEAS’ Data Policy</vt:lpstr>
      <vt:lpstr>PowerPoint Presentation</vt:lpstr>
      <vt:lpstr>PowerPoint Presentation</vt:lpstr>
      <vt:lpstr>10 types of people</vt:lpstr>
    </vt:vector>
  </TitlesOfParts>
  <Company>NCEAS/U.C.S.B.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and collaboration skills for synthesis science  A training workshop for SNAPP postdoctoral associates, held at NCEAS, UCSB, Jun 27-30, 2016  Sponsored by: </dc:title>
  <dc:creator>Mark Schildhauer</dc:creator>
  <cp:lastModifiedBy>Mark Schildhauer</cp:lastModifiedBy>
  <cp:revision>6</cp:revision>
  <dcterms:created xsi:type="dcterms:W3CDTF">2016-06-25T22:14:39Z</dcterms:created>
  <dcterms:modified xsi:type="dcterms:W3CDTF">2016-06-27T05:12:55Z</dcterms:modified>
</cp:coreProperties>
</file>