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0" r:id="rId6"/>
    <p:sldId id="271" r:id="rId7"/>
    <p:sldId id="270" r:id="rId8"/>
    <p:sldId id="261" r:id="rId9"/>
    <p:sldId id="262" r:id="rId10"/>
    <p:sldId id="269" r:id="rId11"/>
    <p:sldId id="272" r:id="rId12"/>
    <p:sldId id="263" r:id="rId13"/>
    <p:sldId id="26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78417"/>
  </p:normalViewPr>
  <p:slideViewPr>
    <p:cSldViewPr snapToGrid="0" snapToObjects="1">
      <p:cViewPr varScale="1">
        <p:scale>
          <a:sx n="93" d="100"/>
          <a:sy n="93" d="100"/>
        </p:scale>
        <p:origin x="1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62EC-1B9D-1644-BC84-16AC7D1710AC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64B2-BDA4-A047-91CF-8DA56A4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77FBE7EB-DBAD-3941-BE8D-41E594D63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173A1EFB-E634-B04A-A27E-C60815217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Book that describes well new ways of doing science, enabled by expanding technology and network capabilities</a:t>
            </a: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9615218D-5386-924D-A080-9D7A21CC0F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fld id="{19591AB5-6A21-CE4F-BAB6-FAA2421D8D7B}" type="slidenum">
              <a:rPr lang="en-GB" altLang="en-US">
                <a:latin typeface="Times" pitchFamily="2" charset="0"/>
              </a:rPr>
              <a:pPr>
                <a:spcBef>
                  <a:spcPct val="0"/>
                </a:spcBef>
                <a:buFont typeface="Times" pitchFamily="2" charset="0"/>
                <a:buNone/>
              </a:pPr>
              <a:t>2</a:t>
            </a:fld>
            <a:endParaRPr lang="en-GB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64B2-BDA4-A047-91CF-8DA56A45A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64B2-BDA4-A047-91CF-8DA56A45A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64B2-BDA4-A047-91CF-8DA56A45AA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64B2-BDA4-A047-91CF-8DA56A45A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64B2-BDA4-A047-91CF-8DA56A45AA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BB40-21D0-1449-842A-746120B2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7456-ABD8-6F41-9EE0-E153561F6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4495-074F-B846-9F21-0908FDC2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2D07-91B4-5D48-B7C4-1968FF30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5CF7-F462-FD41-8CB1-0323F42A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6FD8-C034-EC4E-B979-43C0C51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655AE-5E37-C94D-9623-88D4CE56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FAF8-4830-1148-857B-4146A0AD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6DF4-8AC3-0F44-A338-566C3714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EA6F-FD4E-7646-A4F7-9D25ED5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99A7-DC0F-054D-BA31-9EA8525EA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3E4DD-7246-B347-87E8-0EB6AFDB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4022-1EA4-E048-8CEF-C1E93C55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EA59-165A-624C-AF7D-0007BE95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AE51-2390-B943-8724-A03C08E7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3FE-BDC0-0249-9EAD-D1E17C3A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68A2-03B9-CA41-BD2C-E276149E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C78B-F473-E444-894B-BC5663B5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CF12-F3B8-7646-9891-CDB493FC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9B00-C458-D24C-B263-E996852F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F70B-0DB6-C24B-A25A-FF65F511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7DBF-70F3-654B-95C0-1E394846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1F00-FED0-D54B-AF44-CB62828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75F-0DC2-3840-8052-A8536934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BDF4-303C-2D4E-98F5-98D6F250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E819-C025-444D-A78F-9241366E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8D2D-F1F2-4641-82E0-5B6287C9F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B707-759E-1247-8080-31CB3C82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8F5B-C7AE-8843-BD91-2E48EBF2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FE4E-92EB-DF4C-AFE3-A6702F77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4357-2425-0F48-BDE4-0351FE1C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923-4925-D34F-8AF2-B8438C36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407A-EEBE-1E45-BFEF-1964F25F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D96C-7CE1-C047-8964-B83041E5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35F90-E7B0-2B4E-8787-B873BF6C3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AF476-0704-B746-A1E3-A249F3A97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1472C-B1D7-7C44-9DA1-973429C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BBB2D-40CD-FC4F-A37E-8A23A031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77DB4-6F06-6347-B6A8-6D9B437D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3F70-C45D-AA44-B637-A6E5A9E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F5080-172A-2141-ADD4-88B40219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D14C-B072-134E-AC9E-199EED1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D61D-4DD9-F840-A8F9-2CAA03B7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9E837-C331-984B-8813-68ACE920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EE2E-E6C9-CB4F-8700-683F12B7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0FF1-B080-B345-A8C0-738C585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0467-B741-3243-A3E4-F737924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A6E2-DE2B-7F41-93B7-1C781812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F8A6F-6280-B249-AC3C-966F0F6D3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03CFD-408E-DB42-B8CC-F0B71855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8A86-990A-784F-AD11-D69D7DF4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92F2-584D-E044-976B-5043E101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AC3-5430-4640-8584-174268BF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C3C7E-6FC2-254C-A09E-DAF2C684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B579-2022-6E4A-91A9-78290B1D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5974-F624-134D-B18F-37357F42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B30B-9B09-7A4F-BC11-05E2325C632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FCA1-18FA-A444-B0BA-55BA765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92A4-4614-144A-9819-C97CAFD6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DFA46-1C64-C44F-AEB2-1A9DD1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71CD-FBD4-7647-8F1D-502A4432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3445-6279-834C-8589-91697BDCA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B30B-9B09-7A4F-BC11-05E2325C6329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2C2C-1979-C942-B8E5-B3A57235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Rescue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2E4A-143C-6A4B-8C8C-8C128F0EE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0399-2CE4-7148-A75A-97821C850BA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F4041-7974-EF4C-B7B0-2E5414F273E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25420" y="6265202"/>
            <a:ext cx="1376150" cy="547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890041-79A8-5044-AAE4-4B8EE04A1F0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95766" y="6265202"/>
            <a:ext cx="2172868" cy="4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B65D-8394-824F-B939-9EEE2D3F8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and Reproducible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18F6-4C45-3B45-9229-4CAB62C98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i="1" dirty="0"/>
              <a:t>Data Science for Coral Reefs</a:t>
            </a:r>
          </a:p>
          <a:p>
            <a:r>
              <a:rPr lang="en-US" sz="3200" i="1" dirty="0"/>
              <a:t>Data Rescue Workshop –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3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707812-546D-2D41-8319-58DEEB99E8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418708"/>
            <a:ext cx="7772400" cy="1070727"/>
          </a:xfrm>
        </p:spPr>
        <p:txBody>
          <a:bodyPr/>
          <a:lstStyle/>
          <a:p>
            <a:r>
              <a:rPr lang="en-US" altLang="en-US" dirty="0"/>
              <a:t>FAIR Principles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A976E2E4-A2A8-6447-A870-B845A25C70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09947" y="1887719"/>
            <a:ext cx="8616098" cy="341014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4400" b="1" u="sng" dirty="0">
                <a:solidFill>
                  <a:schemeClr val="tx1"/>
                </a:solidFill>
              </a:rPr>
              <a:t>F</a:t>
            </a:r>
            <a:r>
              <a:rPr lang="en-US" altLang="en-US" sz="4400" dirty="0">
                <a:solidFill>
                  <a:schemeClr val="tx1"/>
                </a:solidFill>
              </a:rPr>
              <a:t>indability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4400" b="1" u="sng" dirty="0"/>
              <a:t>A</a:t>
            </a:r>
            <a:r>
              <a:rPr lang="en-US" altLang="en-US" sz="4400" dirty="0"/>
              <a:t>ccessibility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4400" b="1" u="sng" dirty="0">
                <a:solidFill>
                  <a:schemeClr val="tx1"/>
                </a:solidFill>
              </a:rPr>
              <a:t>I</a:t>
            </a:r>
            <a:r>
              <a:rPr lang="en-US" altLang="en-US" sz="4400" dirty="0">
                <a:solidFill>
                  <a:schemeClr val="tx1"/>
                </a:solidFill>
              </a:rPr>
              <a:t>nteroperability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4400" b="1" u="sng" dirty="0"/>
              <a:t>R</a:t>
            </a:r>
            <a:r>
              <a:rPr lang="en-US" altLang="en-US" sz="4400" dirty="0"/>
              <a:t>eusability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4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2C4BE54-520F-4740-AA4C-4FADA334EE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596" y="0"/>
            <a:ext cx="7772400" cy="1470025"/>
          </a:xfrm>
        </p:spPr>
        <p:txBody>
          <a:bodyPr/>
          <a:lstStyle/>
          <a:p>
            <a:r>
              <a:rPr lang="en-US" altLang="en-US" dirty="0"/>
              <a:t>Few Check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98863369-3905-FE45-9EB7-E95CA5C808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50361" y="2352773"/>
            <a:ext cx="6400800" cy="265286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Access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</a:t>
            </a:r>
            <a:r>
              <a:rPr lang="en-US" altLang="en-US" sz="4000" strike="sngStrike" dirty="0">
                <a:solidFill>
                  <a:schemeClr val="tx1"/>
                </a:solidFill>
              </a:rPr>
              <a:t>Data</a:t>
            </a:r>
            <a:r>
              <a:rPr lang="en-US" altLang="en-US" sz="4000" dirty="0">
                <a:solidFill>
                  <a:schemeClr val="tx1"/>
                </a:solidFill>
              </a:rPr>
              <a:t>  Products</a:t>
            </a:r>
            <a:endParaRPr lang="en-US" altLang="en-US" sz="4000" strike="sngStrike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Source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Notebook</a:t>
            </a:r>
          </a:p>
        </p:txBody>
      </p:sp>
    </p:spTree>
    <p:extLst>
      <p:ext uri="{BB962C8B-B14F-4D97-AF65-F5344CB8AC3E}">
        <p14:creationId xmlns:p14="http://schemas.microsoft.com/office/powerpoint/2010/main" val="31280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A03EC5-B82F-5244-AF82-5BE3F19B7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457201"/>
            <a:ext cx="7772400" cy="1470025"/>
          </a:xfrm>
        </p:spPr>
        <p:txBody>
          <a:bodyPr/>
          <a:lstStyle/>
          <a:p>
            <a:r>
              <a:rPr lang="en-US" altLang="en-US"/>
              <a:t>Open Notebook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38922A50-FFAD-8A4A-A731-AE48726FCA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514600"/>
            <a:ext cx="7931150" cy="1752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Rapid, highly affordable or free access to the design details, logistical considerations, analytical decision points and justifications, anecdotes/marginalia, etc. that support scientific findings</a:t>
            </a:r>
          </a:p>
        </p:txBody>
      </p:sp>
    </p:spTree>
    <p:extLst>
      <p:ext uri="{BB962C8B-B14F-4D97-AF65-F5344CB8AC3E}">
        <p14:creationId xmlns:p14="http://schemas.microsoft.com/office/powerpoint/2010/main" val="312547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C62295D-CC32-424C-9CEA-53680230B8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09788" y="533401"/>
            <a:ext cx="7772400" cy="1470025"/>
          </a:xfrm>
        </p:spPr>
        <p:txBody>
          <a:bodyPr/>
          <a:lstStyle/>
          <a:p>
            <a:r>
              <a:rPr lang="en-US" altLang="en-US"/>
              <a:t>Open Source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7B35263B-A944-4E4C-BE16-03C8E92340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44688" y="2846388"/>
            <a:ext cx="8278812" cy="1752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Rapid, highly affordable or free access to the algorithms and other code used in an analysis, to enable examination and verification of appropriateness, and ideally suitable for re-use</a:t>
            </a:r>
          </a:p>
        </p:txBody>
      </p:sp>
    </p:spTree>
    <p:extLst>
      <p:ext uri="{BB962C8B-B14F-4D97-AF65-F5344CB8AC3E}">
        <p14:creationId xmlns:p14="http://schemas.microsoft.com/office/powerpoint/2010/main" val="289458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C6284D0-DEDD-1344-A8BB-54BA574AD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62088" y="228601"/>
            <a:ext cx="8702675" cy="1470025"/>
          </a:xfrm>
        </p:spPr>
        <p:txBody>
          <a:bodyPr>
            <a:normAutofit fontScale="90000"/>
          </a:bodyPr>
          <a:lstStyle/>
          <a:p>
            <a:r>
              <a:rPr lang="en-US" altLang="en-US" sz="6700" dirty="0"/>
              <a:t>Obstacles</a:t>
            </a:r>
            <a:r>
              <a:rPr lang="en-US" altLang="en-US" dirty="0"/>
              <a:t> to Open Science?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022E6FD5-EF9D-A444-89EE-5BD0598143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4725" y="2286000"/>
            <a:ext cx="7920038" cy="2362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Lack of time and funds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Lack of rewards: money, status, promotion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Breaking from traditional publication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Other concerns: scooping? poaching?</a:t>
            </a:r>
          </a:p>
        </p:txBody>
      </p:sp>
    </p:spTree>
    <p:extLst>
      <p:ext uri="{BB962C8B-B14F-4D97-AF65-F5344CB8AC3E}">
        <p14:creationId xmlns:p14="http://schemas.microsoft.com/office/powerpoint/2010/main" val="404943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98AFCC-0A5D-474B-94C2-A52BA07C03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0425" y="304801"/>
            <a:ext cx="7772400" cy="1470025"/>
          </a:xfrm>
        </p:spPr>
        <p:txBody>
          <a:bodyPr/>
          <a:lstStyle/>
          <a:p>
            <a:r>
              <a:rPr lang="en-US" altLang="en-US"/>
              <a:t>Some Resources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29C0C43E-FB8C-234D-AC44-5E4B7BBF8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14526" y="2057400"/>
            <a:ext cx="8289925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en-US" dirty="0"/>
              <a:t>Nielsen, Michael. 2011. </a:t>
            </a:r>
            <a:r>
              <a:rPr lang="en-US" altLang="en-US" i="1" dirty="0"/>
              <a:t>Reinventing Discovery: The New Era of Networked Science. </a:t>
            </a:r>
            <a:r>
              <a:rPr lang="en-US" altLang="en-US" dirty="0"/>
              <a:t>Princeton University Press. 208pp.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Hampton et al.  2015. </a:t>
            </a:r>
            <a:r>
              <a:rPr lang="en-US" altLang="en-US" i="1" dirty="0"/>
              <a:t>The Tao of open science for ecology</a:t>
            </a:r>
            <a:r>
              <a:rPr lang="en-US" altLang="en-US" dirty="0"/>
              <a:t>. Ecosphere 6(7), article 120.</a:t>
            </a:r>
          </a:p>
          <a:p>
            <a:pPr algn="l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294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Nielsen-Cover_Image-198x300.jpg">
            <a:extLst>
              <a:ext uri="{FF2B5EF4-FFF2-40B4-BE49-F238E27FC236}">
                <a16:creationId xmlns:a16="http://schemas.microsoft.com/office/drawing/2014/main" id="{58B63D89-ED69-B746-BB68-8162F6A9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6" y="1722438"/>
            <a:ext cx="283527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">
            <a:extLst>
              <a:ext uri="{FF2B5EF4-FFF2-40B4-BE49-F238E27FC236}">
                <a16:creationId xmlns:a16="http://schemas.microsoft.com/office/drawing/2014/main" id="{76FE0EA9-0D28-E74C-8DCD-9D87F18D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38600"/>
            <a:ext cx="21161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32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8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24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r>
              <a:rPr lang="en-US" altLang="en-US" sz="2400">
                <a:solidFill>
                  <a:schemeClr val="tx1"/>
                </a:solidFill>
              </a:rPr>
              <a:t>micro-expertise</a:t>
            </a:r>
          </a:p>
        </p:txBody>
      </p:sp>
      <p:sp>
        <p:nvSpPr>
          <p:cNvPr id="3078" name="TextBox 2">
            <a:extLst>
              <a:ext uri="{FF2B5EF4-FFF2-40B4-BE49-F238E27FC236}">
                <a16:creationId xmlns:a16="http://schemas.microsoft.com/office/drawing/2014/main" id="{4F3B2421-13AA-FD47-BA9A-278402C9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2743200"/>
            <a:ext cx="28940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32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8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24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r>
              <a:rPr lang="en-US" altLang="en-US" sz="2400">
                <a:solidFill>
                  <a:schemeClr val="tx1"/>
                </a:solidFill>
              </a:rPr>
              <a:t>collective intelligence</a:t>
            </a:r>
          </a:p>
        </p:txBody>
      </p:sp>
      <p:sp>
        <p:nvSpPr>
          <p:cNvPr id="3079" name="TextBox 3">
            <a:extLst>
              <a:ext uri="{FF2B5EF4-FFF2-40B4-BE49-F238E27FC236}">
                <a16:creationId xmlns:a16="http://schemas.microsoft.com/office/drawing/2014/main" id="{709C505D-7225-1941-8261-04D7F965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20129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32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8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24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r>
              <a:rPr lang="en-US" altLang="en-US" sz="2400">
                <a:solidFill>
                  <a:schemeClr val="tx1"/>
                </a:solidFill>
              </a:rPr>
              <a:t>crowdsourcing</a:t>
            </a:r>
          </a:p>
        </p:txBody>
      </p:sp>
      <p:sp>
        <p:nvSpPr>
          <p:cNvPr id="3080" name="TextBox 9">
            <a:extLst>
              <a:ext uri="{FF2B5EF4-FFF2-40B4-BE49-F238E27FC236}">
                <a16:creationId xmlns:a16="http://schemas.microsoft.com/office/drawing/2014/main" id="{72F85920-AF1D-EA4F-84B2-C649BF03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014" y="4191000"/>
            <a:ext cx="2236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32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8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" pitchFamily="2" charset="0"/>
              <a:buChar char="•"/>
              <a:defRPr sz="24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–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2" charset="0"/>
              <a:buChar char="»"/>
              <a:defRPr sz="2000">
                <a:solidFill>
                  <a:srgbClr val="000000"/>
                </a:solidFill>
                <a:latin typeface="Times" pitchFamily="2" charset="0"/>
                <a:ea typeface="ＭＳ Ｐゴシック" panose="020B0600070205080204" pitchFamily="34" charset="-128"/>
                <a:cs typeface="msmincho"/>
              </a:defRPr>
            </a:lvl9pPr>
          </a:lstStyle>
          <a:p>
            <a:pPr>
              <a:spcBef>
                <a:spcPct val="0"/>
              </a:spcBef>
              <a:buFont typeface="Times" pitchFamily="2" charset="0"/>
              <a:buNone/>
            </a:pPr>
            <a:r>
              <a:rPr lang="en-US" altLang="en-US" sz="2400">
                <a:solidFill>
                  <a:schemeClr val="tx1"/>
                </a:solidFill>
              </a:rPr>
              <a:t>transdisciplinary</a:t>
            </a:r>
          </a:p>
        </p:txBody>
      </p:sp>
    </p:spTree>
    <p:extLst>
      <p:ext uri="{BB962C8B-B14F-4D97-AF65-F5344CB8AC3E}">
        <p14:creationId xmlns:p14="http://schemas.microsoft.com/office/powerpoint/2010/main" val="16263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2B55654-36F7-A945-B5E4-7B58570E85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0425" y="1"/>
            <a:ext cx="7772400" cy="1470025"/>
          </a:xfrm>
        </p:spPr>
        <p:txBody>
          <a:bodyPr/>
          <a:lstStyle/>
          <a:p>
            <a:r>
              <a:rPr lang="en-US" altLang="en-US"/>
              <a:t>Why Open Science now?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B02C4-D15F-4246-A608-F8FE2142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1" y="1600200"/>
            <a:ext cx="8289925" cy="5181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Technology is available (World Wide Web)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Growing politicization of science: </a:t>
            </a:r>
            <a:br>
              <a:rPr lang="en-US" altLang="en-US" sz="2800" dirty="0"/>
            </a:br>
            <a:r>
              <a:rPr lang="en-US" altLang="en-US" sz="2800" dirty="0"/>
              <a:t>need for transparency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Importance of large-scale/interdisciplinary science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Efficiencies in re-using or sharing available data, code</a:t>
            </a:r>
          </a:p>
          <a:p>
            <a:pPr algn="l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en-US" i="1" dirty="0">
                <a:solidFill>
                  <a:schemeClr val="tx1"/>
                </a:solidFill>
              </a:rPr>
              <a:t>A return to fundamental premise of science: </a:t>
            </a:r>
            <a:br>
              <a:rPr lang="en-US" altLang="en-US" i="1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</a:rPr>
              <a:t>	 objective, repeatable, replicable, “general”</a:t>
            </a:r>
          </a:p>
        </p:txBody>
      </p:sp>
    </p:spTree>
    <p:extLst>
      <p:ext uri="{BB962C8B-B14F-4D97-AF65-F5344CB8AC3E}">
        <p14:creationId xmlns:p14="http://schemas.microsoft.com/office/powerpoint/2010/main" val="12819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C400323E-6870-7946-A424-C1401E88C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9931" y="113122"/>
            <a:ext cx="6587765" cy="1322109"/>
          </a:xfrm>
        </p:spPr>
        <p:txBody>
          <a:bodyPr>
            <a:noAutofit/>
          </a:bodyPr>
          <a:lstStyle/>
          <a:p>
            <a:r>
              <a:rPr lang="en-US" altLang="en-US" sz="5400" dirty="0"/>
              <a:t>Need for Open Science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C1AF46F6-35E5-7E4C-9212-D88255115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229600" cy="4899581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400" i="1" dirty="0">
                <a:latin typeface="Tahoma" panose="020B0604030504040204" pitchFamily="34" charset="0"/>
              </a:rPr>
              <a:t>“It is essential that the scientific community work urgently to make standards for analyzing, reporting, providing access to, and stewardship of research data operational…</a:t>
            </a:r>
          </a:p>
          <a:p>
            <a:pPr marL="0" indent="0">
              <a:buNone/>
            </a:pPr>
            <a:endParaRPr lang="en-US" altLang="en-US" sz="2400" i="1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400" i="1" dirty="0">
                <a:latin typeface="Tahoma" panose="020B0604030504040204" pitchFamily="34" charset="0"/>
              </a:rPr>
              <a:t>Failure to make research data and related information accessible not only impedes science, it also breeds conflicts.”</a:t>
            </a:r>
          </a:p>
          <a:p>
            <a:pPr marL="0" indent="0"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Ralph J. Cicerone, President of U.S. National Academy of Sciences (“Ensuring Integrity in Science”, Science 5Feb2010, p. 624.)</a:t>
            </a:r>
          </a:p>
        </p:txBody>
      </p:sp>
    </p:spTree>
    <p:extLst>
      <p:ext uri="{BB962C8B-B14F-4D97-AF65-F5344CB8AC3E}">
        <p14:creationId xmlns:p14="http://schemas.microsoft.com/office/powerpoint/2010/main" val="334151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2C4BE54-520F-4740-AA4C-4FADA334EE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596" y="0"/>
            <a:ext cx="7772400" cy="1470025"/>
          </a:xfrm>
        </p:spPr>
        <p:txBody>
          <a:bodyPr/>
          <a:lstStyle/>
          <a:p>
            <a:r>
              <a:rPr lang="en-US" altLang="en-US" dirty="0"/>
              <a:t>Open Science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98863369-3905-FE45-9EB7-E95CA5C808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50361" y="2352773"/>
            <a:ext cx="6400800" cy="265286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Access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Data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Source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Notebook</a:t>
            </a:r>
          </a:p>
        </p:txBody>
      </p:sp>
    </p:spTree>
    <p:extLst>
      <p:ext uri="{BB962C8B-B14F-4D97-AF65-F5344CB8AC3E}">
        <p14:creationId xmlns:p14="http://schemas.microsoft.com/office/powerpoint/2010/main" val="157579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2C4BE54-520F-4740-AA4C-4FADA334EE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596" y="0"/>
            <a:ext cx="7772400" cy="1470025"/>
          </a:xfrm>
        </p:spPr>
        <p:txBody>
          <a:bodyPr/>
          <a:lstStyle/>
          <a:p>
            <a:r>
              <a:rPr lang="en-US" altLang="en-US" dirty="0"/>
              <a:t>Open Science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98863369-3905-FE45-9EB7-E95CA5C808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50361" y="2352773"/>
            <a:ext cx="6400800" cy="265286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Access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</a:t>
            </a:r>
            <a:r>
              <a:rPr lang="en-US" altLang="en-US" sz="4000" strike="sngStrike" dirty="0">
                <a:solidFill>
                  <a:schemeClr val="tx1"/>
                </a:solidFill>
              </a:rPr>
              <a:t>Data</a:t>
            </a:r>
            <a:r>
              <a:rPr lang="en-US" altLang="en-US" sz="4000" dirty="0">
                <a:solidFill>
                  <a:schemeClr val="tx1"/>
                </a:solidFill>
              </a:rPr>
              <a:t>  Products</a:t>
            </a:r>
            <a:endParaRPr lang="en-US" altLang="en-US" sz="4000" strike="sngStrike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Source</a:t>
            </a:r>
          </a:p>
          <a:p>
            <a:pPr marL="457200" indent="-457200" algn="l">
              <a:buFont typeface="Wingdings" pitchFamily="2" charset="2"/>
              <a:buChar char="²"/>
            </a:pPr>
            <a:r>
              <a:rPr lang="en-US" altLang="en-US" sz="4000" dirty="0">
                <a:solidFill>
                  <a:schemeClr val="tx1"/>
                </a:solidFill>
              </a:rPr>
              <a:t>Open Notebook</a:t>
            </a:r>
          </a:p>
        </p:txBody>
      </p:sp>
    </p:spTree>
    <p:extLst>
      <p:ext uri="{BB962C8B-B14F-4D97-AF65-F5344CB8AC3E}">
        <p14:creationId xmlns:p14="http://schemas.microsoft.com/office/powerpoint/2010/main" val="37501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4A869E-AB34-204C-B7C4-900F5BF2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52" y="904968"/>
            <a:ext cx="7537594" cy="5396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B7D4D-E71C-A641-BDCE-2C196FA9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4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Open Science Workflows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000637-4837-9348-AF4A-F90D3759BCC5}"/>
              </a:ext>
            </a:extLst>
          </p:cNvPr>
          <p:cNvSpPr/>
          <p:nvPr/>
        </p:nvSpPr>
        <p:spPr>
          <a:xfrm>
            <a:off x="9157788" y="1114715"/>
            <a:ext cx="914400" cy="497735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D1DCF-C1F0-4E46-94C6-BF4A59B68F7C}"/>
              </a:ext>
            </a:extLst>
          </p:cNvPr>
          <p:cNvSpPr txBox="1"/>
          <p:nvPr/>
        </p:nvSpPr>
        <p:spPr>
          <a:xfrm rot="5400000">
            <a:off x="9109447" y="328022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Openness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E6B54-34DF-C244-9489-63210EBDEFDE}"/>
              </a:ext>
            </a:extLst>
          </p:cNvPr>
          <p:cNvSpPr txBox="1"/>
          <p:nvPr/>
        </p:nvSpPr>
        <p:spPr>
          <a:xfrm>
            <a:off x="4477732" y="6301813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Hampton et al., 2015</a:t>
            </a:r>
          </a:p>
        </p:txBody>
      </p:sp>
    </p:spTree>
    <p:extLst>
      <p:ext uri="{BB962C8B-B14F-4D97-AF65-F5344CB8AC3E}">
        <p14:creationId xmlns:p14="http://schemas.microsoft.com/office/powerpoint/2010/main" val="20979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642597F-4A00-7946-9048-E686E33944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1"/>
            <a:ext cx="7772400" cy="1470025"/>
          </a:xfrm>
        </p:spPr>
        <p:txBody>
          <a:bodyPr/>
          <a:lstStyle/>
          <a:p>
            <a:r>
              <a:rPr lang="en-US" altLang="en-US"/>
              <a:t>Open Access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6F7B36EE-FC9A-A44F-B9DC-41B91635AC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9167" y="2007123"/>
            <a:ext cx="6400800" cy="17526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Rapid, highly affordable or free access to the latest scientific findings  --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for everyone/anyone</a:t>
            </a:r>
          </a:p>
        </p:txBody>
      </p:sp>
      <p:pic>
        <p:nvPicPr>
          <p:cNvPr id="6148" name="Picture 3" descr="5229home.gif">
            <a:extLst>
              <a:ext uri="{FF2B5EF4-FFF2-40B4-BE49-F238E27FC236}">
                <a16:creationId xmlns:a16="http://schemas.microsoft.com/office/drawing/2014/main" id="{3E460BDE-D709-5947-A3AB-39BD51C9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5" y="2337593"/>
            <a:ext cx="183515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ecology.jpg">
            <a:extLst>
              <a:ext uri="{FF2B5EF4-FFF2-40B4-BE49-F238E27FC236}">
                <a16:creationId xmlns:a16="http://schemas.microsoft.com/office/drawing/2014/main" id="{F675D165-A517-CB47-9FF4-F3F2BE2D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67" y="3029743"/>
            <a:ext cx="23114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38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707812-546D-2D41-8319-58DEEB99E8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381001"/>
            <a:ext cx="7772400" cy="1470025"/>
          </a:xfrm>
        </p:spPr>
        <p:txBody>
          <a:bodyPr/>
          <a:lstStyle/>
          <a:p>
            <a:r>
              <a:rPr lang="en-US" altLang="en-US"/>
              <a:t>Open Data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A976E2E4-A2A8-6447-A870-B845A25C70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95525" y="2057401"/>
            <a:ext cx="7429500" cy="2988071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Rapid, highly affordable or free access to ALL the data supporting scientific fin</a:t>
            </a:r>
            <a:r>
              <a:rPr lang="en-US" altLang="en-US" sz="2800" dirty="0"/>
              <a:t>dings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l"/>
            <a:r>
              <a:rPr lang="en-US" altLang="en-US" sz="2800" dirty="0"/>
              <a:t>Open data is data that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Properly licensed for re-use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Accessible w/o gates (e.g., paywall, login)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Use open formats (formats you can work with)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scynt" id="{8F179A3B-3A3F-E842-98FF-4AD1746C26AC}" vid="{9B3D78A2-61CF-2341-8505-4CB0BC2218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398</Words>
  <Application>Microsoft Macintosh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msmincho</vt:lpstr>
      <vt:lpstr>Tahoma</vt:lpstr>
      <vt:lpstr>Times</vt:lpstr>
      <vt:lpstr>Times New Roman</vt:lpstr>
      <vt:lpstr>Wingdings</vt:lpstr>
      <vt:lpstr>Office Theme</vt:lpstr>
      <vt:lpstr>Open and Reproducible Science</vt:lpstr>
      <vt:lpstr>PowerPoint Presentation</vt:lpstr>
      <vt:lpstr>Why Open Science now?</vt:lpstr>
      <vt:lpstr>Need for Open Science</vt:lpstr>
      <vt:lpstr>Open Science</vt:lpstr>
      <vt:lpstr>Open Science</vt:lpstr>
      <vt:lpstr>Open Science Workflows</vt:lpstr>
      <vt:lpstr>Open Access</vt:lpstr>
      <vt:lpstr>Open Data</vt:lpstr>
      <vt:lpstr>FAIR Principles</vt:lpstr>
      <vt:lpstr>Few Check</vt:lpstr>
      <vt:lpstr>Open Notebook</vt:lpstr>
      <vt:lpstr>Open Source</vt:lpstr>
      <vt:lpstr>Obstacles to Open Science?</vt:lpstr>
      <vt:lpstr>Some Resources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Brun</dc:creator>
  <cp:lastModifiedBy>Julien Brun</cp:lastModifiedBy>
  <cp:revision>15</cp:revision>
  <dcterms:created xsi:type="dcterms:W3CDTF">2018-02-23T23:33:53Z</dcterms:created>
  <dcterms:modified xsi:type="dcterms:W3CDTF">2018-02-25T04:38:27Z</dcterms:modified>
</cp:coreProperties>
</file>