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7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3.xml"/><Relationship Id="rId10" Type="http://schemas.openxmlformats.org/officeDocument/2006/relationships/theme" Target="theme/theme1.xml"/><Relationship Id="rId5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viewProps" Target="view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1F497D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905" y="129498"/>
            <a:ext cx="8672285" cy="57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905" y="895048"/>
            <a:ext cx="8672285" cy="5612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305800" cy="2765425"/>
          </a:xfrm>
        </p:spPr>
        <p:txBody>
          <a:bodyPr/>
          <a:lstStyle/>
          <a:p>
            <a:pPr algn="ctr"/>
            <a:r>
              <a:rPr lang="en-US" sz="3600" dirty="0" smtClean="0"/>
              <a:t>Design Guidelines for Defining </a:t>
            </a:r>
            <a:br>
              <a:rPr lang="en-US" sz="3600" dirty="0" smtClean="0"/>
            </a:br>
            <a:r>
              <a:rPr lang="en-US" sz="3600" dirty="0" smtClean="0"/>
              <a:t>OBOE-Compatible Domain </a:t>
            </a:r>
            <a:r>
              <a:rPr lang="en-US" sz="3600" dirty="0" err="1" smtClean="0"/>
              <a:t>Ontologies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" y="6336268"/>
            <a:ext cx="367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Based on OBOE v1.1 beta, June, 2010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Basic OBOE structure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Simple measurement types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Complex measurement types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Measurement standards and units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Characteristics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Individuals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Imports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OBOE structure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92297" y="2229708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Entity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2297" y="3936263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Characteristic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0106" y="2229708"/>
            <a:ext cx="2244132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Observation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8552" y="3480641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Measurement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078" y="5165422"/>
            <a:ext cx="2244132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Protocol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6780" y="5167039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Standard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stCxn id="27" idx="3"/>
            <a:endCxn id="7" idx="1"/>
          </p:cNvCxnSpPr>
          <p:nvPr/>
        </p:nvCxnSpPr>
        <p:spPr>
          <a:xfrm>
            <a:off x="3883545" y="4130381"/>
            <a:ext cx="2708752" cy="6731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18947" y="2619097"/>
            <a:ext cx="13563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measurementFor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28907" y="3125188"/>
            <a:ext cx="1373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hasMeasurement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stCxn id="10" idx="0"/>
            <a:endCxn id="9" idx="2"/>
          </p:cNvCxnSpPr>
          <p:nvPr/>
        </p:nvCxnSpPr>
        <p:spPr>
          <a:xfrm rot="5400000" flipH="1" flipV="1">
            <a:off x="2337470" y="3055939"/>
            <a:ext cx="849236" cy="168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36642" y="3882311"/>
            <a:ext cx="2246903" cy="49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hasPrecision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: decimal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hasMethod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: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anyType</a:t>
            </a: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40" y="3807551"/>
            <a:ext cx="1253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ofCharacteristic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3090454" y="4513905"/>
            <a:ext cx="787912" cy="529232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1704365" y="4506360"/>
            <a:ext cx="780856" cy="537270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81944" y="4850622"/>
            <a:ext cx="107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usesProtocol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49024" y="4838971"/>
            <a:ext cx="1134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usesStandard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65" name="Straight Arrow Connector 64"/>
          <p:cNvCxnSpPr>
            <a:stCxn id="9" idx="0"/>
            <a:endCxn id="9" idx="1"/>
          </p:cNvCxnSpPr>
          <p:nvPr/>
        </p:nvCxnSpPr>
        <p:spPr>
          <a:xfrm rot="16200000" flipH="1" flipV="1">
            <a:off x="2100714" y="1769099"/>
            <a:ext cx="200849" cy="1122066"/>
          </a:xfrm>
          <a:prstGeom prst="bentConnector4">
            <a:avLst>
              <a:gd name="adj1" fmla="val -305243"/>
              <a:gd name="adj2" fmla="val 129719"/>
            </a:avLst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3"/>
            <a:endCxn id="6" idx="1"/>
          </p:cNvCxnSpPr>
          <p:nvPr/>
        </p:nvCxnSpPr>
        <p:spPr>
          <a:xfrm>
            <a:off x="3884238" y="2430557"/>
            <a:ext cx="2708059" cy="1588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21224" y="2096039"/>
            <a:ext cx="69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ofEntity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33426" y="1955192"/>
            <a:ext cx="96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hasContext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99478" y="2418166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00728" y="2194274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92516" y="2617625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05777" y="2001796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888314" y="2430830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4346" y="3197399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64386" y="4864698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57405" y="4864700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62127" y="4143005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20836" y="4380575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79062" y="4390316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>
            <a:stCxn id="10" idx="3"/>
          </p:cNvCxnSpPr>
          <p:nvPr/>
        </p:nvCxnSpPr>
        <p:spPr>
          <a:xfrm flipV="1">
            <a:off x="3885455" y="2632200"/>
            <a:ext cx="2963549" cy="1049290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759800" y="2911361"/>
            <a:ext cx="81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hasValue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43178" y="2628821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88314" y="3594725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877586" y="4119957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23692" y="4385519"/>
            <a:ext cx="1018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standardFor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55732" y="4373868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protocolFor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790583" y="3136839"/>
            <a:ext cx="787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valueFor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17225" y="2112717"/>
            <a:ext cx="997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observedBy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76144" y="1682368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contextFor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00890" y="3806033"/>
            <a:ext cx="1048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measuredBy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169" y="1188389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MeasurementStandard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169" y="1996026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551" y="2895499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BaseUnit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4551" y="4227431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DerivedUnit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3823" y="5533280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CompositeUnit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5475" y="4629128"/>
            <a:ext cx="2223931" cy="334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hasPower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529464" y="1590086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Isosceles Triangle 12"/>
          <p:cNvSpPr/>
          <p:nvPr/>
        </p:nvSpPr>
        <p:spPr>
          <a:xfrm>
            <a:off x="1529464" y="2418244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5" name="Elbow Connector 14"/>
          <p:cNvCxnSpPr>
            <a:stCxn id="12" idx="3"/>
            <a:endCxn id="5" idx="0"/>
          </p:cNvCxnSpPr>
          <p:nvPr/>
        </p:nvCxnSpPr>
        <p:spPr>
          <a:xfrm rot="16200000" flipH="1">
            <a:off x="1556413" y="1889304"/>
            <a:ext cx="213442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1"/>
            <a:endCxn id="13" idx="3"/>
          </p:cNvCxnSpPr>
          <p:nvPr/>
        </p:nvCxnSpPr>
        <p:spPr>
          <a:xfrm rot="10800000">
            <a:off x="1663135" y="2610742"/>
            <a:ext cx="181417" cy="485606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6"/>
          <p:cNvCxnSpPr>
            <a:stCxn id="7" idx="1"/>
            <a:endCxn id="13" idx="3"/>
          </p:cNvCxnSpPr>
          <p:nvPr/>
        </p:nvCxnSpPr>
        <p:spPr>
          <a:xfrm rot="10800000">
            <a:off x="1663135" y="2610742"/>
            <a:ext cx="181417" cy="1817538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6"/>
          <p:cNvCxnSpPr>
            <a:stCxn id="8" idx="1"/>
            <a:endCxn id="13" idx="3"/>
          </p:cNvCxnSpPr>
          <p:nvPr/>
        </p:nvCxnSpPr>
        <p:spPr>
          <a:xfrm rot="10800000">
            <a:off x="1663135" y="2610743"/>
            <a:ext cx="170689" cy="3123387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6"/>
          <p:cNvCxnSpPr>
            <a:stCxn id="7" idx="0"/>
            <a:endCxn id="6" idx="2"/>
          </p:cNvCxnSpPr>
          <p:nvPr/>
        </p:nvCxnSpPr>
        <p:spPr>
          <a:xfrm rot="5400000" flipH="1" flipV="1">
            <a:off x="2491400" y="3762314"/>
            <a:ext cx="930235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59789" y="3454052"/>
            <a:ext cx="1137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505201" y="3337542"/>
            <a:ext cx="594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1..1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2755255" y="4002586"/>
            <a:ext cx="241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  <p:cxnSp>
        <p:nvCxnSpPr>
          <p:cNvPr id="33" name="Elbow Connector 16"/>
          <p:cNvCxnSpPr>
            <a:stCxn id="8" idx="3"/>
            <a:endCxn id="35" idx="4"/>
          </p:cNvCxnSpPr>
          <p:nvPr/>
        </p:nvCxnSpPr>
        <p:spPr>
          <a:xfrm flipV="1">
            <a:off x="4057754" y="4967682"/>
            <a:ext cx="836097" cy="766447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31682" y="4629128"/>
            <a:ext cx="324338" cy="33855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7" name="Elbow Connector 16"/>
          <p:cNvCxnSpPr>
            <a:stCxn id="35" idx="2"/>
            <a:endCxn id="10" idx="3"/>
          </p:cNvCxnSpPr>
          <p:nvPr/>
        </p:nvCxnSpPr>
        <p:spPr>
          <a:xfrm rot="10800000">
            <a:off x="4069406" y="4796563"/>
            <a:ext cx="662276" cy="1842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6"/>
          <p:cNvCxnSpPr>
            <a:stCxn id="35" idx="0"/>
            <a:endCxn id="6" idx="3"/>
          </p:cNvCxnSpPr>
          <p:nvPr/>
        </p:nvCxnSpPr>
        <p:spPr>
          <a:xfrm rot="16200000" flipV="1">
            <a:off x="3714777" y="3450053"/>
            <a:ext cx="1532780" cy="825369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35512" y="5101518"/>
            <a:ext cx="969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860499" y="4894092"/>
            <a:ext cx="569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2..*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037899" y="5704569"/>
            <a:ext cx="466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777069" y="1173956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Characteristic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7069" y="1993244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PhysicalCharacteristic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Isosceles Triangle 52"/>
          <p:cNvSpPr/>
          <p:nvPr/>
        </p:nvSpPr>
        <p:spPr>
          <a:xfrm>
            <a:off x="6755364" y="1575653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5" name="Elbow Connector 54"/>
          <p:cNvCxnSpPr>
            <a:stCxn id="53" idx="3"/>
            <a:endCxn id="47" idx="0"/>
          </p:cNvCxnSpPr>
          <p:nvPr/>
        </p:nvCxnSpPr>
        <p:spPr>
          <a:xfrm rot="16200000" flipH="1">
            <a:off x="6776488" y="1880696"/>
            <a:ext cx="225093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3"/>
            <a:endCxn id="47" idx="1"/>
          </p:cNvCxnSpPr>
          <p:nvPr/>
        </p:nvCxnSpPr>
        <p:spPr>
          <a:xfrm flipV="1">
            <a:off x="2775100" y="2194093"/>
            <a:ext cx="3001969" cy="2782"/>
          </a:xfrm>
          <a:prstGeom prst="straightConnector1">
            <a:avLst/>
          </a:prstGeom>
          <a:ln w="317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19400" y="1795046"/>
            <a:ext cx="2813591" cy="338554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1600" dirty="0" err="1" smtClean="0"/>
              <a:t>standardFor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00FF"/>
                </a:solidFill>
              </a:rPr>
              <a:t>o</a:t>
            </a:r>
            <a:r>
              <a:rPr lang="en-US" sz="1600" dirty="0" smtClean="0"/>
              <a:t> </a:t>
            </a:r>
            <a:r>
              <a:rPr lang="en-US" sz="1600" dirty="0" err="1" smtClean="0"/>
              <a:t>hasCharacteristic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6245949" y="2604224"/>
            <a:ext cx="24232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Characteristics can be used over a variety of units and standards … no restriction on structuring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Enables many “surrogates” for a characteristic (like density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5" y="895048"/>
            <a:ext cx="8672285" cy="5454352"/>
          </a:xfrm>
        </p:spPr>
        <p:txBody>
          <a:bodyPr>
            <a:normAutofit/>
          </a:bodyPr>
          <a:lstStyle/>
          <a:p>
            <a:r>
              <a:rPr lang="en-US" dirty="0" smtClean="0"/>
              <a:t>Modularization</a:t>
            </a:r>
          </a:p>
          <a:p>
            <a:pPr lvl="1">
              <a:buNone/>
            </a:pPr>
            <a:r>
              <a:rPr lang="en-US" i="1" u="sng" dirty="0" smtClean="0"/>
              <a:t>oboe-core</a:t>
            </a:r>
            <a:r>
              <a:rPr lang="en-US" dirty="0" smtClean="0"/>
              <a:t>  …  the basic structures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Entity, Observation, Characteristic, Protocol, Standard, Measurement</a:t>
            </a:r>
          </a:p>
          <a:p>
            <a:pPr lvl="1">
              <a:buNone/>
            </a:pPr>
            <a:r>
              <a:rPr lang="en-US" i="1" u="sng" dirty="0" smtClean="0"/>
              <a:t>oboe</a:t>
            </a:r>
            <a:r>
              <a:rPr lang="en-US" dirty="0" smtClean="0"/>
              <a:t>  …  the next level of detail </a:t>
            </a:r>
          </a:p>
          <a:p>
            <a:pPr lvl="2"/>
            <a:r>
              <a:rPr lang="en-US" dirty="0" smtClean="0"/>
              <a:t>Entity (Primitive) Values</a:t>
            </a:r>
          </a:p>
          <a:p>
            <a:pPr lvl="2"/>
            <a:r>
              <a:rPr lang="en-US" dirty="0" smtClean="0"/>
              <a:t>Characteristics: </a:t>
            </a:r>
            <a:r>
              <a:rPr lang="en-US" dirty="0" err="1" smtClean="0"/>
              <a:t>PhysicalCharacteristic</a:t>
            </a:r>
            <a:r>
              <a:rPr lang="en-US" dirty="0" smtClean="0"/>
              <a:t>, </a:t>
            </a:r>
            <a:r>
              <a:rPr lang="en-US" dirty="0" err="1" smtClean="0"/>
              <a:t>QualifiedCharacteristic</a:t>
            </a:r>
            <a:r>
              <a:rPr lang="en-US" dirty="0" smtClean="0"/>
              <a:t>, Name, Type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Unit structure: </a:t>
            </a:r>
            <a:r>
              <a:rPr lang="en-US" dirty="0" err="1" smtClean="0"/>
              <a:t>BaseUnit</a:t>
            </a:r>
            <a:r>
              <a:rPr lang="en-US" dirty="0" smtClean="0"/>
              <a:t>, </a:t>
            </a:r>
            <a:r>
              <a:rPr lang="en-US" dirty="0" err="1" smtClean="0"/>
              <a:t>DerivedUnit</a:t>
            </a:r>
            <a:r>
              <a:rPr lang="en-US" dirty="0" smtClean="0"/>
              <a:t>, </a:t>
            </a:r>
            <a:r>
              <a:rPr lang="en-US" dirty="0" err="1" smtClean="0"/>
              <a:t>CompositeUnit</a:t>
            </a:r>
            <a:r>
              <a:rPr lang="en-US" dirty="0" smtClean="0"/>
              <a:t>, </a:t>
            </a:r>
            <a:r>
              <a:rPr lang="en-US" dirty="0" err="1" smtClean="0"/>
              <a:t>UnitConversion</a:t>
            </a:r>
            <a:endParaRPr lang="en-US" dirty="0" smtClean="0"/>
          </a:p>
          <a:p>
            <a:pPr lvl="1">
              <a:buNone/>
            </a:pPr>
            <a:r>
              <a:rPr lang="en-US" i="1" u="sng" dirty="0" smtClean="0"/>
              <a:t>oboe-unit</a:t>
            </a:r>
            <a:r>
              <a:rPr lang="en-US" dirty="0" smtClean="0"/>
              <a:t>  …  common units &amp; characteristics</a:t>
            </a:r>
          </a:p>
          <a:p>
            <a:pPr lvl="2"/>
            <a:r>
              <a:rPr lang="en-US" dirty="0" smtClean="0"/>
              <a:t>Physical characteristics (dimensions), conversions,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232</Words>
  <Application>Microsoft Macintosh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Design Guidelines for Defining  OBOE-Compatible Domain Ontologies  </vt:lpstr>
      <vt:lpstr>Table of Contents</vt:lpstr>
      <vt:lpstr>1. Basic OBOE structure </vt:lpstr>
      <vt:lpstr>…</vt:lpstr>
      <vt:lpstr>…</vt:lpstr>
    </vt:vector>
  </TitlesOfParts>
  <Company>UC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OBOE Model Changes</dc:title>
  <dc:creator>Shawn Bowes</dc:creator>
  <cp:lastModifiedBy>Shawn Bowes</cp:lastModifiedBy>
  <cp:revision>126</cp:revision>
  <dcterms:created xsi:type="dcterms:W3CDTF">2010-06-11T06:23:12Z</dcterms:created>
  <dcterms:modified xsi:type="dcterms:W3CDTF">2010-06-11T06:23:40Z</dcterms:modified>
</cp:coreProperties>
</file>