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86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0" r:id="rId13"/>
    <p:sldId id="282" r:id="rId14"/>
    <p:sldId id="283" r:id="rId15"/>
    <p:sldId id="284" r:id="rId16"/>
    <p:sldId id="285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587BB"/>
    <a:srgbClr val="9F23AC"/>
    <a:srgbClr val="4EB7B9"/>
    <a:srgbClr val="008080"/>
    <a:srgbClr val="00FF80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-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presProps" Target="presProps.xml"/><Relationship Id="rId4" Type="http://schemas.openxmlformats.org/officeDocument/2006/relationships/slide" Target="slides/slide3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1F497D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905" y="129498"/>
            <a:ext cx="8672285" cy="57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905" y="895048"/>
            <a:ext cx="8672285" cy="5612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90600"/>
            <a:ext cx="8991600" cy="2765425"/>
          </a:xfrm>
        </p:spPr>
        <p:txBody>
          <a:bodyPr/>
          <a:lstStyle/>
          <a:p>
            <a:pPr algn="ctr"/>
            <a:r>
              <a:rPr lang="en-US" sz="3600" dirty="0" smtClean="0"/>
              <a:t>Patterns </a:t>
            </a:r>
            <a:r>
              <a:rPr lang="en-US" sz="3600" dirty="0" smtClean="0"/>
              <a:t>and Conventions for Defining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OBOE</a:t>
            </a:r>
            <a:r>
              <a:rPr lang="en-US" sz="3600" dirty="0" smtClean="0"/>
              <a:t>-Compatible</a:t>
            </a:r>
            <a:r>
              <a:rPr lang="en-US" sz="3600" dirty="0" smtClean="0"/>
              <a:t> </a:t>
            </a:r>
            <a:r>
              <a:rPr lang="en-US" sz="3600" dirty="0" err="1" smtClean="0"/>
              <a:t>Ontologies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52400" y="6336268"/>
            <a:ext cx="3205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Based on OBOE 1.0, June, 2010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Entities and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dirty="0" smtClean="0">
                <a:solidFill>
                  <a:srgbClr val="800000"/>
                </a:solidFill>
              </a:rPr>
              <a:t>Special types of entities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Primitive values are reserved for denoting basic values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Currently strings, decimals (numeric values), and Booleans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Entities and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None/>
            </a:pPr>
            <a:r>
              <a:rPr lang="en-US" dirty="0" smtClean="0">
                <a:solidFill>
                  <a:srgbClr val="800000"/>
                </a:solidFill>
              </a:rPr>
              <a:t>Types of characteristics</a:t>
            </a:r>
            <a:endParaRPr lang="en-US" dirty="0" smtClean="0">
              <a:solidFill>
                <a:srgbClr val="800000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i="1" u="sng" dirty="0" err="1" smtClean="0"/>
              <a:t>PhysicalCharacteristic</a:t>
            </a:r>
            <a:endParaRPr lang="en-US" i="1" u="sng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Any characteristic that is “physically” manifested </a:t>
            </a:r>
            <a:endParaRPr lang="en-US" dirty="0" smtClean="0"/>
          </a:p>
          <a:p>
            <a:pPr>
              <a:spcAft>
                <a:spcPts val="600"/>
              </a:spcAft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i="1" u="sng" dirty="0" smtClean="0"/>
              <a:t>Qualifier</a:t>
            </a:r>
            <a:endParaRPr lang="en-US" i="1" u="sng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A term used to modify the meaning of a physical characteristic, without changing its measurement standard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Examples include aggregates such as average, minimum, etc.</a:t>
            </a:r>
            <a:endParaRPr lang="en-US" dirty="0" smtClean="0"/>
          </a:p>
          <a:p>
            <a:pPr>
              <a:spcAft>
                <a:spcPts val="600"/>
              </a:spcAft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i="1" u="sng" dirty="0" smtClean="0"/>
              <a:t>Name</a:t>
            </a:r>
            <a:endParaRPr lang="en-US" i="1" u="sng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The globally or locally unique name assigned to the entity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For example,</a:t>
            </a:r>
            <a:r>
              <a:rPr lang="en-US" dirty="0" smtClean="0"/>
              <a:t> Plot </a:t>
            </a:r>
            <a:r>
              <a:rPr lang="en-US" dirty="0" smtClean="0">
                <a:latin typeface="Courier"/>
                <a:cs typeface="Courier"/>
              </a:rPr>
              <a:t>“A”</a:t>
            </a:r>
            <a:r>
              <a:rPr lang="en-US" dirty="0" smtClean="0"/>
              <a:t>,</a:t>
            </a:r>
            <a:r>
              <a:rPr lang="en-US" dirty="0" smtClean="0"/>
              <a:t> Tree </a:t>
            </a:r>
            <a:r>
              <a:rPr lang="en-US" dirty="0" smtClean="0"/>
              <a:t>id </a:t>
            </a:r>
            <a:r>
              <a:rPr lang="en-US" dirty="0" smtClean="0">
                <a:latin typeface="Courier"/>
                <a:cs typeface="Courier"/>
              </a:rPr>
              <a:t>“555”</a:t>
            </a:r>
            <a:r>
              <a:rPr lang="en-US" dirty="0" smtClean="0"/>
              <a:t>, Site </a:t>
            </a:r>
            <a:r>
              <a:rPr lang="en-US" dirty="0" smtClean="0">
                <a:latin typeface="Courier"/>
                <a:cs typeface="Courier"/>
              </a:rPr>
              <a:t>“1”</a:t>
            </a:r>
          </a:p>
          <a:p>
            <a:pPr>
              <a:spcAft>
                <a:spcPts val="600"/>
              </a:spcAft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i="1" u="sng" dirty="0" smtClean="0"/>
              <a:t>Type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 characteristic asserting the entity class the entity is a member of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Measurement standards and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dirty="0" smtClean="0">
                <a:solidFill>
                  <a:srgbClr val="800000"/>
                </a:solidFill>
              </a:rPr>
              <a:t>Measurement standards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Represent nominal, ordinal, interval, and ratio scales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Units are a special type of standard (ratio scales)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Indexes are another special type of standard (e.g., pH)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Measurement standards and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dirty="0" smtClean="0">
                <a:solidFill>
                  <a:srgbClr val="800000"/>
                </a:solidFill>
              </a:rPr>
              <a:t>Units are divided into three </a:t>
            </a:r>
            <a:r>
              <a:rPr lang="en-US" dirty="0" smtClean="0">
                <a:solidFill>
                  <a:srgbClr val="800000"/>
                </a:solidFill>
              </a:rPr>
              <a:t>subclasses</a:t>
            </a:r>
          </a:p>
          <a:p>
            <a:pPr>
              <a:spcAft>
                <a:spcPts val="600"/>
              </a:spcAft>
              <a:buNone/>
            </a:pPr>
            <a:r>
              <a:rPr lang="en-US" i="1" u="sng" dirty="0" err="1" smtClean="0"/>
              <a:t>BaseUnit</a:t>
            </a:r>
            <a:endParaRPr lang="en-US" i="1" u="sng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Fundamental units, that is, not </a:t>
            </a:r>
            <a:r>
              <a:rPr lang="en-US" dirty="0" smtClean="0"/>
              <a:t>composed of other units </a:t>
            </a:r>
            <a:r>
              <a:rPr lang="en-US" dirty="0" smtClean="0"/>
              <a:t>(through </a:t>
            </a:r>
            <a:r>
              <a:rPr lang="en-US" dirty="0" smtClean="0"/>
              <a:t>products of powers of other units)</a:t>
            </a:r>
            <a:endParaRPr lang="en-US" dirty="0" smtClean="0"/>
          </a:p>
          <a:p>
            <a:pPr lvl="1">
              <a:spcAft>
                <a:spcPts val="1800"/>
              </a:spcAft>
            </a:pPr>
            <a:r>
              <a:rPr lang="en-US" dirty="0" smtClean="0"/>
              <a:t>The 7 SI </a:t>
            </a:r>
            <a:r>
              <a:rPr lang="en-US" dirty="0" smtClean="0"/>
              <a:t>fundamental units are examples of base </a:t>
            </a:r>
            <a:r>
              <a:rPr lang="en-US" dirty="0" smtClean="0"/>
              <a:t>units</a:t>
            </a:r>
          </a:p>
          <a:p>
            <a:pPr>
              <a:spcAft>
                <a:spcPts val="600"/>
              </a:spcAft>
              <a:buNone/>
            </a:pPr>
            <a:r>
              <a:rPr lang="en-US" i="1" u="sng" dirty="0" err="1" smtClean="0"/>
              <a:t>DerivedUnit</a:t>
            </a:r>
            <a:endParaRPr lang="en-US" i="1" u="sng" dirty="0" smtClean="0"/>
          </a:p>
          <a:p>
            <a:pPr lvl="1">
              <a:spcAft>
                <a:spcPts val="1800"/>
              </a:spcAft>
            </a:pPr>
            <a:r>
              <a:rPr lang="en-US" dirty="0" smtClean="0"/>
              <a:t>A </a:t>
            </a:r>
            <a:r>
              <a:rPr lang="en-US" dirty="0" smtClean="0"/>
              <a:t>base unit raised to a </a:t>
            </a:r>
            <a:r>
              <a:rPr lang="en-US" dirty="0" smtClean="0"/>
              <a:t>power</a:t>
            </a:r>
          </a:p>
          <a:p>
            <a:pPr>
              <a:spcAft>
                <a:spcPts val="600"/>
              </a:spcAft>
              <a:buNone/>
            </a:pPr>
            <a:r>
              <a:rPr lang="en-US" i="1" u="sng" dirty="0" err="1" smtClean="0"/>
              <a:t>CompositeUnit</a:t>
            </a:r>
            <a:endParaRPr lang="en-US" i="1" u="sng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 smtClean="0"/>
              <a:t>product of 2 or more base or derived units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Measurement standards and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dirty="0" smtClean="0">
                <a:solidFill>
                  <a:srgbClr val="800000"/>
                </a:solidFill>
              </a:rPr>
              <a:t>Units are divided into three </a:t>
            </a:r>
            <a:r>
              <a:rPr lang="en-US" dirty="0" smtClean="0">
                <a:solidFill>
                  <a:srgbClr val="800000"/>
                </a:solidFill>
              </a:rPr>
              <a:t>subclasses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9876" y="1730734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MeasurementStandard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9876" y="2538371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Unit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59458" y="3437844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BaseUnit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9458" y="4546379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DerivedUnit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8730" y="5693134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CompositeUnit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60382" y="4948076"/>
            <a:ext cx="2223931" cy="334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+ </a:t>
            </a:r>
            <a:r>
              <a:rPr lang="en-US" sz="1400" dirty="0" err="1" smtClean="0">
                <a:solidFill>
                  <a:schemeClr val="tx1"/>
                </a:solidFill>
              </a:rPr>
              <a:t>hasPower</a:t>
            </a:r>
            <a:r>
              <a:rPr lang="en-US" sz="1400" dirty="0" smtClean="0">
                <a:solidFill>
                  <a:schemeClr val="tx1"/>
                </a:solidFill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368171" y="2132431"/>
            <a:ext cx="267340" cy="192498"/>
          </a:xfrm>
          <a:prstGeom prst="triangl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Isosceles Triangle 10"/>
          <p:cNvSpPr/>
          <p:nvPr/>
        </p:nvSpPr>
        <p:spPr>
          <a:xfrm>
            <a:off x="2368171" y="2960589"/>
            <a:ext cx="267340" cy="192498"/>
          </a:xfrm>
          <a:prstGeom prst="triangl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" name="Elbow Connector 11"/>
          <p:cNvCxnSpPr>
            <a:stCxn id="10" idx="3"/>
            <a:endCxn id="5" idx="0"/>
          </p:cNvCxnSpPr>
          <p:nvPr/>
        </p:nvCxnSpPr>
        <p:spPr>
          <a:xfrm rot="16200000" flipH="1">
            <a:off x="2395120" y="2431649"/>
            <a:ext cx="213442" cy="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6"/>
          <p:cNvCxnSpPr>
            <a:stCxn id="6" idx="1"/>
            <a:endCxn id="11" idx="3"/>
          </p:cNvCxnSpPr>
          <p:nvPr/>
        </p:nvCxnSpPr>
        <p:spPr>
          <a:xfrm rot="10800000">
            <a:off x="2501842" y="3153087"/>
            <a:ext cx="257617" cy="485606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6"/>
          <p:cNvCxnSpPr>
            <a:stCxn id="7" idx="1"/>
            <a:endCxn id="11" idx="3"/>
          </p:cNvCxnSpPr>
          <p:nvPr/>
        </p:nvCxnSpPr>
        <p:spPr>
          <a:xfrm rot="10800000">
            <a:off x="2501842" y="3153088"/>
            <a:ext cx="257617" cy="1594141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6"/>
          <p:cNvCxnSpPr>
            <a:stCxn id="8" idx="1"/>
            <a:endCxn id="11" idx="3"/>
          </p:cNvCxnSpPr>
          <p:nvPr/>
        </p:nvCxnSpPr>
        <p:spPr>
          <a:xfrm rot="10800000">
            <a:off x="2501842" y="3153087"/>
            <a:ext cx="246889" cy="2740896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6"/>
          <p:cNvCxnSpPr>
            <a:stCxn id="7" idx="0"/>
            <a:endCxn id="6" idx="2"/>
          </p:cNvCxnSpPr>
          <p:nvPr/>
        </p:nvCxnSpPr>
        <p:spPr>
          <a:xfrm rot="5400000" flipH="1" flipV="1">
            <a:off x="3518005" y="4192960"/>
            <a:ext cx="706838" cy="158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74696" y="3996397"/>
            <a:ext cx="11376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hasUnit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420108" y="3879887"/>
            <a:ext cx="594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1..1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670162" y="4321534"/>
            <a:ext cx="241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*</a:t>
            </a:r>
            <a:endParaRPr lang="en-US" sz="1400" dirty="0"/>
          </a:p>
        </p:txBody>
      </p:sp>
      <p:cxnSp>
        <p:nvCxnSpPr>
          <p:cNvPr id="20" name="Elbow Connector 16"/>
          <p:cNvCxnSpPr>
            <a:stCxn id="8" idx="3"/>
            <a:endCxn id="21" idx="4"/>
          </p:cNvCxnSpPr>
          <p:nvPr/>
        </p:nvCxnSpPr>
        <p:spPr>
          <a:xfrm flipV="1">
            <a:off x="4972661" y="5286630"/>
            <a:ext cx="836097" cy="607353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46589" y="4948076"/>
            <a:ext cx="324338" cy="33855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U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2" name="Elbow Connector 16"/>
          <p:cNvCxnSpPr>
            <a:stCxn id="21" idx="2"/>
            <a:endCxn id="9" idx="3"/>
          </p:cNvCxnSpPr>
          <p:nvPr/>
        </p:nvCxnSpPr>
        <p:spPr>
          <a:xfrm rot="10800000">
            <a:off x="4984313" y="5115511"/>
            <a:ext cx="662276" cy="1842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6"/>
          <p:cNvCxnSpPr>
            <a:stCxn id="21" idx="0"/>
            <a:endCxn id="6" idx="3"/>
          </p:cNvCxnSpPr>
          <p:nvPr/>
        </p:nvCxnSpPr>
        <p:spPr>
          <a:xfrm rot="16200000" flipV="1">
            <a:off x="4741383" y="3880700"/>
            <a:ext cx="1309383" cy="825369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50419" y="5420466"/>
            <a:ext cx="9693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hasUnit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952806" y="5864423"/>
            <a:ext cx="4668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*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Measurement standards and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dirty="0" smtClean="0">
                <a:solidFill>
                  <a:srgbClr val="800000"/>
                </a:solidFill>
              </a:rPr>
              <a:t>Standards (including units) typically restrict the characteristics of measurements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187934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MeasurementStandard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995571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Unit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1982" y="3895044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BaseUnit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1982" y="4851179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DerivedUnit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1254" y="5845534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CompositeUnit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2906" y="5252876"/>
            <a:ext cx="2223931" cy="334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+ </a:t>
            </a:r>
            <a:r>
              <a:rPr lang="en-US" sz="1400" dirty="0" err="1" smtClean="0">
                <a:solidFill>
                  <a:schemeClr val="tx1"/>
                </a:solidFill>
              </a:rPr>
              <a:t>hasPower</a:t>
            </a:r>
            <a:r>
              <a:rPr lang="en-US" sz="1400" dirty="0" smtClean="0">
                <a:solidFill>
                  <a:schemeClr val="tx1"/>
                </a:solidFill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1130695" y="2589631"/>
            <a:ext cx="267340" cy="192498"/>
          </a:xfrm>
          <a:prstGeom prst="triangl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Isosceles Triangle 10"/>
          <p:cNvSpPr/>
          <p:nvPr/>
        </p:nvSpPr>
        <p:spPr>
          <a:xfrm>
            <a:off x="1130695" y="3417789"/>
            <a:ext cx="267340" cy="192498"/>
          </a:xfrm>
          <a:prstGeom prst="triangl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" name="Elbow Connector 11"/>
          <p:cNvCxnSpPr>
            <a:stCxn id="10" idx="3"/>
            <a:endCxn id="5" idx="0"/>
          </p:cNvCxnSpPr>
          <p:nvPr/>
        </p:nvCxnSpPr>
        <p:spPr>
          <a:xfrm rot="16200000" flipH="1">
            <a:off x="1157644" y="2888849"/>
            <a:ext cx="213442" cy="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6"/>
          <p:cNvCxnSpPr>
            <a:stCxn id="6" idx="1"/>
            <a:endCxn id="11" idx="3"/>
          </p:cNvCxnSpPr>
          <p:nvPr/>
        </p:nvCxnSpPr>
        <p:spPr>
          <a:xfrm rot="10800000">
            <a:off x="1264366" y="3610287"/>
            <a:ext cx="257617" cy="485606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6"/>
          <p:cNvCxnSpPr>
            <a:stCxn id="7" idx="1"/>
            <a:endCxn id="11" idx="3"/>
          </p:cNvCxnSpPr>
          <p:nvPr/>
        </p:nvCxnSpPr>
        <p:spPr>
          <a:xfrm rot="10800000">
            <a:off x="1264366" y="3610288"/>
            <a:ext cx="257617" cy="1441741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6"/>
          <p:cNvCxnSpPr>
            <a:stCxn id="8" idx="1"/>
            <a:endCxn id="11" idx="3"/>
          </p:cNvCxnSpPr>
          <p:nvPr/>
        </p:nvCxnSpPr>
        <p:spPr>
          <a:xfrm rot="10800000">
            <a:off x="1264366" y="3610287"/>
            <a:ext cx="246889" cy="2436096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6"/>
          <p:cNvCxnSpPr>
            <a:stCxn id="7" idx="0"/>
            <a:endCxn id="6" idx="2"/>
          </p:cNvCxnSpPr>
          <p:nvPr/>
        </p:nvCxnSpPr>
        <p:spPr>
          <a:xfrm rot="5400000" flipH="1" flipV="1">
            <a:off x="2356729" y="4573960"/>
            <a:ext cx="554438" cy="158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37220" y="4321534"/>
            <a:ext cx="11376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hasUnit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182632" y="4337087"/>
            <a:ext cx="594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1..1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432686" y="4626334"/>
            <a:ext cx="241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*</a:t>
            </a:r>
            <a:endParaRPr lang="en-US" sz="1400" dirty="0"/>
          </a:p>
        </p:txBody>
      </p:sp>
      <p:cxnSp>
        <p:nvCxnSpPr>
          <p:cNvPr id="20" name="Elbow Connector 16"/>
          <p:cNvCxnSpPr>
            <a:stCxn id="8" idx="3"/>
            <a:endCxn id="21" idx="4"/>
          </p:cNvCxnSpPr>
          <p:nvPr/>
        </p:nvCxnSpPr>
        <p:spPr>
          <a:xfrm flipV="1">
            <a:off x="3735185" y="5591430"/>
            <a:ext cx="683697" cy="454953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256713" y="5252876"/>
            <a:ext cx="324338" cy="33855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U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2" name="Elbow Connector 16"/>
          <p:cNvCxnSpPr>
            <a:stCxn id="21" idx="2"/>
            <a:endCxn id="9" idx="3"/>
          </p:cNvCxnSpPr>
          <p:nvPr/>
        </p:nvCxnSpPr>
        <p:spPr>
          <a:xfrm rot="10800000">
            <a:off x="3746837" y="5420311"/>
            <a:ext cx="509876" cy="1842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6"/>
          <p:cNvCxnSpPr>
            <a:stCxn id="21" idx="0"/>
            <a:endCxn id="6" idx="3"/>
          </p:cNvCxnSpPr>
          <p:nvPr/>
        </p:nvCxnSpPr>
        <p:spPr>
          <a:xfrm rot="16200000" flipV="1">
            <a:off x="3503907" y="4337900"/>
            <a:ext cx="1156983" cy="672969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733800" y="5616934"/>
            <a:ext cx="9693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hasUnit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715330" y="6016823"/>
            <a:ext cx="4668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*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6921279" y="2187934"/>
            <a:ext cx="207032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Characteristic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70894" y="2187934"/>
            <a:ext cx="2091706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/>
                <a:cs typeface="Arial"/>
              </a:rPr>
              <a:t>Measurement</a:t>
            </a:r>
            <a:endParaRPr lang="en-US" sz="14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8" name="Elbow Connector 16"/>
          <p:cNvCxnSpPr>
            <a:stCxn id="4" idx="3"/>
            <a:endCxn id="27" idx="1"/>
          </p:cNvCxnSpPr>
          <p:nvPr/>
        </p:nvCxnSpPr>
        <p:spPr>
          <a:xfrm>
            <a:off x="2376331" y="2388783"/>
            <a:ext cx="1094563" cy="158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6"/>
          <p:cNvCxnSpPr>
            <a:stCxn id="27" idx="3"/>
            <a:endCxn id="26" idx="1"/>
          </p:cNvCxnSpPr>
          <p:nvPr/>
        </p:nvCxnSpPr>
        <p:spPr>
          <a:xfrm>
            <a:off x="5562600" y="2388783"/>
            <a:ext cx="1358679" cy="158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38896" y="2362200"/>
            <a:ext cx="1209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standardFor</a:t>
            </a:r>
            <a:r>
              <a:rPr lang="en-US" sz="1200" dirty="0" smtClean="0">
                <a:latin typeface="Arial"/>
                <a:cs typeface="Arial"/>
              </a:rPr>
              <a:t> ►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2600" y="2362200"/>
            <a:ext cx="1448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ofCharacteristic</a:t>
            </a:r>
            <a:r>
              <a:rPr lang="en-US" sz="1200" dirty="0" smtClean="0">
                <a:latin typeface="Arial"/>
                <a:cs typeface="Arial"/>
              </a:rPr>
              <a:t> ►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80475" y="3048000"/>
            <a:ext cx="4787325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i="1" u="sng" dirty="0" smtClean="0"/>
              <a:t>For example (in Manchester OWL syntax):</a:t>
            </a:r>
          </a:p>
          <a:p>
            <a:r>
              <a:rPr lang="en-US" sz="2000" dirty="0" smtClean="0"/>
              <a:t>   </a:t>
            </a:r>
            <a:r>
              <a:rPr lang="en-US" dirty="0" smtClean="0">
                <a:latin typeface="Lucida Sans"/>
                <a:cs typeface="Lucida Sans"/>
              </a:rPr>
              <a:t>Meter </a:t>
            </a:r>
            <a:r>
              <a:rPr lang="en-US" dirty="0" err="1" smtClean="0">
                <a:solidFill>
                  <a:srgbClr val="5587BB"/>
                </a:solidFill>
                <a:latin typeface="Lucida Sans"/>
                <a:cs typeface="Lucida Sans"/>
              </a:rPr>
              <a:t>subClassOf</a:t>
            </a:r>
            <a:r>
              <a:rPr lang="en-US" dirty="0" smtClean="0">
                <a:solidFill>
                  <a:srgbClr val="5587BB"/>
                </a:solidFill>
                <a:latin typeface="Lucida Sans"/>
                <a:cs typeface="Lucida Sans"/>
              </a:rPr>
              <a:t> </a:t>
            </a:r>
            <a:r>
              <a:rPr lang="en-US" dirty="0" err="1" smtClean="0">
                <a:latin typeface="Lucida Sans"/>
                <a:cs typeface="Lucida Sans"/>
              </a:rPr>
              <a:t>BaseUnit</a:t>
            </a:r>
            <a:r>
              <a:rPr lang="en-US" dirty="0" smtClean="0">
                <a:latin typeface="Lucida Sans"/>
                <a:cs typeface="Lucida Sans"/>
              </a:rPr>
              <a:t> </a:t>
            </a:r>
          </a:p>
          <a:p>
            <a:r>
              <a:rPr lang="en-US" dirty="0" smtClean="0">
                <a:latin typeface="Lucida Sans"/>
                <a:cs typeface="Lucida Sans"/>
              </a:rPr>
              <a:t>      </a:t>
            </a:r>
            <a:r>
              <a:rPr lang="en-US" dirty="0" smtClean="0">
                <a:solidFill>
                  <a:srgbClr val="4EB7B9"/>
                </a:solidFill>
                <a:latin typeface="Lucida Sans"/>
                <a:cs typeface="Lucida Sans"/>
              </a:rPr>
              <a:t>and </a:t>
            </a:r>
            <a:r>
              <a:rPr lang="en-US" dirty="0" err="1" smtClean="0">
                <a:latin typeface="Lucida Sans"/>
                <a:cs typeface="Lucida Sans"/>
              </a:rPr>
              <a:t>standardFor</a:t>
            </a:r>
            <a:r>
              <a:rPr lang="en-US" dirty="0" smtClean="0">
                <a:latin typeface="Lucida Sans"/>
                <a:cs typeface="Lucida Sans"/>
              </a:rPr>
              <a:t> </a:t>
            </a:r>
            <a:r>
              <a:rPr lang="en-US" dirty="0" smtClean="0">
                <a:solidFill>
                  <a:srgbClr val="9F23AC"/>
                </a:solidFill>
                <a:latin typeface="Lucida Sans"/>
                <a:cs typeface="Lucida Sans"/>
              </a:rPr>
              <a:t>only</a:t>
            </a:r>
          </a:p>
          <a:p>
            <a:r>
              <a:rPr lang="en-US" dirty="0" smtClean="0">
                <a:latin typeface="Lucida Sans"/>
                <a:cs typeface="Lucida Sans"/>
              </a:rPr>
              <a:t>         (Measurement </a:t>
            </a:r>
          </a:p>
          <a:p>
            <a:r>
              <a:rPr lang="en-US" dirty="0" smtClean="0">
                <a:latin typeface="Lucida Sans"/>
                <a:cs typeface="Lucida Sans"/>
              </a:rPr>
              <a:t>            </a:t>
            </a:r>
            <a:r>
              <a:rPr lang="en-US" dirty="0" smtClean="0">
                <a:solidFill>
                  <a:srgbClr val="4EB7B9"/>
                </a:solidFill>
                <a:latin typeface="Lucida Sans"/>
                <a:cs typeface="Lucida Sans"/>
              </a:rPr>
              <a:t>and</a:t>
            </a:r>
            <a:r>
              <a:rPr lang="en-US" dirty="0" smtClean="0">
                <a:latin typeface="Lucida Sans"/>
                <a:cs typeface="Lucida Sans"/>
              </a:rPr>
              <a:t> </a:t>
            </a:r>
            <a:r>
              <a:rPr lang="en-US" dirty="0" err="1" smtClean="0">
                <a:latin typeface="Lucida Sans"/>
                <a:cs typeface="Lucida Sans"/>
              </a:rPr>
              <a:t>ofCharacteristic</a:t>
            </a:r>
            <a:r>
              <a:rPr lang="en-US" dirty="0" smtClean="0">
                <a:latin typeface="Lucida Sans"/>
                <a:cs typeface="Lucida Sans"/>
              </a:rPr>
              <a:t> </a:t>
            </a:r>
            <a:r>
              <a:rPr lang="en-US" dirty="0" smtClean="0">
                <a:solidFill>
                  <a:srgbClr val="9F23AC"/>
                </a:solidFill>
                <a:latin typeface="Lucida Sans"/>
                <a:cs typeface="Lucida Sans"/>
              </a:rPr>
              <a:t>only</a:t>
            </a:r>
            <a:r>
              <a:rPr lang="en-US" dirty="0" smtClean="0">
                <a:latin typeface="Lucida Sans"/>
                <a:cs typeface="Lucida Sans"/>
              </a:rPr>
              <a:t> Length)</a:t>
            </a:r>
            <a:endParaRPr lang="en-US" dirty="0">
              <a:latin typeface="Lucida Sans"/>
              <a:cs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Measurement standards and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dirty="0" smtClean="0">
                <a:solidFill>
                  <a:srgbClr val="800000"/>
                </a:solidFill>
              </a:rPr>
              <a:t>The </a:t>
            </a:r>
            <a:r>
              <a:rPr lang="en-US" i="1" u="sng" dirty="0" smtClean="0">
                <a:solidFill>
                  <a:srgbClr val="800000"/>
                </a:solidFill>
              </a:rPr>
              <a:t>oboe-units</a:t>
            </a:r>
            <a:r>
              <a:rPr lang="en-US" dirty="0" smtClean="0">
                <a:solidFill>
                  <a:srgbClr val="800000"/>
                </a:solidFill>
              </a:rPr>
              <a:t> ontology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Defines many common units and characteristics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Drawn from LTER unit database (among other sources)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Also includes some indexes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Includes tricky examples such as Acre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Defines unit conversions (via the </a:t>
            </a:r>
            <a:r>
              <a:rPr lang="en-US" dirty="0" err="1" smtClean="0"/>
              <a:t>UnitConversion</a:t>
            </a:r>
            <a:r>
              <a:rPr lang="en-US" dirty="0" smtClean="0"/>
              <a:t> class)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Source unit to target unit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With offset and multiplier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Measurement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dirty="0" smtClean="0">
                <a:solidFill>
                  <a:srgbClr val="800000"/>
                </a:solidFill>
              </a:rPr>
              <a:t>A </a:t>
            </a:r>
            <a:r>
              <a:rPr lang="en-US" i="1" u="sng" dirty="0" smtClean="0">
                <a:solidFill>
                  <a:srgbClr val="800000"/>
                </a:solidFill>
              </a:rPr>
              <a:t>measurement type</a:t>
            </a:r>
            <a:r>
              <a:rPr lang="en-US" dirty="0" smtClean="0">
                <a:solidFill>
                  <a:srgbClr val="800000"/>
                </a:solidFill>
              </a:rPr>
              <a:t> …</a:t>
            </a:r>
          </a:p>
          <a:p>
            <a:pPr>
              <a:spcAft>
                <a:spcPts val="1200"/>
              </a:spcAft>
            </a:pPr>
            <a:r>
              <a:rPr lang="en-US" smtClean="0"/>
              <a:t>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Basic OBOE structure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Basic Conventions</a:t>
            </a:r>
            <a:endParaRPr lang="en-US" dirty="0" smtClean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Entities and Characteristics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Measurement standards and units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Measurement types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Context relationships</a:t>
            </a:r>
            <a:endParaRPr lang="en-US" dirty="0" smtClean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More patterns</a:t>
            </a:r>
            <a:endParaRPr lang="en-US" dirty="0" smtClean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Imports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Basic OBOE structure (oboe-core)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92297" y="2229708"/>
            <a:ext cx="2246903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Entity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92297" y="3936263"/>
            <a:ext cx="2246903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Characteristic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0106" y="2229708"/>
            <a:ext cx="2244132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Observation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8552" y="3480641"/>
            <a:ext cx="2246903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Measurement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5078" y="5165422"/>
            <a:ext cx="2244132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Protocol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66780" y="5167039"/>
            <a:ext cx="2246903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Standard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8" name="Straight Arrow Connector 17"/>
          <p:cNvCxnSpPr>
            <a:stCxn id="27" idx="3"/>
            <a:endCxn id="7" idx="1"/>
          </p:cNvCxnSpPr>
          <p:nvPr/>
        </p:nvCxnSpPr>
        <p:spPr>
          <a:xfrm>
            <a:off x="3883545" y="4130381"/>
            <a:ext cx="2708752" cy="6731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18947" y="2619097"/>
            <a:ext cx="13563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measurementFor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28907" y="3125188"/>
            <a:ext cx="1373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hasMeasurement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>
            <a:stCxn id="10" idx="0"/>
            <a:endCxn id="9" idx="2"/>
          </p:cNvCxnSpPr>
          <p:nvPr/>
        </p:nvCxnSpPr>
        <p:spPr>
          <a:xfrm rot="5400000" flipH="1" flipV="1">
            <a:off x="2337470" y="3055939"/>
            <a:ext cx="849236" cy="168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36642" y="3882311"/>
            <a:ext cx="2246903" cy="496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+ </a:t>
            </a:r>
            <a:r>
              <a:rPr lang="en-US" sz="1200" dirty="0" err="1" smtClean="0">
                <a:solidFill>
                  <a:schemeClr val="tx1"/>
                </a:solidFill>
                <a:latin typeface="Arial"/>
                <a:cs typeface="Arial"/>
              </a:rPr>
              <a:t>hasPrecision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: decimal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+ </a:t>
            </a:r>
            <a:r>
              <a:rPr lang="en-US" sz="1200" dirty="0" err="1" smtClean="0">
                <a:solidFill>
                  <a:schemeClr val="tx1"/>
                </a:solidFill>
                <a:latin typeface="Arial"/>
                <a:cs typeface="Arial"/>
              </a:rPr>
              <a:t>hasMethod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: </a:t>
            </a:r>
            <a:r>
              <a:rPr lang="en-US" sz="1200" dirty="0" err="1" smtClean="0">
                <a:solidFill>
                  <a:schemeClr val="tx1"/>
                </a:solidFill>
                <a:latin typeface="Arial"/>
                <a:cs typeface="Arial"/>
              </a:rPr>
              <a:t>anyType</a:t>
            </a:r>
            <a:endParaRPr lang="en-US" sz="12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40" y="3837801"/>
            <a:ext cx="1253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ofCharacteristic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6200000" flipH="1">
            <a:off x="3090454" y="4513905"/>
            <a:ext cx="787912" cy="529232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1704365" y="4506360"/>
            <a:ext cx="780856" cy="537270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81944" y="4850622"/>
            <a:ext cx="107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usesProtocol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49024" y="4838971"/>
            <a:ext cx="1134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usesStandard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65" name="Straight Arrow Connector 64"/>
          <p:cNvCxnSpPr>
            <a:stCxn id="9" idx="0"/>
            <a:endCxn id="9" idx="1"/>
          </p:cNvCxnSpPr>
          <p:nvPr/>
        </p:nvCxnSpPr>
        <p:spPr>
          <a:xfrm rot="16200000" flipH="1" flipV="1">
            <a:off x="2100714" y="1769099"/>
            <a:ext cx="200849" cy="1122066"/>
          </a:xfrm>
          <a:prstGeom prst="bentConnector4">
            <a:avLst>
              <a:gd name="adj1" fmla="val -305243"/>
              <a:gd name="adj2" fmla="val 129719"/>
            </a:avLst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9" idx="3"/>
            <a:endCxn id="6" idx="1"/>
          </p:cNvCxnSpPr>
          <p:nvPr/>
        </p:nvCxnSpPr>
        <p:spPr>
          <a:xfrm>
            <a:off x="3884238" y="2430557"/>
            <a:ext cx="2708059" cy="1588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821224" y="2153062"/>
            <a:ext cx="69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ofEntity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33426" y="1955192"/>
            <a:ext cx="963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hasContext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099478" y="2418166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400728" y="2194274"/>
            <a:ext cx="4573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792516" y="2617625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05777" y="2001796"/>
            <a:ext cx="4573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888314" y="2430830"/>
            <a:ext cx="4573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814346" y="3197399"/>
            <a:ext cx="4573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964386" y="4864698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157405" y="4864700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162127" y="4143005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20836" y="4380575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279062" y="4390316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76" name="Straight Arrow Connector 75"/>
          <p:cNvCxnSpPr>
            <a:stCxn id="10" idx="3"/>
          </p:cNvCxnSpPr>
          <p:nvPr/>
        </p:nvCxnSpPr>
        <p:spPr>
          <a:xfrm flipV="1">
            <a:off x="3885455" y="2632200"/>
            <a:ext cx="2963549" cy="1049290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759800" y="2911361"/>
            <a:ext cx="81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hasValue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543178" y="2628821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888314" y="3594725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877586" y="4119957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352800" y="4385519"/>
            <a:ext cx="1018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standardFor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242869" y="4373868"/>
            <a:ext cx="966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protocolFor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790583" y="3136839"/>
            <a:ext cx="7873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valueFor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917225" y="2153062"/>
            <a:ext cx="997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observedBy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776144" y="1682368"/>
            <a:ext cx="915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contextFor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00890" y="3836283"/>
            <a:ext cx="10485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measuredBy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67200" y="1066800"/>
            <a:ext cx="326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Note: Add </a:t>
            </a:r>
            <a:r>
              <a:rPr lang="en-US" i="1" dirty="0" err="1" smtClean="0"/>
              <a:t>ObservationCollection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OBOE Basic Structure (oboe-core)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the basics here …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Basic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  <a:buNone/>
            </a:pPr>
            <a:r>
              <a:rPr lang="en-US" dirty="0" smtClean="0">
                <a:solidFill>
                  <a:srgbClr val="800000"/>
                </a:solidFill>
              </a:rPr>
              <a:t>Conventions used by core </a:t>
            </a:r>
            <a:r>
              <a:rPr lang="en-US" dirty="0" smtClean="0">
                <a:solidFill>
                  <a:srgbClr val="800000"/>
                </a:solidFill>
              </a:rPr>
              <a:t>oboe </a:t>
            </a:r>
            <a:r>
              <a:rPr lang="en-US" dirty="0" err="1" smtClean="0">
                <a:solidFill>
                  <a:srgbClr val="800000"/>
                </a:solidFill>
              </a:rPr>
              <a:t>ontologies</a:t>
            </a:r>
            <a:r>
              <a:rPr lang="en-US" dirty="0" smtClean="0">
                <a:solidFill>
                  <a:srgbClr val="800000"/>
                </a:solidFill>
              </a:rPr>
              <a:t> (</a:t>
            </a:r>
            <a:r>
              <a:rPr lang="en-US" dirty="0" smtClean="0">
                <a:solidFill>
                  <a:srgbClr val="800000"/>
                </a:solidFill>
              </a:rPr>
              <a:t>suggested </a:t>
            </a:r>
            <a:r>
              <a:rPr lang="en-US" dirty="0" smtClean="0">
                <a:solidFill>
                  <a:srgbClr val="800000"/>
                </a:solidFill>
              </a:rPr>
              <a:t>for compatible </a:t>
            </a:r>
            <a:r>
              <a:rPr lang="en-US" dirty="0" err="1" smtClean="0">
                <a:solidFill>
                  <a:srgbClr val="800000"/>
                </a:solidFill>
              </a:rPr>
              <a:t>ontologies</a:t>
            </a:r>
            <a:r>
              <a:rPr lang="en-US" dirty="0" smtClean="0">
                <a:solidFill>
                  <a:srgbClr val="800000"/>
                </a:solidFill>
              </a:rPr>
              <a:t>)</a:t>
            </a:r>
          </a:p>
          <a:p>
            <a:pPr lvl="1">
              <a:spcAft>
                <a:spcPts val="1800"/>
              </a:spcAft>
            </a:pPr>
            <a:r>
              <a:rPr lang="en-US" dirty="0" smtClean="0"/>
              <a:t>Class names </a:t>
            </a:r>
            <a:r>
              <a:rPr lang="en-US" dirty="0" smtClean="0"/>
              <a:t>are c</a:t>
            </a:r>
            <a:r>
              <a:rPr lang="en-US" dirty="0" smtClean="0"/>
              <a:t>apitalized (</a:t>
            </a:r>
            <a:r>
              <a:rPr lang="en-US" dirty="0" smtClean="0"/>
              <a:t>e.g., Plant, Height)</a:t>
            </a:r>
            <a:endParaRPr lang="en-US" dirty="0" smtClean="0"/>
          </a:p>
          <a:p>
            <a:pPr lvl="1">
              <a:spcAft>
                <a:spcPts val="1800"/>
              </a:spcAft>
            </a:pPr>
            <a:r>
              <a:rPr lang="en-US" dirty="0" smtClean="0"/>
              <a:t>Terms in names are capitalized (</a:t>
            </a:r>
            <a:r>
              <a:rPr lang="en-US" dirty="0" smtClean="0"/>
              <a:t>e.g., </a:t>
            </a:r>
            <a:r>
              <a:rPr lang="en-US" dirty="0" err="1" smtClean="0"/>
              <a:t>CarbonContent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spcAft>
                <a:spcPts val="1800"/>
              </a:spcAft>
            </a:pPr>
            <a:r>
              <a:rPr lang="en-US" dirty="0" smtClean="0"/>
              <a:t>Classes have comments (using </a:t>
            </a:r>
            <a:r>
              <a:rPr lang="en-US" dirty="0" err="1" smtClean="0">
                <a:latin typeface="Courier"/>
                <a:cs typeface="Courier"/>
              </a:rPr>
              <a:t>rdfs:comment</a:t>
            </a:r>
            <a:r>
              <a:rPr lang="en-US" dirty="0" smtClean="0"/>
              <a:t>) </a:t>
            </a:r>
          </a:p>
          <a:p>
            <a:pPr lvl="1">
              <a:spcAft>
                <a:spcPts val="1800"/>
              </a:spcAft>
            </a:pPr>
            <a:r>
              <a:rPr lang="en-US" dirty="0" err="1" smtClean="0"/>
              <a:t>Ontologies</a:t>
            </a:r>
            <a:r>
              <a:rPr lang="en-US" dirty="0" smtClean="0"/>
              <a:t> have a single </a:t>
            </a:r>
            <a:r>
              <a:rPr lang="en-US" dirty="0" err="1" smtClean="0"/>
              <a:t>rdfs:label</a:t>
            </a:r>
            <a:r>
              <a:rPr lang="en-US" dirty="0" smtClean="0"/>
              <a:t> (</a:t>
            </a:r>
            <a:r>
              <a:rPr lang="en-US" dirty="0" smtClean="0"/>
              <a:t>e.g., “oboe-units”)</a:t>
            </a:r>
            <a:endParaRPr lang="en-US" dirty="0" smtClean="0"/>
          </a:p>
          <a:p>
            <a:pPr lvl="1">
              <a:spcAft>
                <a:spcPts val="1800"/>
              </a:spcAft>
            </a:pPr>
            <a:r>
              <a:rPr lang="en-US" dirty="0" err="1" smtClean="0"/>
              <a:t>Ontologies</a:t>
            </a:r>
            <a:r>
              <a:rPr lang="en-US" dirty="0" smtClean="0"/>
              <a:t> have a comment (using </a:t>
            </a:r>
            <a:r>
              <a:rPr lang="en-US" dirty="0" err="1" smtClean="0">
                <a:latin typeface="Courier"/>
                <a:cs typeface="Courier"/>
              </a:rPr>
              <a:t>rdfs:comment</a:t>
            </a:r>
            <a:r>
              <a:rPr lang="en-US" dirty="0" smtClean="0"/>
              <a:t>)</a:t>
            </a:r>
          </a:p>
          <a:p>
            <a:pPr lvl="1">
              <a:spcAft>
                <a:spcPts val="1800"/>
              </a:spcAf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Basic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800000"/>
                </a:solidFill>
              </a:rPr>
              <a:t>When naming entities, characteristics, and standards it is suggested they make sense in the following </a:t>
            </a:r>
            <a:r>
              <a:rPr lang="en-US" dirty="0" smtClean="0">
                <a:solidFill>
                  <a:srgbClr val="800000"/>
                </a:solidFill>
              </a:rPr>
              <a:t>sentences </a:t>
            </a:r>
            <a:r>
              <a:rPr lang="en-US" dirty="0" smtClean="0">
                <a:solidFill>
                  <a:srgbClr val="800000"/>
                </a:solidFill>
              </a:rPr>
              <a:t>… </a:t>
            </a:r>
            <a:endParaRPr lang="en-US" dirty="0" smtClean="0">
              <a:solidFill>
                <a:srgbClr val="800000"/>
              </a:solidFill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&lt;characteristic&gt; of an &lt;entity&gt; was</a:t>
            </a:r>
            <a:r>
              <a:rPr lang="en-US" dirty="0" smtClean="0"/>
              <a:t> recorded using the &lt;standard&gt; and the &lt;protocol&gt;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&lt;entity&gt; was recorded &lt;characteristic&gt; the &lt;entity&gt;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example: …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Entities and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dirty="0" smtClean="0">
                <a:solidFill>
                  <a:srgbClr val="800000"/>
                </a:solidFill>
              </a:rPr>
              <a:t>Entities represent distinct physical or conceptual </a:t>
            </a:r>
            <a:r>
              <a:rPr lang="en-US" i="1" u="sng" dirty="0" smtClean="0">
                <a:solidFill>
                  <a:srgbClr val="800000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Examples include trees, plants, air, water, soil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Entities are organized into entity classes</a:t>
            </a:r>
          </a:p>
          <a:p>
            <a:pPr lvl="1">
              <a:spcAft>
                <a:spcPts val="2400"/>
              </a:spcAft>
            </a:pPr>
            <a:r>
              <a:rPr lang="en-US" dirty="0" smtClean="0"/>
              <a:t>A class denotes a set of entities (that conform to the class) </a:t>
            </a:r>
          </a:p>
          <a:p>
            <a:pPr>
              <a:spcAft>
                <a:spcPts val="1200"/>
              </a:spcAft>
              <a:buNone/>
            </a:pPr>
            <a:r>
              <a:rPr lang="en-US" dirty="0" smtClean="0">
                <a:solidFill>
                  <a:srgbClr val="800000"/>
                </a:solidFill>
              </a:rPr>
              <a:t>Each observation has …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An observed entity</a:t>
            </a:r>
          </a:p>
          <a:p>
            <a:pPr>
              <a:spcAft>
                <a:spcPts val="1200"/>
              </a:spcAft>
              <a:buNone/>
            </a:pPr>
            <a:r>
              <a:rPr lang="en-US" dirty="0" smtClean="0">
                <a:solidFill>
                  <a:srgbClr val="800000"/>
                </a:solidFill>
              </a:rPr>
              <a:t>Together with zero or more  …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M</a:t>
            </a:r>
            <a:r>
              <a:rPr lang="en-US" dirty="0" smtClean="0"/>
              <a:t>easurements of the entity; and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Contexts represented through other observations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Entities and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dirty="0" smtClean="0">
                <a:solidFill>
                  <a:srgbClr val="800000"/>
                </a:solidFill>
              </a:rPr>
              <a:t>Characteristics represent </a:t>
            </a:r>
            <a:r>
              <a:rPr lang="en-US" i="1" u="sng" dirty="0" smtClean="0">
                <a:solidFill>
                  <a:srgbClr val="800000"/>
                </a:solidFill>
              </a:rPr>
              <a:t>properties</a:t>
            </a:r>
            <a:r>
              <a:rPr lang="en-US" dirty="0" smtClean="0">
                <a:solidFill>
                  <a:srgbClr val="800000"/>
                </a:solidFill>
              </a:rPr>
              <a:t> of entities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Examples include height, mass, speed, volume, etc.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Characteristics are also organized into classes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A characteristic is a particular occurrence of the property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For instance, a particular occurrence of the height characteristic (tied to some entity)</a:t>
            </a:r>
          </a:p>
          <a:p>
            <a:pPr lvl="1">
              <a:spcAft>
                <a:spcPts val="2400"/>
              </a:spcAft>
            </a:pPr>
            <a:r>
              <a:rPr lang="en-US" dirty="0" smtClean="0"/>
              <a:t>Each characteristic of an entity has a value </a:t>
            </a:r>
          </a:p>
          <a:p>
            <a:pPr>
              <a:spcAft>
                <a:spcPts val="1200"/>
              </a:spcAft>
              <a:buNone/>
            </a:pPr>
            <a:r>
              <a:rPr lang="en-US" dirty="0" smtClean="0">
                <a:solidFill>
                  <a:srgbClr val="800000"/>
                </a:solidFill>
              </a:rPr>
              <a:t>A measurement asserts </a:t>
            </a:r>
            <a:r>
              <a:rPr lang="en-US" i="1" u="sng" dirty="0" smtClean="0">
                <a:solidFill>
                  <a:srgbClr val="800000"/>
                </a:solidFill>
              </a:rPr>
              <a:t>a value</a:t>
            </a:r>
            <a:r>
              <a:rPr lang="en-US" dirty="0" smtClean="0">
                <a:solidFill>
                  <a:srgbClr val="800000"/>
                </a:solidFill>
              </a:rPr>
              <a:t> for a characteristic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A recorded value of the characteristic for the observed entity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Entities and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dirty="0" smtClean="0">
                <a:solidFill>
                  <a:srgbClr val="800000"/>
                </a:solidFill>
              </a:rPr>
              <a:t>Entities vs. characteristics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Characteristics are dependent on entities … 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They must be combined with an entity (the object possessing the characteristic) 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They always have a value</a:t>
            </a:r>
          </a:p>
          <a:p>
            <a:pPr lvl="1">
              <a:spcAft>
                <a:spcPts val="1200"/>
              </a:spcAft>
            </a:pPr>
            <a:endParaRPr lang="en-US" dirty="0" smtClean="0"/>
          </a:p>
          <a:p>
            <a:pPr lvl="1">
              <a:spcAft>
                <a:spcPts val="1200"/>
              </a:spcAft>
              <a:buNone/>
            </a:pPr>
            <a:r>
              <a:rPr lang="en-US" dirty="0" smtClean="0"/>
              <a:t>Depending on the type of characteristic …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The value can be of a primitive (like a string or numeric value)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Or another entity (e.g., </a:t>
            </a:r>
            <a:r>
              <a:rPr lang="en-US" sz="2000" dirty="0" smtClean="0">
                <a:latin typeface="Courier"/>
                <a:cs typeface="Courier"/>
              </a:rPr>
              <a:t>tree1 </a:t>
            </a:r>
            <a:r>
              <a:rPr lang="en-US" sz="2000" dirty="0" err="1" smtClean="0">
                <a:latin typeface="Courier"/>
                <a:cs typeface="Courier"/>
              </a:rPr>
              <a:t>nextTo</a:t>
            </a:r>
            <a:r>
              <a:rPr lang="en-US" sz="2000" dirty="0" smtClean="0">
                <a:latin typeface="Courier"/>
                <a:cs typeface="Courier"/>
              </a:rPr>
              <a:t> tree2</a:t>
            </a:r>
            <a:r>
              <a:rPr lang="en-US" dirty="0" smtClean="0"/>
              <a:t>, </a:t>
            </a:r>
            <a:r>
              <a:rPr lang="en-US" sz="2000" dirty="0" smtClean="0">
                <a:latin typeface="Courier"/>
                <a:cs typeface="Courier"/>
              </a:rPr>
              <a:t>hawk1 ate vole1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7816</TotalTime>
  <Words>875</Words>
  <Application>Microsoft Macintosh PowerPoint</Application>
  <PresentationFormat>On-screen Show (4:3)</PresentationFormat>
  <Paragraphs>174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Patterns and Conventions for Defining  OBOE-Compatible Ontologies  </vt:lpstr>
      <vt:lpstr>Table of Contents</vt:lpstr>
      <vt:lpstr>1. Basic OBOE structure (oboe-core)</vt:lpstr>
      <vt:lpstr>1. OBOE Basic Structure (oboe-core)</vt:lpstr>
      <vt:lpstr>2. Basic Conventions</vt:lpstr>
      <vt:lpstr>2. Basic Conventions</vt:lpstr>
      <vt:lpstr>3. Entities and Characteristics</vt:lpstr>
      <vt:lpstr>3. Entities and Characteristics</vt:lpstr>
      <vt:lpstr>3. Entities and Characteristics</vt:lpstr>
      <vt:lpstr>3. Entities and Characteristics</vt:lpstr>
      <vt:lpstr>3. Entities and Characteristics</vt:lpstr>
      <vt:lpstr>4. Measurement standards and units</vt:lpstr>
      <vt:lpstr>4. Measurement standards and units</vt:lpstr>
      <vt:lpstr>4. Measurement standards and units</vt:lpstr>
      <vt:lpstr>4. Measurement standards and units</vt:lpstr>
      <vt:lpstr>4. Measurement standards and units</vt:lpstr>
      <vt:lpstr>5. Measurement types</vt:lpstr>
    </vt:vector>
  </TitlesOfParts>
  <Company>UC Davis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OBOE Model Changes</dc:title>
  <dc:creator>Shawn Bowes</dc:creator>
  <cp:lastModifiedBy>Shawn Bowes</cp:lastModifiedBy>
  <cp:revision>169</cp:revision>
  <dcterms:created xsi:type="dcterms:W3CDTF">2010-06-21T05:57:38Z</dcterms:created>
  <dcterms:modified xsi:type="dcterms:W3CDTF">2010-06-23T06:34:44Z</dcterms:modified>
</cp:coreProperties>
</file>