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73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Object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4" Type="http://schemas.openxmlformats.org/officeDocument/2006/relationships/slide" Target="slides/slide3.xml"/><Relationship Id="rId10" Type="http://schemas.openxmlformats.org/officeDocument/2006/relationships/theme" Target="theme/theme1.xml"/><Relationship Id="rId5" Type="http://schemas.openxmlformats.org/officeDocument/2006/relationships/slide" Target="slides/slide4.xml"/><Relationship Id="rId7" Type="http://schemas.openxmlformats.org/officeDocument/2006/relationships/printerSettings" Target="printerSettings/printerSettings1.bin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viewProps" Target="viewProps.xml"/><Relationship Id="rId3" Type="http://schemas.openxmlformats.org/officeDocument/2006/relationships/slide" Target="slides/slide2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rgbClr val="1F497D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018B56-9006-0B47-A5E8-4FDD23952970}" type="datetimeFigureOut">
              <a:rPr lang="en-US" smtClean="0"/>
              <a:pPr/>
              <a:t>6/11/10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AF3721-9960-DC4E-8000-E407542F4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018B56-9006-0B47-A5E8-4FDD23952970}" type="datetimeFigureOut">
              <a:rPr lang="en-US" smtClean="0"/>
              <a:pPr/>
              <a:t>6/11/10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AF3721-9960-DC4E-8000-E407542F4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018B56-9006-0B47-A5E8-4FDD23952970}" type="datetimeFigureOut">
              <a:rPr lang="en-US" smtClean="0"/>
              <a:pPr/>
              <a:t>6/11/10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AF3721-9960-DC4E-8000-E407542F4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018B56-9006-0B47-A5E8-4FDD23952970}" type="datetimeFigureOut">
              <a:rPr lang="en-US" smtClean="0"/>
              <a:pPr/>
              <a:t>6/11/10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AF3721-9960-DC4E-8000-E407542F4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018B56-9006-0B47-A5E8-4FDD23952970}" type="datetimeFigureOut">
              <a:rPr lang="en-US" smtClean="0"/>
              <a:pPr/>
              <a:t>6/11/10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AF3721-9960-DC4E-8000-E407542F4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018B56-9006-0B47-A5E8-4FDD23952970}" type="datetimeFigureOut">
              <a:rPr lang="en-US" smtClean="0"/>
              <a:pPr/>
              <a:t>6/11/10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AF3721-9960-DC4E-8000-E407542F4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018B56-9006-0B47-A5E8-4FDD23952970}" type="datetimeFigureOut">
              <a:rPr lang="en-US" smtClean="0"/>
              <a:pPr/>
              <a:t>6/11/10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AF3721-9960-DC4E-8000-E407542F4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018B56-9006-0B47-A5E8-4FDD23952970}" type="datetimeFigureOut">
              <a:rPr lang="en-US" smtClean="0"/>
              <a:pPr/>
              <a:t>6/11/10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AF3721-9960-DC4E-8000-E407542F4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018B56-9006-0B47-A5E8-4FDD23952970}" type="datetimeFigureOut">
              <a:rPr lang="en-US" smtClean="0"/>
              <a:pPr/>
              <a:t>6/11/10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AF3721-9960-DC4E-8000-E407542F4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018B56-9006-0B47-A5E8-4FDD23952970}" type="datetimeFigureOut">
              <a:rPr lang="en-US" smtClean="0"/>
              <a:pPr/>
              <a:t>6/11/10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AF3721-9960-DC4E-8000-E407542F4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018B56-9006-0B47-A5E8-4FDD23952970}" type="datetimeFigureOut">
              <a:rPr lang="en-US" smtClean="0"/>
              <a:pPr/>
              <a:t>6/11/10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AF3721-9960-DC4E-8000-E407542F4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1905" y="129498"/>
            <a:ext cx="8672285" cy="572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905" y="895048"/>
            <a:ext cx="8672285" cy="5612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>
          <a:solidFill>
            <a:schemeClr val="tx2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Gill Sans"/>
          <a:ea typeface="+mn-ea"/>
          <a:cs typeface="Gill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Gill Sans"/>
          <a:ea typeface="+mn-ea"/>
          <a:cs typeface="Gill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Gill Sans"/>
          <a:ea typeface="+mn-ea"/>
          <a:cs typeface="Gill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ill Sans"/>
          <a:ea typeface="+mn-ea"/>
          <a:cs typeface="Gill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ill Sans"/>
          <a:ea typeface="+mn-ea"/>
          <a:cs typeface="Gill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8305800" cy="2765425"/>
          </a:xfrm>
        </p:spPr>
        <p:txBody>
          <a:bodyPr/>
          <a:lstStyle/>
          <a:p>
            <a:pPr algn="ctr"/>
            <a:r>
              <a:rPr lang="en-US" sz="3600" dirty="0" smtClean="0"/>
              <a:t>Design Guidelines for Defining </a:t>
            </a:r>
            <a:br>
              <a:rPr lang="en-US" sz="3600" dirty="0" smtClean="0"/>
            </a:br>
            <a:r>
              <a:rPr lang="en-US" sz="3600" dirty="0" smtClean="0"/>
              <a:t>OBOE-Compatible Domain </a:t>
            </a:r>
            <a:r>
              <a:rPr lang="en-US" sz="3600" dirty="0" err="1" smtClean="0"/>
              <a:t>Ontologies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52400" y="6336268"/>
            <a:ext cx="3205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Based on OBOE</a:t>
            </a:r>
            <a:r>
              <a:rPr lang="en-US" dirty="0" smtClean="0">
                <a:latin typeface="Calibri"/>
                <a:cs typeface="Calibri"/>
              </a:rPr>
              <a:t> 1.0, </a:t>
            </a:r>
            <a:r>
              <a:rPr lang="en-US" dirty="0" smtClean="0">
                <a:latin typeface="Calibri"/>
                <a:cs typeface="Calibri"/>
              </a:rPr>
              <a:t>June, 2010</a:t>
            </a:r>
            <a:endParaRPr lang="en-US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Basic OBOE structure</a:t>
            </a:r>
            <a:endParaRPr lang="en-US" dirty="0" smtClean="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Characteristics and Entities</a:t>
            </a:r>
            <a:endParaRPr lang="en-US" dirty="0" smtClean="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Measurement </a:t>
            </a:r>
            <a:r>
              <a:rPr lang="en-US" dirty="0" smtClean="0"/>
              <a:t>standards and units</a:t>
            </a:r>
            <a:endParaRPr lang="en-US" dirty="0" smtClean="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Measurement </a:t>
            </a:r>
            <a:r>
              <a:rPr lang="en-US" dirty="0" smtClean="0"/>
              <a:t>types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Context relationships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Individuals</a:t>
            </a:r>
            <a:endParaRPr lang="en-US" dirty="0" smtClean="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Imports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Basic OBOE structure</a:t>
            </a:r>
            <a:r>
              <a:rPr lang="en-US" dirty="0" smtClean="0"/>
              <a:t> (oboe-core)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92297" y="2229708"/>
            <a:ext cx="2246903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/>
                <a:cs typeface="Arial"/>
              </a:rPr>
              <a:t>Entity</a:t>
            </a:r>
            <a:endParaRPr lang="en-US"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92297" y="3936263"/>
            <a:ext cx="2246903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/>
                <a:cs typeface="Arial"/>
              </a:rPr>
              <a:t>Characteristic</a:t>
            </a:r>
            <a:endParaRPr lang="en-US"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40106" y="2229708"/>
            <a:ext cx="2244132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/>
                <a:cs typeface="Arial"/>
              </a:rPr>
              <a:t>Observation</a:t>
            </a:r>
            <a:endParaRPr lang="en-US"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38552" y="3480641"/>
            <a:ext cx="2246903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/>
                <a:cs typeface="Arial"/>
              </a:rPr>
              <a:t>Measurement</a:t>
            </a:r>
            <a:endParaRPr lang="en-US"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5078" y="5165422"/>
            <a:ext cx="2244132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/>
                <a:cs typeface="Arial"/>
              </a:rPr>
              <a:t>Protocol</a:t>
            </a:r>
            <a:endParaRPr lang="en-US"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66780" y="5167039"/>
            <a:ext cx="2246903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/>
                <a:cs typeface="Arial"/>
              </a:rPr>
              <a:t>Standard</a:t>
            </a:r>
            <a:endParaRPr lang="en-US"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8" name="Straight Arrow Connector 17"/>
          <p:cNvCxnSpPr>
            <a:stCxn id="27" idx="3"/>
            <a:endCxn id="7" idx="1"/>
          </p:cNvCxnSpPr>
          <p:nvPr/>
        </p:nvCxnSpPr>
        <p:spPr>
          <a:xfrm>
            <a:off x="3883545" y="4130381"/>
            <a:ext cx="2708752" cy="6731"/>
          </a:xfrm>
          <a:prstGeom prst="straightConnector1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318947" y="2619097"/>
            <a:ext cx="13563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measurementFor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28907" y="3125188"/>
            <a:ext cx="13736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hasMeasurement</a:t>
            </a:r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21" name="Straight Arrow Connector 20"/>
          <p:cNvCxnSpPr>
            <a:stCxn id="10" idx="0"/>
            <a:endCxn id="9" idx="2"/>
          </p:cNvCxnSpPr>
          <p:nvPr/>
        </p:nvCxnSpPr>
        <p:spPr>
          <a:xfrm rot="5400000" flipH="1" flipV="1">
            <a:off x="2337470" y="3055939"/>
            <a:ext cx="849236" cy="168"/>
          </a:xfrm>
          <a:prstGeom prst="straightConnector1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636642" y="3882311"/>
            <a:ext cx="2246903" cy="496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+ </a:t>
            </a:r>
            <a:r>
              <a:rPr lang="en-US" sz="1200" dirty="0" err="1" smtClean="0">
                <a:solidFill>
                  <a:schemeClr val="tx1"/>
                </a:solidFill>
                <a:latin typeface="Arial"/>
                <a:cs typeface="Arial"/>
              </a:rPr>
              <a:t>hasPrecision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 : decimal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+ </a:t>
            </a:r>
            <a:r>
              <a:rPr lang="en-US" sz="1200" dirty="0" err="1" smtClean="0">
                <a:solidFill>
                  <a:schemeClr val="tx1"/>
                </a:solidFill>
                <a:latin typeface="Arial"/>
                <a:cs typeface="Arial"/>
              </a:rPr>
              <a:t>hasMethod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 : </a:t>
            </a:r>
            <a:r>
              <a:rPr lang="en-US" sz="1200" dirty="0" err="1" smtClean="0">
                <a:solidFill>
                  <a:schemeClr val="tx1"/>
                </a:solidFill>
                <a:latin typeface="Arial"/>
                <a:cs typeface="Arial"/>
              </a:rPr>
              <a:t>anyType</a:t>
            </a:r>
            <a:endParaRPr lang="en-US" sz="12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57840" y="3807551"/>
            <a:ext cx="1253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ofCharacteristic</a:t>
            </a:r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rot="16200000" flipH="1">
            <a:off x="3090454" y="4513905"/>
            <a:ext cx="787912" cy="529232"/>
          </a:xfrm>
          <a:prstGeom prst="straightConnector1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1704365" y="4506360"/>
            <a:ext cx="780856" cy="537270"/>
          </a:xfrm>
          <a:prstGeom prst="straightConnector1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81944" y="4850622"/>
            <a:ext cx="10742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usesProtocol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749024" y="4838971"/>
            <a:ext cx="11342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usesStandard</a:t>
            </a:r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65" name="Straight Arrow Connector 64"/>
          <p:cNvCxnSpPr>
            <a:stCxn id="9" idx="0"/>
            <a:endCxn id="9" idx="1"/>
          </p:cNvCxnSpPr>
          <p:nvPr/>
        </p:nvCxnSpPr>
        <p:spPr>
          <a:xfrm rot="16200000" flipH="1" flipV="1">
            <a:off x="2100714" y="1769099"/>
            <a:ext cx="200849" cy="1122066"/>
          </a:xfrm>
          <a:prstGeom prst="bentConnector4">
            <a:avLst>
              <a:gd name="adj1" fmla="val -305243"/>
              <a:gd name="adj2" fmla="val 129719"/>
            </a:avLst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9" idx="3"/>
            <a:endCxn id="6" idx="1"/>
          </p:cNvCxnSpPr>
          <p:nvPr/>
        </p:nvCxnSpPr>
        <p:spPr>
          <a:xfrm>
            <a:off x="3884238" y="2430557"/>
            <a:ext cx="2708059" cy="1588"/>
          </a:xfrm>
          <a:prstGeom prst="straightConnector1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821224" y="2096039"/>
            <a:ext cx="697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ofEntity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33426" y="1955192"/>
            <a:ext cx="9631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hasContext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099478" y="2418166"/>
            <a:ext cx="4413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1..1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400728" y="2194274"/>
            <a:ext cx="4573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*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792516" y="2617625"/>
            <a:ext cx="4413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1..1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505777" y="2001796"/>
            <a:ext cx="4573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*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888314" y="2430830"/>
            <a:ext cx="4573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*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814346" y="3197399"/>
            <a:ext cx="4573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*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964386" y="4864698"/>
            <a:ext cx="4413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1..1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157405" y="4864700"/>
            <a:ext cx="4413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1..1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162127" y="4143005"/>
            <a:ext cx="4413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1..1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020836" y="4380575"/>
            <a:ext cx="2487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*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279062" y="4390316"/>
            <a:ext cx="2487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*</a:t>
            </a:r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76" name="Straight Arrow Connector 75"/>
          <p:cNvCxnSpPr>
            <a:stCxn id="10" idx="3"/>
          </p:cNvCxnSpPr>
          <p:nvPr/>
        </p:nvCxnSpPr>
        <p:spPr>
          <a:xfrm flipV="1">
            <a:off x="3885455" y="2632200"/>
            <a:ext cx="2963549" cy="1049290"/>
          </a:xfrm>
          <a:prstGeom prst="straightConnector1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5759800" y="2911361"/>
            <a:ext cx="8149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hasValue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543178" y="2628821"/>
            <a:ext cx="4413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1..1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888314" y="3594725"/>
            <a:ext cx="2487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*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877586" y="4119957"/>
            <a:ext cx="2487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*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423692" y="4385519"/>
            <a:ext cx="10182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standardFor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155732" y="4373868"/>
            <a:ext cx="9669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protocolFor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790583" y="3136839"/>
            <a:ext cx="7873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valueFor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917225" y="2112717"/>
            <a:ext cx="9973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observedBy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776144" y="1682368"/>
            <a:ext cx="9156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contextFor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900890" y="3806033"/>
            <a:ext cx="10485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measuredBy</a:t>
            </a:r>
            <a:endParaRPr lang="en-US"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1169" y="1188389"/>
            <a:ext cx="2223931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MeasurementStandard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1169" y="1996026"/>
            <a:ext cx="2223931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Unit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44551" y="2895499"/>
            <a:ext cx="2223931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BaseUnit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44551" y="4227431"/>
            <a:ext cx="2223931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DerivedUnit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33823" y="5533280"/>
            <a:ext cx="2223931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CompositeUnit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45475" y="4629128"/>
            <a:ext cx="2223931" cy="334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+ </a:t>
            </a:r>
            <a:r>
              <a:rPr lang="en-US" sz="1400" dirty="0" err="1" smtClean="0">
                <a:solidFill>
                  <a:schemeClr val="tx1"/>
                </a:solidFill>
              </a:rPr>
              <a:t>hasPower</a:t>
            </a:r>
            <a:r>
              <a:rPr lang="en-US" sz="1400" dirty="0" smtClean="0">
                <a:solidFill>
                  <a:schemeClr val="tx1"/>
                </a:solidFill>
              </a:rPr>
              <a:t> = </a:t>
            </a:r>
            <a:r>
              <a:rPr lang="en-US" sz="1400" dirty="0" err="1" smtClean="0">
                <a:solidFill>
                  <a:schemeClr val="tx1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2" name="Isosceles Triangle 11"/>
          <p:cNvSpPr/>
          <p:nvPr/>
        </p:nvSpPr>
        <p:spPr>
          <a:xfrm>
            <a:off x="1529464" y="1590086"/>
            <a:ext cx="267340" cy="192498"/>
          </a:xfrm>
          <a:prstGeom prst="triangl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Isosceles Triangle 12"/>
          <p:cNvSpPr/>
          <p:nvPr/>
        </p:nvSpPr>
        <p:spPr>
          <a:xfrm>
            <a:off x="1529464" y="2418244"/>
            <a:ext cx="267340" cy="192498"/>
          </a:xfrm>
          <a:prstGeom prst="triangl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5" name="Elbow Connector 14"/>
          <p:cNvCxnSpPr>
            <a:stCxn id="12" idx="3"/>
            <a:endCxn id="5" idx="0"/>
          </p:cNvCxnSpPr>
          <p:nvPr/>
        </p:nvCxnSpPr>
        <p:spPr>
          <a:xfrm rot="16200000" flipH="1">
            <a:off x="1556413" y="1889304"/>
            <a:ext cx="213442" cy="1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1"/>
            <a:endCxn id="13" idx="3"/>
          </p:cNvCxnSpPr>
          <p:nvPr/>
        </p:nvCxnSpPr>
        <p:spPr>
          <a:xfrm rot="10800000">
            <a:off x="1663135" y="2610742"/>
            <a:ext cx="181417" cy="485606"/>
          </a:xfrm>
          <a:prstGeom prst="bentConnector2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6"/>
          <p:cNvCxnSpPr>
            <a:stCxn id="7" idx="1"/>
            <a:endCxn id="13" idx="3"/>
          </p:cNvCxnSpPr>
          <p:nvPr/>
        </p:nvCxnSpPr>
        <p:spPr>
          <a:xfrm rot="10800000">
            <a:off x="1663135" y="2610742"/>
            <a:ext cx="181417" cy="1817538"/>
          </a:xfrm>
          <a:prstGeom prst="bentConnector2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6"/>
          <p:cNvCxnSpPr>
            <a:stCxn id="8" idx="1"/>
            <a:endCxn id="13" idx="3"/>
          </p:cNvCxnSpPr>
          <p:nvPr/>
        </p:nvCxnSpPr>
        <p:spPr>
          <a:xfrm rot="10800000">
            <a:off x="1663135" y="2610743"/>
            <a:ext cx="170689" cy="3123387"/>
          </a:xfrm>
          <a:prstGeom prst="bentConnector2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6"/>
          <p:cNvCxnSpPr>
            <a:stCxn id="7" idx="0"/>
            <a:endCxn id="6" idx="2"/>
          </p:cNvCxnSpPr>
          <p:nvPr/>
        </p:nvCxnSpPr>
        <p:spPr>
          <a:xfrm rot="5400000" flipH="1" flipV="1">
            <a:off x="2491400" y="3762314"/>
            <a:ext cx="930235" cy="1588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959789" y="3454052"/>
            <a:ext cx="11376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hasUnit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2505201" y="3337542"/>
            <a:ext cx="5944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1..1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2755255" y="4002586"/>
            <a:ext cx="2418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*</a:t>
            </a:r>
            <a:endParaRPr lang="en-US" sz="1400" dirty="0"/>
          </a:p>
        </p:txBody>
      </p:sp>
      <p:cxnSp>
        <p:nvCxnSpPr>
          <p:cNvPr id="33" name="Elbow Connector 16"/>
          <p:cNvCxnSpPr>
            <a:stCxn id="8" idx="3"/>
            <a:endCxn id="35" idx="4"/>
          </p:cNvCxnSpPr>
          <p:nvPr/>
        </p:nvCxnSpPr>
        <p:spPr>
          <a:xfrm flipV="1">
            <a:off x="4057754" y="4967682"/>
            <a:ext cx="836097" cy="766447"/>
          </a:xfrm>
          <a:prstGeom prst="bentConnector2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731682" y="4629128"/>
            <a:ext cx="324338" cy="338554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U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37" name="Elbow Connector 16"/>
          <p:cNvCxnSpPr>
            <a:stCxn id="35" idx="2"/>
            <a:endCxn id="10" idx="3"/>
          </p:cNvCxnSpPr>
          <p:nvPr/>
        </p:nvCxnSpPr>
        <p:spPr>
          <a:xfrm rot="10800000">
            <a:off x="4069406" y="4796563"/>
            <a:ext cx="662276" cy="1842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16"/>
          <p:cNvCxnSpPr>
            <a:stCxn id="35" idx="0"/>
            <a:endCxn id="6" idx="3"/>
          </p:cNvCxnSpPr>
          <p:nvPr/>
        </p:nvCxnSpPr>
        <p:spPr>
          <a:xfrm rot="16200000" flipV="1">
            <a:off x="3714777" y="3450053"/>
            <a:ext cx="1532780" cy="825369"/>
          </a:xfrm>
          <a:prstGeom prst="bentConnector2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135512" y="5101518"/>
            <a:ext cx="9693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hasUnit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4860499" y="4894092"/>
            <a:ext cx="569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2..*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4037899" y="5704569"/>
            <a:ext cx="4668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*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5777069" y="1173956"/>
            <a:ext cx="2223931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Characteristic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77069" y="1993244"/>
            <a:ext cx="2223931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PhysicalCharacteristic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3" name="Isosceles Triangle 52"/>
          <p:cNvSpPr/>
          <p:nvPr/>
        </p:nvSpPr>
        <p:spPr>
          <a:xfrm>
            <a:off x="6755364" y="1575653"/>
            <a:ext cx="267340" cy="192498"/>
          </a:xfrm>
          <a:prstGeom prst="triangl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55" name="Elbow Connector 54"/>
          <p:cNvCxnSpPr>
            <a:stCxn id="53" idx="3"/>
            <a:endCxn id="47" idx="0"/>
          </p:cNvCxnSpPr>
          <p:nvPr/>
        </p:nvCxnSpPr>
        <p:spPr>
          <a:xfrm rot="16200000" flipH="1">
            <a:off x="6776488" y="1880696"/>
            <a:ext cx="225093" cy="1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" idx="3"/>
            <a:endCxn id="47" idx="1"/>
          </p:cNvCxnSpPr>
          <p:nvPr/>
        </p:nvCxnSpPr>
        <p:spPr>
          <a:xfrm flipV="1">
            <a:off x="2775100" y="2194093"/>
            <a:ext cx="3001969" cy="2782"/>
          </a:xfrm>
          <a:prstGeom prst="straightConnector1">
            <a:avLst/>
          </a:prstGeom>
          <a:ln w="3175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819400" y="1795046"/>
            <a:ext cx="2813591" cy="338554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r>
              <a:rPr lang="en-US" sz="1600" dirty="0" err="1" smtClean="0"/>
              <a:t>standardFor</a:t>
            </a:r>
            <a:r>
              <a:rPr lang="en-US" sz="1600" dirty="0" smtClean="0"/>
              <a:t> </a:t>
            </a:r>
            <a:r>
              <a:rPr lang="en-US" sz="1600" b="1" dirty="0" err="1" smtClean="0">
                <a:solidFill>
                  <a:srgbClr val="0000FF"/>
                </a:solidFill>
              </a:rPr>
              <a:t>o</a:t>
            </a:r>
            <a:r>
              <a:rPr lang="en-US" sz="1600" dirty="0" smtClean="0"/>
              <a:t> </a:t>
            </a:r>
            <a:r>
              <a:rPr lang="en-US" sz="1600" dirty="0" err="1" smtClean="0"/>
              <a:t>hasCharacteristic</a:t>
            </a:r>
            <a:endParaRPr lang="en-US" sz="1600" dirty="0"/>
          </a:p>
        </p:txBody>
      </p:sp>
      <p:sp>
        <p:nvSpPr>
          <p:cNvPr id="76" name="Rectangle 75"/>
          <p:cNvSpPr/>
          <p:nvPr/>
        </p:nvSpPr>
        <p:spPr>
          <a:xfrm>
            <a:off x="6245949" y="2604224"/>
            <a:ext cx="242322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/>
              <a:t>Characteristics can be used over a variety of units and standards … no restriction on structuring</a:t>
            </a:r>
          </a:p>
          <a:p>
            <a:endParaRPr lang="en-US" sz="1600" i="1" dirty="0" smtClean="0"/>
          </a:p>
          <a:p>
            <a:r>
              <a:rPr lang="en-US" sz="1600" i="1" dirty="0" smtClean="0"/>
              <a:t>Enables many “surrogates” for a characteristic (like density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905" y="895048"/>
            <a:ext cx="8672285" cy="5454352"/>
          </a:xfrm>
        </p:spPr>
        <p:txBody>
          <a:bodyPr>
            <a:normAutofit/>
          </a:bodyPr>
          <a:lstStyle/>
          <a:p>
            <a:r>
              <a:rPr lang="en-US" dirty="0" smtClean="0"/>
              <a:t>Modularization</a:t>
            </a:r>
          </a:p>
          <a:p>
            <a:pPr lvl="1">
              <a:buNone/>
            </a:pPr>
            <a:r>
              <a:rPr lang="en-US" i="1" u="sng" dirty="0" smtClean="0"/>
              <a:t>oboe-core</a:t>
            </a:r>
            <a:r>
              <a:rPr lang="en-US" dirty="0" smtClean="0"/>
              <a:t>  …  the basic structures</a:t>
            </a:r>
          </a:p>
          <a:p>
            <a:pPr lvl="2">
              <a:spcAft>
                <a:spcPts val="600"/>
              </a:spcAft>
            </a:pPr>
            <a:r>
              <a:rPr lang="en-US" dirty="0" smtClean="0"/>
              <a:t>Entity, Observation, Characteristic, Protocol, Standard, Measurement</a:t>
            </a:r>
          </a:p>
          <a:p>
            <a:pPr lvl="1">
              <a:buNone/>
            </a:pPr>
            <a:r>
              <a:rPr lang="en-US" i="1" u="sng" dirty="0" smtClean="0"/>
              <a:t>oboe</a:t>
            </a:r>
            <a:r>
              <a:rPr lang="en-US" dirty="0" smtClean="0"/>
              <a:t>  …  the next level of detail </a:t>
            </a:r>
          </a:p>
          <a:p>
            <a:pPr lvl="2"/>
            <a:r>
              <a:rPr lang="en-US" dirty="0" smtClean="0"/>
              <a:t>Entity (Primitive) Values</a:t>
            </a:r>
          </a:p>
          <a:p>
            <a:pPr lvl="2"/>
            <a:r>
              <a:rPr lang="en-US" dirty="0" smtClean="0"/>
              <a:t>Characteristics: </a:t>
            </a:r>
            <a:r>
              <a:rPr lang="en-US" dirty="0" err="1" smtClean="0"/>
              <a:t>PhysicalCharacteristic</a:t>
            </a:r>
            <a:r>
              <a:rPr lang="en-US" dirty="0" smtClean="0"/>
              <a:t>, </a:t>
            </a:r>
            <a:r>
              <a:rPr lang="en-US" dirty="0" err="1" smtClean="0"/>
              <a:t>QualifiedCharacteristic</a:t>
            </a:r>
            <a:r>
              <a:rPr lang="en-US" dirty="0" smtClean="0"/>
              <a:t>, Name, Type</a:t>
            </a:r>
          </a:p>
          <a:p>
            <a:pPr lvl="2">
              <a:spcAft>
                <a:spcPts val="1200"/>
              </a:spcAft>
            </a:pPr>
            <a:r>
              <a:rPr lang="en-US" dirty="0" smtClean="0"/>
              <a:t>Unit structure: </a:t>
            </a:r>
            <a:r>
              <a:rPr lang="en-US" dirty="0" err="1" smtClean="0"/>
              <a:t>BaseUnit</a:t>
            </a:r>
            <a:r>
              <a:rPr lang="en-US" dirty="0" smtClean="0"/>
              <a:t>, </a:t>
            </a:r>
            <a:r>
              <a:rPr lang="en-US" dirty="0" err="1" smtClean="0"/>
              <a:t>DerivedUnit</a:t>
            </a:r>
            <a:r>
              <a:rPr lang="en-US" dirty="0" smtClean="0"/>
              <a:t>, </a:t>
            </a:r>
            <a:r>
              <a:rPr lang="en-US" dirty="0" err="1" smtClean="0"/>
              <a:t>CompositeUnit</a:t>
            </a:r>
            <a:r>
              <a:rPr lang="en-US" dirty="0" smtClean="0"/>
              <a:t>, </a:t>
            </a:r>
            <a:r>
              <a:rPr lang="en-US" dirty="0" err="1" smtClean="0"/>
              <a:t>UnitConversion</a:t>
            </a:r>
            <a:endParaRPr lang="en-US" dirty="0" smtClean="0"/>
          </a:p>
          <a:p>
            <a:pPr lvl="1">
              <a:buNone/>
            </a:pPr>
            <a:r>
              <a:rPr lang="en-US" i="1" u="sng" dirty="0" smtClean="0"/>
              <a:t>oboe-unit</a:t>
            </a:r>
            <a:r>
              <a:rPr lang="en-US" dirty="0" smtClean="0"/>
              <a:t>  …  common units &amp; characteristics</a:t>
            </a:r>
          </a:p>
          <a:p>
            <a:pPr lvl="2"/>
            <a:r>
              <a:rPr lang="en-US" dirty="0" smtClean="0"/>
              <a:t>Physical characteristics (dimensions), conversions,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4886</TotalTime>
  <Words>236</Words>
  <Application>Microsoft Macintosh PowerPoint</Application>
  <PresentationFormat>On-screen Show (4:3)</PresentationFormat>
  <Paragraphs>78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Design Guidelines for Defining  OBOE-Compatible Domain Ontologies  </vt:lpstr>
      <vt:lpstr>Table of Contents</vt:lpstr>
      <vt:lpstr>1. Basic OBOE structure (oboe-core)</vt:lpstr>
      <vt:lpstr>…</vt:lpstr>
      <vt:lpstr>…</vt:lpstr>
    </vt:vector>
  </TitlesOfParts>
  <Company>UC Davis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OBOE Model Changes</dc:title>
  <dc:creator>Shawn Bowes</dc:creator>
  <cp:lastModifiedBy>Shawn Bowers</cp:lastModifiedBy>
  <cp:revision>127</cp:revision>
  <dcterms:created xsi:type="dcterms:W3CDTF">2010-06-12T00:15:52Z</dcterms:created>
  <dcterms:modified xsi:type="dcterms:W3CDTF">2010-06-12T00:18:03Z</dcterms:modified>
</cp:coreProperties>
</file>