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Default Extension="bin" ContentType="application/vnd.openxmlformats-officedocument.presentationml.printerSettings"/>
  <Default Extension="rels" ContentType="application/vnd.openxmlformats-package.relationships+xml"/>
  <Override PartName="/ppt/slides/slide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67" r:id="rId4"/>
    <p:sldId id="274" r:id="rId5"/>
    <p:sldId id="275" r:id="rId6"/>
    <p:sldId id="273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Objects="1">
      <p:cViewPr varScale="1">
        <p:scale>
          <a:sx n="98" d="100"/>
          <a:sy n="98" d="100"/>
        </p:scale>
        <p:origin x="-6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" Type="http://schemas.openxmlformats.org/officeDocument/2006/relationships/slide" Target="slides/slide3.xml"/><Relationship Id="rId7" Type="http://schemas.openxmlformats.org/officeDocument/2006/relationships/slide" Target="slides/slide6.xml"/><Relationship Id="rId1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10" Type="http://schemas.openxmlformats.org/officeDocument/2006/relationships/presProps" Target="presProps.xml"/><Relationship Id="rId5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9" Type="http://schemas.openxmlformats.org/officeDocument/2006/relationships/printerSettings" Target="printerSettings/printerSettings1.bin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rgbClr val="1F497D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018B56-9006-0B47-A5E8-4FDD23952970}" type="datetimeFigureOut">
              <a:rPr lang="en-US" smtClean="0"/>
              <a:pPr/>
              <a:t>6/13/10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AF3721-9960-DC4E-8000-E407542F4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018B56-9006-0B47-A5E8-4FDD23952970}" type="datetimeFigureOut">
              <a:rPr lang="en-US" smtClean="0"/>
              <a:pPr/>
              <a:t>6/13/10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AF3721-9960-DC4E-8000-E407542F4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018B56-9006-0B47-A5E8-4FDD23952970}" type="datetimeFigureOut">
              <a:rPr lang="en-US" smtClean="0"/>
              <a:pPr/>
              <a:t>6/13/10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AF3721-9960-DC4E-8000-E407542F4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018B56-9006-0B47-A5E8-4FDD23952970}" type="datetimeFigureOut">
              <a:rPr lang="en-US" smtClean="0"/>
              <a:pPr/>
              <a:t>6/13/10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AF3721-9960-DC4E-8000-E407542F4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018B56-9006-0B47-A5E8-4FDD23952970}" type="datetimeFigureOut">
              <a:rPr lang="en-US" smtClean="0"/>
              <a:pPr/>
              <a:t>6/13/10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AF3721-9960-DC4E-8000-E407542F4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018B56-9006-0B47-A5E8-4FDD23952970}" type="datetimeFigureOut">
              <a:rPr lang="en-US" smtClean="0"/>
              <a:pPr/>
              <a:t>6/13/10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AF3721-9960-DC4E-8000-E407542F4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018B56-9006-0B47-A5E8-4FDD23952970}" type="datetimeFigureOut">
              <a:rPr lang="en-US" smtClean="0"/>
              <a:pPr/>
              <a:t>6/13/10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AF3721-9960-DC4E-8000-E407542F4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018B56-9006-0B47-A5E8-4FDD23952970}" type="datetimeFigureOut">
              <a:rPr lang="en-US" smtClean="0"/>
              <a:pPr/>
              <a:t>6/13/10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AF3721-9960-DC4E-8000-E407542F4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018B56-9006-0B47-A5E8-4FDD23952970}" type="datetimeFigureOut">
              <a:rPr lang="en-US" smtClean="0"/>
              <a:pPr/>
              <a:t>6/13/10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AF3721-9960-DC4E-8000-E407542F4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018B56-9006-0B47-A5E8-4FDD23952970}" type="datetimeFigureOut">
              <a:rPr lang="en-US" smtClean="0"/>
              <a:pPr/>
              <a:t>6/13/10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AF3721-9960-DC4E-8000-E407542F4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018B56-9006-0B47-A5E8-4FDD23952970}" type="datetimeFigureOut">
              <a:rPr lang="en-US" smtClean="0"/>
              <a:pPr/>
              <a:t>6/13/10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AF3721-9960-DC4E-8000-E407542F4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1905" y="129498"/>
            <a:ext cx="8672285" cy="5720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905" y="895048"/>
            <a:ext cx="8672285" cy="5612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>
          <a:solidFill>
            <a:schemeClr val="tx2"/>
          </a:solidFill>
          <a:latin typeface="Calibri"/>
          <a:ea typeface="+mj-ea"/>
          <a:cs typeface="Calibri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Gill Sans"/>
          <a:ea typeface="+mn-ea"/>
          <a:cs typeface="Gill San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Gill Sans"/>
          <a:ea typeface="+mn-ea"/>
          <a:cs typeface="Gill San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Gill Sans"/>
          <a:ea typeface="+mn-ea"/>
          <a:cs typeface="Gill San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Gill Sans"/>
          <a:ea typeface="+mn-ea"/>
          <a:cs typeface="Gill San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Gill Sans"/>
          <a:ea typeface="+mn-ea"/>
          <a:cs typeface="Gill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990600"/>
            <a:ext cx="8991600" cy="2765425"/>
          </a:xfrm>
        </p:spPr>
        <p:txBody>
          <a:bodyPr/>
          <a:lstStyle/>
          <a:p>
            <a:pPr algn="ctr"/>
            <a:r>
              <a:rPr lang="en-US" sz="3600" dirty="0" smtClean="0"/>
              <a:t>Design Patterns and Conventions for </a:t>
            </a:r>
            <a:r>
              <a:rPr lang="en-US" sz="3600" dirty="0" smtClean="0"/>
              <a:t>Defining</a:t>
            </a:r>
            <a:r>
              <a:rPr lang="en-US" sz="3600" dirty="0" smtClean="0"/>
              <a:t> OBOE</a:t>
            </a:r>
            <a:r>
              <a:rPr lang="en-US" sz="3600" dirty="0" smtClean="0"/>
              <a:t>-Compatible Domain </a:t>
            </a:r>
            <a:r>
              <a:rPr lang="en-US" sz="3600" dirty="0" err="1" smtClean="0"/>
              <a:t>Ontologies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152400" y="6336268"/>
            <a:ext cx="3205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Based on OBOE 1.0, June, 2010</a:t>
            </a:r>
            <a:endParaRPr lang="en-US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 smtClean="0"/>
              <a:t>Basic </a:t>
            </a:r>
            <a:r>
              <a:rPr lang="en-US" dirty="0" smtClean="0"/>
              <a:t>OBOE structure</a:t>
            </a:r>
            <a:endParaRPr lang="en-US" dirty="0" smtClean="0"/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 smtClean="0"/>
              <a:t>Basic Conventions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 smtClean="0"/>
              <a:t>Characteristics </a:t>
            </a:r>
            <a:r>
              <a:rPr lang="en-US" dirty="0" smtClean="0"/>
              <a:t>and Entities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 smtClean="0"/>
              <a:t>Measurement standards and units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 smtClean="0"/>
              <a:t>Measurement types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 smtClean="0"/>
              <a:t>Context relationships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 smtClean="0"/>
              <a:t>Individuals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 smtClean="0"/>
              <a:t>Imports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Basic OBOE structure (oboe-core)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92297" y="2229708"/>
            <a:ext cx="2246903" cy="40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rial"/>
                <a:cs typeface="Arial"/>
              </a:rPr>
              <a:t>Entity</a:t>
            </a:r>
            <a:endParaRPr lang="en-US" sz="16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92297" y="3936263"/>
            <a:ext cx="2246903" cy="40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rial"/>
                <a:cs typeface="Arial"/>
              </a:rPr>
              <a:t>Characteristic</a:t>
            </a:r>
            <a:endParaRPr lang="en-US" sz="16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40106" y="2229708"/>
            <a:ext cx="2244132" cy="40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rial"/>
                <a:cs typeface="Arial"/>
              </a:rPr>
              <a:t>Observation</a:t>
            </a:r>
            <a:endParaRPr lang="en-US" sz="16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38552" y="3480641"/>
            <a:ext cx="2246903" cy="40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rial"/>
                <a:cs typeface="Arial"/>
              </a:rPr>
              <a:t>Measurement</a:t>
            </a:r>
            <a:endParaRPr lang="en-US" sz="16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5078" y="5165422"/>
            <a:ext cx="2244132" cy="40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rial"/>
                <a:cs typeface="Arial"/>
              </a:rPr>
              <a:t>Protocol</a:t>
            </a:r>
            <a:endParaRPr lang="en-US" sz="16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66780" y="5167039"/>
            <a:ext cx="2246903" cy="40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rial"/>
                <a:cs typeface="Arial"/>
              </a:rPr>
              <a:t>Standard</a:t>
            </a:r>
            <a:endParaRPr lang="en-US" sz="16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18" name="Straight Arrow Connector 17"/>
          <p:cNvCxnSpPr>
            <a:stCxn id="27" idx="3"/>
            <a:endCxn id="7" idx="1"/>
          </p:cNvCxnSpPr>
          <p:nvPr/>
        </p:nvCxnSpPr>
        <p:spPr>
          <a:xfrm>
            <a:off x="3883545" y="4130381"/>
            <a:ext cx="2708752" cy="6731"/>
          </a:xfrm>
          <a:prstGeom prst="straightConnector1">
            <a:avLst/>
          </a:prstGeom>
          <a:ln w="158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318947" y="2619097"/>
            <a:ext cx="13563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>
                <a:latin typeface="Arial"/>
                <a:cs typeface="Arial"/>
              </a:rPr>
              <a:t>measurementFor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328907" y="3125188"/>
            <a:ext cx="13736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>
                <a:latin typeface="Arial"/>
                <a:cs typeface="Arial"/>
              </a:rPr>
              <a:t>hasMeasurement</a:t>
            </a:r>
            <a:endParaRPr lang="en-US" sz="1200" dirty="0">
              <a:latin typeface="Arial"/>
              <a:cs typeface="Arial"/>
            </a:endParaRPr>
          </a:p>
        </p:txBody>
      </p:sp>
      <p:cxnSp>
        <p:nvCxnSpPr>
          <p:cNvPr id="21" name="Straight Arrow Connector 20"/>
          <p:cNvCxnSpPr>
            <a:stCxn id="10" idx="0"/>
            <a:endCxn id="9" idx="2"/>
          </p:cNvCxnSpPr>
          <p:nvPr/>
        </p:nvCxnSpPr>
        <p:spPr>
          <a:xfrm rot="5400000" flipH="1" flipV="1">
            <a:off x="2337470" y="3055939"/>
            <a:ext cx="849236" cy="168"/>
          </a:xfrm>
          <a:prstGeom prst="straightConnector1">
            <a:avLst/>
          </a:prstGeom>
          <a:ln w="158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636642" y="3882311"/>
            <a:ext cx="2246903" cy="496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+ </a:t>
            </a:r>
            <a:r>
              <a:rPr lang="en-US" sz="1200" dirty="0" err="1" smtClean="0">
                <a:solidFill>
                  <a:schemeClr val="tx1"/>
                </a:solidFill>
                <a:latin typeface="Arial"/>
                <a:cs typeface="Arial"/>
              </a:rPr>
              <a:t>hasPrecision</a:t>
            </a: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 : decimal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+ </a:t>
            </a:r>
            <a:r>
              <a:rPr lang="en-US" sz="1200" dirty="0" err="1" smtClean="0">
                <a:solidFill>
                  <a:schemeClr val="tx1"/>
                </a:solidFill>
                <a:latin typeface="Arial"/>
                <a:cs typeface="Arial"/>
              </a:rPr>
              <a:t>hasMethod</a:t>
            </a: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 : </a:t>
            </a:r>
            <a:r>
              <a:rPr lang="en-US" sz="1200" dirty="0" err="1" smtClean="0">
                <a:solidFill>
                  <a:schemeClr val="tx1"/>
                </a:solidFill>
                <a:latin typeface="Arial"/>
                <a:cs typeface="Arial"/>
              </a:rPr>
              <a:t>anyType</a:t>
            </a:r>
            <a:endParaRPr lang="en-US" sz="1200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257840" y="3807551"/>
            <a:ext cx="12536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>
                <a:latin typeface="Arial"/>
                <a:cs typeface="Arial"/>
              </a:rPr>
              <a:t>ofCharacteristic</a:t>
            </a:r>
            <a:endParaRPr lang="en-US" sz="1200" dirty="0">
              <a:latin typeface="Arial"/>
              <a:cs typeface="Arial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rot="16200000" flipH="1">
            <a:off x="3090454" y="4513905"/>
            <a:ext cx="787912" cy="529232"/>
          </a:xfrm>
          <a:prstGeom prst="straightConnector1">
            <a:avLst/>
          </a:prstGeom>
          <a:ln w="158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>
            <a:off x="1704365" y="4506360"/>
            <a:ext cx="780856" cy="537270"/>
          </a:xfrm>
          <a:prstGeom prst="straightConnector1">
            <a:avLst/>
          </a:prstGeom>
          <a:ln w="158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781944" y="4850622"/>
            <a:ext cx="10742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>
                <a:latin typeface="Arial"/>
                <a:cs typeface="Arial"/>
              </a:rPr>
              <a:t>usesProtocol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749024" y="4838971"/>
            <a:ext cx="11342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>
                <a:latin typeface="Arial"/>
                <a:cs typeface="Arial"/>
              </a:rPr>
              <a:t>usesStandard</a:t>
            </a:r>
            <a:endParaRPr lang="en-US" sz="1200" dirty="0">
              <a:latin typeface="Arial"/>
              <a:cs typeface="Arial"/>
            </a:endParaRPr>
          </a:p>
        </p:txBody>
      </p:sp>
      <p:cxnSp>
        <p:nvCxnSpPr>
          <p:cNvPr id="65" name="Straight Arrow Connector 64"/>
          <p:cNvCxnSpPr>
            <a:stCxn id="9" idx="0"/>
            <a:endCxn id="9" idx="1"/>
          </p:cNvCxnSpPr>
          <p:nvPr/>
        </p:nvCxnSpPr>
        <p:spPr>
          <a:xfrm rot="16200000" flipH="1" flipV="1">
            <a:off x="2100714" y="1769099"/>
            <a:ext cx="200849" cy="1122066"/>
          </a:xfrm>
          <a:prstGeom prst="bentConnector4">
            <a:avLst>
              <a:gd name="adj1" fmla="val -305243"/>
              <a:gd name="adj2" fmla="val 129719"/>
            </a:avLst>
          </a:prstGeom>
          <a:ln w="158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9" idx="3"/>
            <a:endCxn id="6" idx="1"/>
          </p:cNvCxnSpPr>
          <p:nvPr/>
        </p:nvCxnSpPr>
        <p:spPr>
          <a:xfrm>
            <a:off x="3884238" y="2430557"/>
            <a:ext cx="2708059" cy="1588"/>
          </a:xfrm>
          <a:prstGeom prst="straightConnector1">
            <a:avLst/>
          </a:prstGeom>
          <a:ln w="158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5821224" y="2096039"/>
            <a:ext cx="6978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>
                <a:latin typeface="Arial"/>
                <a:cs typeface="Arial"/>
              </a:rPr>
              <a:t>ofEntity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33426" y="1955192"/>
            <a:ext cx="9631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>
                <a:latin typeface="Arial"/>
                <a:cs typeface="Arial"/>
              </a:rPr>
              <a:t>hasContext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6099478" y="2418166"/>
            <a:ext cx="4413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1..1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1400728" y="2194274"/>
            <a:ext cx="45730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*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2792516" y="2617625"/>
            <a:ext cx="4413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1..1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505777" y="2001796"/>
            <a:ext cx="45730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*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888314" y="2430830"/>
            <a:ext cx="45730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*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2814346" y="3197399"/>
            <a:ext cx="45730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*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964386" y="4864698"/>
            <a:ext cx="4413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1..1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3157405" y="4864700"/>
            <a:ext cx="4413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1..1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6162127" y="4143005"/>
            <a:ext cx="4413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1..1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3020836" y="4380575"/>
            <a:ext cx="2487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*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2279062" y="4390316"/>
            <a:ext cx="2487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*</a:t>
            </a:r>
            <a:endParaRPr lang="en-US" sz="1200" dirty="0">
              <a:latin typeface="Arial"/>
              <a:cs typeface="Arial"/>
            </a:endParaRPr>
          </a:p>
        </p:txBody>
      </p:sp>
      <p:cxnSp>
        <p:nvCxnSpPr>
          <p:cNvPr id="76" name="Straight Arrow Connector 75"/>
          <p:cNvCxnSpPr>
            <a:stCxn id="10" idx="3"/>
          </p:cNvCxnSpPr>
          <p:nvPr/>
        </p:nvCxnSpPr>
        <p:spPr>
          <a:xfrm flipV="1">
            <a:off x="3885455" y="2632200"/>
            <a:ext cx="2963549" cy="1049290"/>
          </a:xfrm>
          <a:prstGeom prst="straightConnector1">
            <a:avLst/>
          </a:prstGeom>
          <a:ln w="158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5759800" y="2911361"/>
            <a:ext cx="8149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>
                <a:latin typeface="Arial"/>
                <a:cs typeface="Arial"/>
              </a:rPr>
              <a:t>hasValue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6543178" y="2628821"/>
            <a:ext cx="4413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1..1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3888314" y="3594725"/>
            <a:ext cx="2487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*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3877586" y="4119957"/>
            <a:ext cx="2487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*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423692" y="4385519"/>
            <a:ext cx="10182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>
                <a:latin typeface="Arial"/>
                <a:cs typeface="Arial"/>
              </a:rPr>
              <a:t>standardFor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1155732" y="4373868"/>
            <a:ext cx="9669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>
                <a:latin typeface="Arial"/>
                <a:cs typeface="Arial"/>
              </a:rPr>
              <a:t>protocolFor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3790583" y="3136839"/>
            <a:ext cx="7873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>
                <a:latin typeface="Arial"/>
                <a:cs typeface="Arial"/>
              </a:rPr>
              <a:t>valueFor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3917225" y="2112717"/>
            <a:ext cx="9973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>
                <a:latin typeface="Arial"/>
                <a:cs typeface="Arial"/>
              </a:rPr>
              <a:t>observedBy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2776144" y="1682368"/>
            <a:ext cx="9156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>
                <a:latin typeface="Arial"/>
                <a:cs typeface="Arial"/>
              </a:rPr>
              <a:t>contextFor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3900890" y="3806033"/>
            <a:ext cx="10485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>
                <a:latin typeface="Arial"/>
                <a:cs typeface="Arial"/>
              </a:rPr>
              <a:t>measuredBy</a:t>
            </a:r>
            <a:endParaRPr lang="en-US" sz="1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Basic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conventions are used within the core oboe </a:t>
            </a:r>
            <a:r>
              <a:rPr lang="en-US" dirty="0" err="1" smtClean="0"/>
              <a:t>ontologies</a:t>
            </a:r>
            <a:r>
              <a:rPr lang="en-US" dirty="0" smtClean="0"/>
              <a:t>, and are suggested for oboe compatible </a:t>
            </a:r>
            <a:r>
              <a:rPr lang="en-US" dirty="0" err="1" smtClean="0"/>
              <a:t>ontologies</a:t>
            </a:r>
            <a:r>
              <a:rPr lang="en-US" dirty="0" smtClean="0"/>
              <a:t> (although not required)</a:t>
            </a:r>
          </a:p>
          <a:p>
            <a:pPr lvl="1"/>
            <a:r>
              <a:rPr lang="en-US" dirty="0" smtClean="0"/>
              <a:t>Class names are capitalized (e.g., Plant, Height)</a:t>
            </a:r>
          </a:p>
          <a:p>
            <a:pPr lvl="1"/>
            <a:r>
              <a:rPr lang="en-US" dirty="0" smtClean="0"/>
              <a:t>Each term in a name is capitalized (e.g., </a:t>
            </a:r>
            <a:r>
              <a:rPr lang="en-US" dirty="0" err="1" smtClean="0"/>
              <a:t>CarbonContent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Each class has an </a:t>
            </a:r>
            <a:r>
              <a:rPr lang="en-US" dirty="0" err="1" smtClean="0"/>
              <a:t>rdfs:comment</a:t>
            </a:r>
            <a:r>
              <a:rPr lang="en-US" dirty="0" smtClean="0"/>
              <a:t> describing its meaning/scope</a:t>
            </a:r>
          </a:p>
          <a:p>
            <a:pPr lvl="1"/>
            <a:r>
              <a:rPr lang="en-US" dirty="0" err="1" smtClean="0"/>
              <a:t>Ontologies</a:t>
            </a:r>
            <a:r>
              <a:rPr lang="en-US" dirty="0" smtClean="0"/>
              <a:t> have one distinguished </a:t>
            </a:r>
            <a:r>
              <a:rPr lang="en-US" dirty="0" err="1" smtClean="0"/>
              <a:t>rdfs:label</a:t>
            </a:r>
            <a:r>
              <a:rPr lang="en-US" dirty="0" smtClean="0"/>
              <a:t> (e.g., “oboe-units”)</a:t>
            </a:r>
          </a:p>
          <a:p>
            <a:pPr lvl="1"/>
            <a:r>
              <a:rPr lang="en-US" dirty="0" err="1" smtClean="0"/>
              <a:t>Ontologies</a:t>
            </a:r>
            <a:r>
              <a:rPr lang="en-US" dirty="0" smtClean="0"/>
              <a:t> have an </a:t>
            </a:r>
            <a:r>
              <a:rPr lang="en-US" dirty="0" err="1" smtClean="0"/>
              <a:t>rdfs:comment</a:t>
            </a:r>
            <a:r>
              <a:rPr lang="en-US" dirty="0" smtClean="0"/>
              <a:t> describing its meaning and scope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Basic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naming entities, characteristics, and standards it is suggested they make sense in the following sentence … </a:t>
            </a:r>
          </a:p>
          <a:p>
            <a:pPr lvl="1"/>
            <a:r>
              <a:rPr lang="en-US" dirty="0" smtClean="0"/>
              <a:t>The &lt;characteristic&gt; of an &lt;entity&gt; was measured </a:t>
            </a:r>
          </a:p>
          <a:p>
            <a:pPr lvl="1"/>
            <a:r>
              <a:rPr lang="en-US" dirty="0" smtClean="0"/>
              <a:t>Etc. …</a:t>
            </a:r>
          </a:p>
          <a:p>
            <a:pPr lvl="1"/>
            <a:r>
              <a:rPr lang="en-US" dirty="0" smtClean="0"/>
              <a:t>For example: …</a:t>
            </a:r>
          </a:p>
          <a:p>
            <a:pPr lvl="1"/>
            <a:r>
              <a:rPr lang="en-US" dirty="0" smtClean="0"/>
              <a:t>Also include for context … 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1169" y="1188389"/>
            <a:ext cx="2223931" cy="40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MeasurementStandard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1169" y="1996026"/>
            <a:ext cx="2223931" cy="40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Unit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44551" y="2895499"/>
            <a:ext cx="2223931" cy="40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BaseUnit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44551" y="4227431"/>
            <a:ext cx="2223931" cy="40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DerivedUnit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33823" y="5533280"/>
            <a:ext cx="2223931" cy="40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CompositeUnit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45475" y="4629128"/>
            <a:ext cx="2223931" cy="334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+ </a:t>
            </a:r>
            <a:r>
              <a:rPr lang="en-US" sz="1400" dirty="0" err="1" smtClean="0">
                <a:solidFill>
                  <a:schemeClr val="tx1"/>
                </a:solidFill>
              </a:rPr>
              <a:t>hasPower</a:t>
            </a:r>
            <a:r>
              <a:rPr lang="en-US" sz="1400" dirty="0" smtClean="0">
                <a:solidFill>
                  <a:schemeClr val="tx1"/>
                </a:solidFill>
              </a:rPr>
              <a:t> = </a:t>
            </a:r>
            <a:r>
              <a:rPr lang="en-US" sz="1400" dirty="0" err="1" smtClean="0">
                <a:solidFill>
                  <a:schemeClr val="tx1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2" name="Isosceles Triangle 11"/>
          <p:cNvSpPr/>
          <p:nvPr/>
        </p:nvSpPr>
        <p:spPr>
          <a:xfrm>
            <a:off x="1529464" y="1590086"/>
            <a:ext cx="267340" cy="192498"/>
          </a:xfrm>
          <a:prstGeom prst="triangle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" name="Isosceles Triangle 12"/>
          <p:cNvSpPr/>
          <p:nvPr/>
        </p:nvSpPr>
        <p:spPr>
          <a:xfrm>
            <a:off x="1529464" y="2418244"/>
            <a:ext cx="267340" cy="192498"/>
          </a:xfrm>
          <a:prstGeom prst="triangle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15" name="Elbow Connector 14"/>
          <p:cNvCxnSpPr>
            <a:stCxn id="12" idx="3"/>
            <a:endCxn id="5" idx="0"/>
          </p:cNvCxnSpPr>
          <p:nvPr/>
        </p:nvCxnSpPr>
        <p:spPr>
          <a:xfrm rot="16200000" flipH="1">
            <a:off x="1556413" y="1889304"/>
            <a:ext cx="213442" cy="1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6" idx="1"/>
            <a:endCxn id="13" idx="3"/>
          </p:cNvCxnSpPr>
          <p:nvPr/>
        </p:nvCxnSpPr>
        <p:spPr>
          <a:xfrm rot="10800000">
            <a:off x="1663135" y="2610742"/>
            <a:ext cx="181417" cy="485606"/>
          </a:xfrm>
          <a:prstGeom prst="bentConnector2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16"/>
          <p:cNvCxnSpPr>
            <a:stCxn id="7" idx="1"/>
            <a:endCxn id="13" idx="3"/>
          </p:cNvCxnSpPr>
          <p:nvPr/>
        </p:nvCxnSpPr>
        <p:spPr>
          <a:xfrm rot="10800000">
            <a:off x="1663135" y="2610742"/>
            <a:ext cx="181417" cy="1817538"/>
          </a:xfrm>
          <a:prstGeom prst="bentConnector2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16"/>
          <p:cNvCxnSpPr>
            <a:stCxn id="8" idx="1"/>
            <a:endCxn id="13" idx="3"/>
          </p:cNvCxnSpPr>
          <p:nvPr/>
        </p:nvCxnSpPr>
        <p:spPr>
          <a:xfrm rot="10800000">
            <a:off x="1663135" y="2610743"/>
            <a:ext cx="170689" cy="3123387"/>
          </a:xfrm>
          <a:prstGeom prst="bentConnector2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16"/>
          <p:cNvCxnSpPr>
            <a:stCxn id="7" idx="0"/>
            <a:endCxn id="6" idx="2"/>
          </p:cNvCxnSpPr>
          <p:nvPr/>
        </p:nvCxnSpPr>
        <p:spPr>
          <a:xfrm rot="5400000" flipH="1" flipV="1">
            <a:off x="2491400" y="3762314"/>
            <a:ext cx="930235" cy="1588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959789" y="3454052"/>
            <a:ext cx="11376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hasUnit</a:t>
            </a:r>
            <a:endParaRPr lang="en-US" sz="1400" dirty="0"/>
          </a:p>
        </p:txBody>
      </p:sp>
      <p:sp>
        <p:nvSpPr>
          <p:cNvPr id="31" name="Rectangle 30"/>
          <p:cNvSpPr/>
          <p:nvPr/>
        </p:nvSpPr>
        <p:spPr>
          <a:xfrm>
            <a:off x="2505201" y="3337542"/>
            <a:ext cx="5944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1..1</a:t>
            </a:r>
            <a:endParaRPr lang="en-US" sz="1400" dirty="0"/>
          </a:p>
        </p:txBody>
      </p:sp>
      <p:sp>
        <p:nvSpPr>
          <p:cNvPr id="32" name="Rectangle 31"/>
          <p:cNvSpPr/>
          <p:nvPr/>
        </p:nvSpPr>
        <p:spPr>
          <a:xfrm>
            <a:off x="2755255" y="4002586"/>
            <a:ext cx="2418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*</a:t>
            </a:r>
            <a:endParaRPr lang="en-US" sz="1400" dirty="0"/>
          </a:p>
        </p:txBody>
      </p:sp>
      <p:cxnSp>
        <p:nvCxnSpPr>
          <p:cNvPr id="33" name="Elbow Connector 16"/>
          <p:cNvCxnSpPr>
            <a:stCxn id="8" idx="3"/>
            <a:endCxn id="35" idx="4"/>
          </p:cNvCxnSpPr>
          <p:nvPr/>
        </p:nvCxnSpPr>
        <p:spPr>
          <a:xfrm flipV="1">
            <a:off x="4057754" y="4967682"/>
            <a:ext cx="836097" cy="766447"/>
          </a:xfrm>
          <a:prstGeom prst="bentConnector2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4731682" y="4629128"/>
            <a:ext cx="324338" cy="338554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U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37" name="Elbow Connector 16"/>
          <p:cNvCxnSpPr>
            <a:stCxn id="35" idx="2"/>
            <a:endCxn id="10" idx="3"/>
          </p:cNvCxnSpPr>
          <p:nvPr/>
        </p:nvCxnSpPr>
        <p:spPr>
          <a:xfrm rot="10800000">
            <a:off x="4069406" y="4796563"/>
            <a:ext cx="662276" cy="1842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16"/>
          <p:cNvCxnSpPr>
            <a:stCxn id="35" idx="0"/>
            <a:endCxn id="6" idx="3"/>
          </p:cNvCxnSpPr>
          <p:nvPr/>
        </p:nvCxnSpPr>
        <p:spPr>
          <a:xfrm rot="16200000" flipV="1">
            <a:off x="3714777" y="3450053"/>
            <a:ext cx="1532780" cy="825369"/>
          </a:xfrm>
          <a:prstGeom prst="bentConnector2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135512" y="5101518"/>
            <a:ext cx="9693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hasUnit</a:t>
            </a:r>
            <a:endParaRPr lang="en-US" sz="1400" dirty="0"/>
          </a:p>
        </p:txBody>
      </p:sp>
      <p:sp>
        <p:nvSpPr>
          <p:cNvPr id="44" name="Rectangle 43"/>
          <p:cNvSpPr/>
          <p:nvPr/>
        </p:nvSpPr>
        <p:spPr>
          <a:xfrm>
            <a:off x="4860499" y="4894092"/>
            <a:ext cx="5693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2..*</a:t>
            </a:r>
            <a:endParaRPr lang="en-US" sz="1400" dirty="0"/>
          </a:p>
        </p:txBody>
      </p:sp>
      <p:sp>
        <p:nvSpPr>
          <p:cNvPr id="45" name="Rectangle 44"/>
          <p:cNvSpPr/>
          <p:nvPr/>
        </p:nvSpPr>
        <p:spPr>
          <a:xfrm>
            <a:off x="4037899" y="5704569"/>
            <a:ext cx="4668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*</a:t>
            </a:r>
            <a:endParaRPr lang="en-US" sz="1400" dirty="0"/>
          </a:p>
        </p:txBody>
      </p:sp>
      <p:sp>
        <p:nvSpPr>
          <p:cNvPr id="46" name="Rectangle 45"/>
          <p:cNvSpPr/>
          <p:nvPr/>
        </p:nvSpPr>
        <p:spPr>
          <a:xfrm>
            <a:off x="5777069" y="1173956"/>
            <a:ext cx="2223931" cy="40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Characteristic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77069" y="1993244"/>
            <a:ext cx="2223931" cy="401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PhysicalCharacteristic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3" name="Isosceles Triangle 52"/>
          <p:cNvSpPr/>
          <p:nvPr/>
        </p:nvSpPr>
        <p:spPr>
          <a:xfrm>
            <a:off x="6755364" y="1575653"/>
            <a:ext cx="267340" cy="192498"/>
          </a:xfrm>
          <a:prstGeom prst="triangle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55" name="Elbow Connector 54"/>
          <p:cNvCxnSpPr>
            <a:stCxn id="53" idx="3"/>
            <a:endCxn id="47" idx="0"/>
          </p:cNvCxnSpPr>
          <p:nvPr/>
        </p:nvCxnSpPr>
        <p:spPr>
          <a:xfrm rot="16200000" flipH="1">
            <a:off x="6776488" y="1880696"/>
            <a:ext cx="225093" cy="1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" idx="3"/>
            <a:endCxn id="47" idx="1"/>
          </p:cNvCxnSpPr>
          <p:nvPr/>
        </p:nvCxnSpPr>
        <p:spPr>
          <a:xfrm flipV="1">
            <a:off x="2775100" y="2194093"/>
            <a:ext cx="3001969" cy="2782"/>
          </a:xfrm>
          <a:prstGeom prst="straightConnector1">
            <a:avLst/>
          </a:prstGeom>
          <a:ln w="31750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2819400" y="1795046"/>
            <a:ext cx="2813591" cy="338554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r>
              <a:rPr lang="en-US" sz="1600" dirty="0" err="1" smtClean="0"/>
              <a:t>standardFor</a:t>
            </a:r>
            <a:r>
              <a:rPr lang="en-US" sz="1600" dirty="0" smtClean="0"/>
              <a:t> </a:t>
            </a:r>
            <a:r>
              <a:rPr lang="en-US" sz="1600" b="1" dirty="0" err="1" smtClean="0">
                <a:solidFill>
                  <a:srgbClr val="0000FF"/>
                </a:solidFill>
              </a:rPr>
              <a:t>o</a:t>
            </a:r>
            <a:r>
              <a:rPr lang="en-US" sz="1600" dirty="0" smtClean="0"/>
              <a:t> </a:t>
            </a:r>
            <a:r>
              <a:rPr lang="en-US" sz="1600" dirty="0" err="1" smtClean="0"/>
              <a:t>hasCharacteristic</a:t>
            </a:r>
            <a:endParaRPr lang="en-US" sz="1600" dirty="0"/>
          </a:p>
        </p:txBody>
      </p:sp>
      <p:sp>
        <p:nvSpPr>
          <p:cNvPr id="76" name="Rectangle 75"/>
          <p:cNvSpPr/>
          <p:nvPr/>
        </p:nvSpPr>
        <p:spPr>
          <a:xfrm>
            <a:off x="6245949" y="2604224"/>
            <a:ext cx="242322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 smtClean="0"/>
              <a:t>Characteristics can be used over a variety of units and standards … no restriction on structuring</a:t>
            </a:r>
          </a:p>
          <a:p>
            <a:endParaRPr lang="en-US" sz="1600" i="1" dirty="0" smtClean="0"/>
          </a:p>
          <a:p>
            <a:r>
              <a:rPr lang="en-US" sz="1600" i="1" dirty="0" smtClean="0"/>
              <a:t>Enables many “surrogates” for a characteristic (like density …)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905" y="895048"/>
            <a:ext cx="8672285" cy="5454352"/>
          </a:xfrm>
        </p:spPr>
        <p:txBody>
          <a:bodyPr>
            <a:normAutofit/>
          </a:bodyPr>
          <a:lstStyle/>
          <a:p>
            <a:r>
              <a:rPr lang="en-US" dirty="0" smtClean="0"/>
              <a:t>Modularization</a:t>
            </a:r>
          </a:p>
          <a:p>
            <a:pPr lvl="1">
              <a:buNone/>
            </a:pPr>
            <a:r>
              <a:rPr lang="en-US" i="1" u="sng" dirty="0" smtClean="0"/>
              <a:t>oboe-core</a:t>
            </a:r>
            <a:r>
              <a:rPr lang="en-US" dirty="0" smtClean="0"/>
              <a:t>  …  the basic structures</a:t>
            </a:r>
          </a:p>
          <a:p>
            <a:pPr lvl="2">
              <a:spcAft>
                <a:spcPts val="600"/>
              </a:spcAft>
            </a:pPr>
            <a:r>
              <a:rPr lang="en-US" dirty="0" smtClean="0"/>
              <a:t>Entity, Observation, Characteristic, Protocol, Standard, Measurement</a:t>
            </a:r>
          </a:p>
          <a:p>
            <a:pPr lvl="1">
              <a:buNone/>
            </a:pPr>
            <a:r>
              <a:rPr lang="en-US" i="1" u="sng" dirty="0" smtClean="0"/>
              <a:t>oboe</a:t>
            </a:r>
            <a:r>
              <a:rPr lang="en-US" dirty="0" smtClean="0"/>
              <a:t>  …  the next level of detail </a:t>
            </a:r>
          </a:p>
          <a:p>
            <a:pPr lvl="2"/>
            <a:r>
              <a:rPr lang="en-US" dirty="0" smtClean="0"/>
              <a:t>Entity (Primitive) Values</a:t>
            </a:r>
          </a:p>
          <a:p>
            <a:pPr lvl="2"/>
            <a:r>
              <a:rPr lang="en-US" dirty="0" smtClean="0"/>
              <a:t>Characteristics: </a:t>
            </a:r>
            <a:r>
              <a:rPr lang="en-US" dirty="0" err="1" smtClean="0"/>
              <a:t>PhysicalCharacteristic</a:t>
            </a:r>
            <a:r>
              <a:rPr lang="en-US" dirty="0" smtClean="0"/>
              <a:t>, </a:t>
            </a:r>
            <a:r>
              <a:rPr lang="en-US" dirty="0" err="1" smtClean="0"/>
              <a:t>QualifiedCharacteristic</a:t>
            </a:r>
            <a:r>
              <a:rPr lang="en-US" dirty="0" smtClean="0"/>
              <a:t>, Name, Type</a:t>
            </a:r>
          </a:p>
          <a:p>
            <a:pPr lvl="2">
              <a:spcAft>
                <a:spcPts val="1200"/>
              </a:spcAft>
            </a:pPr>
            <a:r>
              <a:rPr lang="en-US" dirty="0" smtClean="0"/>
              <a:t>Unit structure: </a:t>
            </a:r>
            <a:r>
              <a:rPr lang="en-US" dirty="0" err="1" smtClean="0"/>
              <a:t>BaseUnit</a:t>
            </a:r>
            <a:r>
              <a:rPr lang="en-US" dirty="0" smtClean="0"/>
              <a:t>, </a:t>
            </a:r>
            <a:r>
              <a:rPr lang="en-US" dirty="0" err="1" smtClean="0"/>
              <a:t>DerivedUnit</a:t>
            </a:r>
            <a:r>
              <a:rPr lang="en-US" dirty="0" smtClean="0"/>
              <a:t>, </a:t>
            </a:r>
            <a:r>
              <a:rPr lang="en-US" dirty="0" err="1" smtClean="0"/>
              <a:t>CompositeUnit</a:t>
            </a:r>
            <a:r>
              <a:rPr lang="en-US" dirty="0" smtClean="0"/>
              <a:t>, </a:t>
            </a:r>
            <a:r>
              <a:rPr lang="en-US" dirty="0" err="1" smtClean="0"/>
              <a:t>UnitConversion</a:t>
            </a:r>
            <a:endParaRPr lang="en-US" dirty="0" smtClean="0"/>
          </a:p>
          <a:p>
            <a:pPr lvl="1">
              <a:buNone/>
            </a:pPr>
            <a:r>
              <a:rPr lang="en-US" i="1" u="sng" dirty="0" smtClean="0"/>
              <a:t>oboe-unit</a:t>
            </a:r>
            <a:r>
              <a:rPr lang="en-US" dirty="0" smtClean="0"/>
              <a:t>  …  common units &amp; characteristics</a:t>
            </a:r>
          </a:p>
          <a:p>
            <a:pPr lvl="2"/>
            <a:r>
              <a:rPr lang="en-US" dirty="0" smtClean="0"/>
              <a:t>Physical characteristics (dimensions), conversions,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4899</TotalTime>
  <Words>377</Words>
  <Application>Microsoft Macintosh PowerPoint</Application>
  <PresentationFormat>On-screen Show (4:3)</PresentationFormat>
  <Paragraphs>92</Paragraphs>
  <Slides>7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Design Patterns and Conventions for Defining OBOE-Compatible Domain Ontologies  </vt:lpstr>
      <vt:lpstr>Table of Contents</vt:lpstr>
      <vt:lpstr>1. Basic OBOE structure (oboe-core)</vt:lpstr>
      <vt:lpstr>2. Basic Conventions</vt:lpstr>
      <vt:lpstr>2. Basic Conventions</vt:lpstr>
      <vt:lpstr>…</vt:lpstr>
      <vt:lpstr>…</vt:lpstr>
    </vt:vector>
  </TitlesOfParts>
  <Company>UC Davis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OBOE Model Changes</dc:title>
  <dc:creator>Shawn Bowes</dc:creator>
  <cp:lastModifiedBy>Shawn Bowes</cp:lastModifiedBy>
  <cp:revision>131</cp:revision>
  <dcterms:created xsi:type="dcterms:W3CDTF">2010-06-13T17:04:15Z</dcterms:created>
  <dcterms:modified xsi:type="dcterms:W3CDTF">2010-06-13T17:17:19Z</dcterms:modified>
</cp:coreProperties>
</file>