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85" r:id="rId2"/>
    <p:sldId id="515" r:id="rId3"/>
    <p:sldId id="510" r:id="rId4"/>
    <p:sldId id="516" r:id="rId5"/>
    <p:sldId id="486" r:id="rId6"/>
    <p:sldId id="487" r:id="rId7"/>
    <p:sldId id="488" r:id="rId8"/>
    <p:sldId id="489" r:id="rId9"/>
    <p:sldId id="517" r:id="rId10"/>
    <p:sldId id="493" r:id="rId11"/>
    <p:sldId id="519" r:id="rId12"/>
    <p:sldId id="513" r:id="rId13"/>
    <p:sldId id="520" r:id="rId14"/>
    <p:sldId id="492" r:id="rId15"/>
    <p:sldId id="496" r:id="rId16"/>
    <p:sldId id="495" r:id="rId17"/>
    <p:sldId id="497" r:id="rId18"/>
    <p:sldId id="498" r:id="rId19"/>
    <p:sldId id="499" r:id="rId20"/>
    <p:sldId id="521" r:id="rId21"/>
    <p:sldId id="500" r:id="rId22"/>
    <p:sldId id="501" r:id="rId23"/>
    <p:sldId id="522" r:id="rId24"/>
    <p:sldId id="508" r:id="rId25"/>
    <p:sldId id="504" r:id="rId26"/>
    <p:sldId id="509" r:id="rId27"/>
    <p:sldId id="511" r:id="rId28"/>
    <p:sldId id="51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9FFAA"/>
    <a:srgbClr val="66CCFF"/>
    <a:srgbClr val="00FF80"/>
    <a:srgbClr val="FFFF66"/>
    <a:srgbClr val="2347B4"/>
    <a:srgbClr val="5FB24D"/>
    <a:srgbClr val="683B2B"/>
    <a:srgbClr val="84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07" autoAdjust="0"/>
  </p:normalViewPr>
  <p:slideViewPr>
    <p:cSldViewPr snapToObjects="1">
      <p:cViewPr>
        <p:scale>
          <a:sx n="100" d="100"/>
          <a:sy n="100" d="100"/>
        </p:scale>
        <p:origin x="-1856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512"/>
    </p:cViewPr>
  </p:sorterViewPr>
  <p:notesViewPr>
    <p:cSldViewPr snapToGrid="0" snapToObjects="1">
      <p:cViewPr varScale="1">
        <p:scale>
          <a:sx n="84" d="100"/>
          <a:sy n="84" d="100"/>
        </p:scale>
        <p:origin x="-3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F0816-577B-9F4C-9E9C-6203A6B9A82A}" type="datetimeFigureOut">
              <a:rPr lang="en-US" smtClean="0"/>
              <a:pPr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BA7A9-55FE-A84C-808D-730C2214D8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5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D3F92-97C3-9E47-8812-8AF0E8E1263A}" type="datetimeFigureOut">
              <a:rPr lang="en-US" smtClean="0"/>
              <a:pPr/>
              <a:t>7/27/14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8795B-C034-2940-83B3-068A9727EE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383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u="sng" dirty="0" smtClean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B0BCA6-33EC-4A59-BBEF-53B91F0D0FEB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2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ＭＳ Ｐゴシック" pitchFamily="34" charset="-128"/>
              </a:rPr>
              <a:t>Note</a:t>
            </a:r>
            <a:r>
              <a:rPr lang="en-US" baseline="0" dirty="0" smtClean="0">
                <a:ea typeface="ＭＳ Ｐゴシック" pitchFamily="34" charset="-128"/>
              </a:rPr>
              <a:t> multi-line headers associated with multiple tables on a single spreadsheet. Human can differentiate headers, raw data, and different “Tables” by visual separation; much harder for computers.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D523AD-0330-41E7-B5CF-3D50C09BE8E5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11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12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ＭＳ Ｐゴシック" pitchFamily="34" charset="-128"/>
              </a:rPr>
              <a:t>Note</a:t>
            </a:r>
            <a:r>
              <a:rPr lang="en-US" baseline="0" dirty="0" smtClean="0">
                <a:ea typeface="ＭＳ Ｐゴシック" pitchFamily="34" charset="-128"/>
              </a:rPr>
              <a:t> single header line; single table on single worksheet. All rows with identical structure.  But notice that “&gt;60” on the 9</a:t>
            </a:r>
            <a:r>
              <a:rPr lang="en-US" baseline="30000" dirty="0" smtClean="0">
                <a:ea typeface="ＭＳ Ｐゴシック" pitchFamily="34" charset="-128"/>
              </a:rPr>
              <a:t>th</a:t>
            </a:r>
            <a:r>
              <a:rPr lang="en-US" baseline="0" dirty="0" smtClean="0">
                <a:ea typeface="ＭＳ Ｐゴシック" pitchFamily="34" charset="-128"/>
              </a:rPr>
              <a:t> line?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D523AD-0330-41E7-B5CF-3D50C09BE8E5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13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14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15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E3C7A2-C3F0-43CF-9F54-8E8BCED171C5}" type="slidenum">
              <a:rPr lang="en-US" smtClean="0">
                <a:latin typeface="Calibri" pitchFamily="34" charset="0"/>
                <a:ea typeface="ＭＳ Ｐゴシック" pitchFamily="34" charset="-128"/>
              </a:rPr>
              <a:pPr eaLnBrk="1" hangingPunct="1"/>
              <a:t>16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17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ACID=atomicity</a:t>
            </a:r>
            <a:r>
              <a:rPr lang="en-US" baseline="0" dirty="0" smtClean="0">
                <a:ea typeface="ＭＳ Ｐゴシック" pitchFamily="34" charset="-128"/>
              </a:rPr>
              <a:t>, consistency, isolation</a:t>
            </a:r>
            <a:r>
              <a:rPr lang="en-US" baseline="0" smtClean="0">
                <a:ea typeface="ＭＳ Ｐゴシック" pitchFamily="34" charset="-128"/>
              </a:rPr>
              <a:t>, durability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18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19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20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52EA30-2FB2-4730-BB73-413A749F9767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21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22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23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3AD446-C105-49AE-B57A-6AA2CFB80A60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24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F48E61-D282-48A6-B2F1-2DA4EBDB08AB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25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52EA30-2FB2-4730-BB73-413A749F9767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26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E2750D-2649-4426-98B6-D59105E75923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27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AA5E7A-8A54-4F0F-8FCF-0404D7F7DFCD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28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7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8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174467-1768-466C-AD58-16622364FA41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9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ＭＳ Ｐゴシック" pitchFamily="34" charset="-128"/>
              </a:rPr>
              <a:t>Note color coding, mixing of raw data with summary data, placement of metadata (e.g. year) above</a:t>
            </a:r>
            <a:r>
              <a:rPr lang="en-US" baseline="0" dirty="0" smtClean="0">
                <a:ea typeface="ＭＳ Ｐゴシック" pitchFamily="34" charset="-128"/>
              </a:rPr>
              <a:t> header, etc.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D523AD-0330-41E7-B5CF-3D50C09BE8E5}" type="slidenum">
              <a:rPr lang="en-US" smtClean="0">
                <a:latin typeface="Calibri" pitchFamily="34" charset="0"/>
                <a:ea typeface="ＭＳ Ｐゴシック" pitchFamily="34" charset="-128"/>
              </a:rPr>
              <a:pPr/>
              <a:t>10</a:t>
            </a:fld>
            <a:endParaRPr lang="en-US" smtClean="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9825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17375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DF2B-B89A-1D4B-BD1C-5FB167A0A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DF2B-B89A-1D4B-BD1C-5FB167A0A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DF2B-B89A-1D4B-BD1C-5FB167A0A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DF2B-B89A-1D4B-BD1C-5FB167A0A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>
              <a:lumMod val="75000"/>
            </a:schemeClr>
          </a:solidFill>
          <a:latin typeface="Lucida Grande CY"/>
          <a:ea typeface="+mj-ea"/>
          <a:cs typeface="Lucida Grande C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aac.ornl.gov/PI/BestPractices-201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/>
          <p:cNvSpPr>
            <a:spLocks noGrp="1"/>
          </p:cNvSpPr>
          <p:nvPr>
            <p:ph type="ctrTitle"/>
          </p:nvPr>
        </p:nvSpPr>
        <p:spPr>
          <a:xfrm>
            <a:off x="718227" y="1148296"/>
            <a:ext cx="7739973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Trajan Pro"/>
                <a:cs typeface="Trajan Pro"/>
              </a:rPr>
              <a:t>Data modeling, and relational databases</a:t>
            </a:r>
            <a:endParaRPr lang="en-US" sz="3200" b="1" dirty="0" smtClean="0">
              <a:solidFill>
                <a:schemeClr val="tx1"/>
              </a:solidFill>
              <a:latin typeface="Trajan Pro"/>
              <a:ea typeface="ＭＳ Ｐゴシック" charset="-128"/>
              <a:cs typeface="Trajan Pro"/>
            </a:endParaRPr>
          </a:p>
        </p:txBody>
      </p:sp>
      <p:sp>
        <p:nvSpPr>
          <p:cNvPr id="2" name="Subtitle 7"/>
          <p:cNvSpPr>
            <a:spLocks noGrp="1"/>
          </p:cNvSpPr>
          <p:nvPr>
            <p:ph type="subTitle" idx="1"/>
          </p:nvPr>
        </p:nvSpPr>
        <p:spPr>
          <a:xfrm>
            <a:off x="564474" y="4988978"/>
            <a:ext cx="7598832" cy="2021422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Mark Schildhauer OSS Training Institute 2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July 28, 2014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332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/>
          </p:cNvSpPr>
          <p:nvPr>
            <p:ph type="title"/>
          </p:nvPr>
        </p:nvSpPr>
        <p:spPr>
          <a:xfrm>
            <a:off x="277813" y="2012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UGLY</a:t>
            </a:r>
            <a:endParaRPr lang="en-US" sz="3200" dirty="0" smtClean="0">
              <a:ea typeface="ＭＳ Ｐゴシック" pitchFamily="34" charset="-128"/>
            </a:endParaRPr>
          </a:p>
        </p:txBody>
      </p:sp>
      <p:pic>
        <p:nvPicPr>
          <p:cNvPr id="2" name="Picture 1" descr="Screen shot 2011-08-07 at 3.57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" y="1511300"/>
            <a:ext cx="78232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/>
          </p:cNvSpPr>
          <p:nvPr>
            <p:ph type="title"/>
          </p:nvPr>
        </p:nvSpPr>
        <p:spPr>
          <a:xfrm>
            <a:off x="277813" y="2012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UGLY</a:t>
            </a:r>
            <a:endParaRPr lang="en-US" sz="3200" dirty="0" smtClean="0">
              <a:ea typeface="ＭＳ Ｐゴシック" pitchFamily="34" charset="-128"/>
            </a:endParaRPr>
          </a:p>
        </p:txBody>
      </p:sp>
      <p:pic>
        <p:nvPicPr>
          <p:cNvPr id="3" name="Picture 2" descr="Screen Shot 2014-07-28 at 12.40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80595"/>
            <a:ext cx="8153400" cy="46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1066800" y="198438"/>
            <a:ext cx="8229600" cy="563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Spreadsheets:  Best Practices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176005"/>
            <a:ext cx="8610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</a:t>
            </a:r>
            <a:r>
              <a:rPr lang="en-US" sz="2400" dirty="0" smtClean="0"/>
              <a:t>“true’ </a:t>
            </a:r>
            <a:r>
              <a:rPr lang="en-US" sz="2400" b="1" dirty="0" smtClean="0"/>
              <a:t>TABLEs</a:t>
            </a:r>
            <a:endParaRPr lang="en-US" sz="2400" b="1" dirty="0" smtClean="0"/>
          </a:p>
          <a:p>
            <a:endParaRPr lang="en-US" sz="2400" dirty="0"/>
          </a:p>
          <a:p>
            <a:r>
              <a:rPr lang="en-US" sz="2400" dirty="0" smtClean="0"/>
              <a:t>Formally defined in RELATIONAL </a:t>
            </a:r>
            <a:r>
              <a:rPr lang="en-US" sz="2400" dirty="0" smtClean="0"/>
              <a:t>ALGEBRA:</a:t>
            </a:r>
          </a:p>
          <a:p>
            <a:r>
              <a:rPr lang="en-US" sz="2400" dirty="0" smtClean="0"/>
              <a:t>a </a:t>
            </a:r>
            <a:r>
              <a:rPr lang="en-US" sz="2400" dirty="0" smtClean="0"/>
              <a:t>Set of VALUES organized into COLUMNS, with COLUMNS grouped </a:t>
            </a:r>
            <a:r>
              <a:rPr lang="en-US" sz="2400" dirty="0" smtClean="0"/>
              <a:t>together </a:t>
            </a:r>
            <a:r>
              <a:rPr lang="en-US" sz="2400" dirty="0" smtClean="0"/>
              <a:t>in a TUPLE or ROW </a:t>
            </a:r>
          </a:p>
          <a:p>
            <a:endParaRPr lang="en-US" sz="2400" dirty="0"/>
          </a:p>
          <a:p>
            <a:r>
              <a:rPr lang="en-US" sz="2400" dirty="0" smtClean="0"/>
              <a:t>You can add ROWs and it’s still the same TABLE</a:t>
            </a:r>
          </a:p>
          <a:p>
            <a:r>
              <a:rPr lang="en-US" sz="2400" dirty="0" smtClean="0"/>
              <a:t>But if you add COLUMNS, it’s really a different TABLE; you’ve made a modification to your DATA MODEL</a:t>
            </a:r>
          </a:p>
          <a:p>
            <a:endParaRPr lang="en-US" sz="2400" dirty="0"/>
          </a:p>
          <a:p>
            <a:r>
              <a:rPr lang="en-US" sz="2400" dirty="0" smtClean="0"/>
              <a:t>One COLUMN in every TABLE is identified as a KEY </a:t>
            </a:r>
          </a:p>
          <a:p>
            <a:r>
              <a:rPr lang="en-US" sz="2400" dirty="0" smtClean="0"/>
              <a:t>No two ROWs can have the same KEY, thus no two ROWS can be the </a:t>
            </a:r>
            <a:r>
              <a:rPr lang="en-US" sz="2400" dirty="0"/>
              <a:t>same </a:t>
            </a:r>
            <a:r>
              <a:rPr lang="en-US" sz="2400" dirty="0" smtClean="0"/>
              <a:t>(i.e. need unique </a:t>
            </a:r>
            <a:r>
              <a:rPr lang="en-US" sz="2400" dirty="0"/>
              <a:t>ID– default is row-</a:t>
            </a:r>
            <a:r>
              <a:rPr lang="en-US" sz="2400" dirty="0" err="1"/>
              <a:t>num</a:t>
            </a:r>
            <a:r>
              <a:rPr lang="en-US" sz="2400" dirty="0"/>
              <a:t>; how else would you know if you have </a:t>
            </a:r>
            <a:r>
              <a:rPr lang="en-US" sz="2400" dirty="0" smtClean="0"/>
              <a:t>mistakenly </a:t>
            </a:r>
            <a:r>
              <a:rPr lang="en-US" sz="2400" dirty="0" smtClean="0"/>
              <a:t>created a </a:t>
            </a:r>
            <a:r>
              <a:rPr lang="en-US" sz="2400" dirty="0" smtClean="0"/>
              <a:t>duplicate?)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5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/>
          </p:cNvSpPr>
          <p:nvPr>
            <p:ph type="title"/>
          </p:nvPr>
        </p:nvSpPr>
        <p:spPr>
          <a:xfrm>
            <a:off x="277813" y="20120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GOOD!</a:t>
            </a:r>
            <a:endParaRPr lang="en-US" sz="3200" dirty="0" smtClean="0">
              <a:ea typeface="ＭＳ Ｐゴシック" pitchFamily="34" charset="-128"/>
            </a:endParaRPr>
          </a:p>
        </p:txBody>
      </p:sp>
      <p:pic>
        <p:nvPicPr>
          <p:cNvPr id="4" name="Picture 3" descr="Screen Shot 2014-07-28 at 1.05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44200"/>
            <a:ext cx="6413500" cy="5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381000" y="350838"/>
            <a:ext cx="8610600" cy="563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Formally creating a Table in an RDBMS</a:t>
            </a:r>
            <a:endParaRPr lang="en-US" sz="3200" dirty="0" smtClean="0"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502" y="1270053"/>
            <a:ext cx="7544036" cy="615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SQL: Structured Query Language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create Tables (Data </a:t>
            </a:r>
            <a:r>
              <a:rPr lang="en-US" sz="2400" dirty="0"/>
              <a:t>D</a:t>
            </a:r>
            <a:r>
              <a:rPr lang="en-US" sz="2400" dirty="0" smtClean="0"/>
              <a:t>efinition </a:t>
            </a:r>
            <a:r>
              <a:rPr lang="en-US" sz="2400" dirty="0"/>
              <a:t>L</a:t>
            </a:r>
            <a:r>
              <a:rPr lang="en-US" sz="2400" dirty="0" smtClean="0"/>
              <a:t>anguage)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query and manipulate Tables (Data </a:t>
            </a:r>
            <a:r>
              <a:rPr lang="en-US" sz="2400" dirty="0"/>
              <a:t>M</a:t>
            </a:r>
            <a:r>
              <a:rPr lang="en-US" sz="2400" dirty="0" smtClean="0"/>
              <a:t>anipulatio</a:t>
            </a:r>
            <a:r>
              <a:rPr lang="en-US" sz="2400" dirty="0" smtClean="0"/>
              <a:t>n </a:t>
            </a:r>
            <a:r>
              <a:rPr lang="en-US" sz="2400" dirty="0"/>
              <a:t>L</a:t>
            </a:r>
            <a:r>
              <a:rPr lang="en-US" sz="2400" dirty="0" smtClean="0"/>
              <a:t>anguage)</a:t>
            </a:r>
            <a:endParaRPr lang="en-US" sz="2400" dirty="0" smtClean="0"/>
          </a:p>
          <a:p>
            <a:endParaRPr lang="en-US" b="1" dirty="0"/>
          </a:p>
          <a:p>
            <a:r>
              <a:rPr lang="en-US" b="1" dirty="0" smtClean="0"/>
              <a:t>CREATE </a:t>
            </a:r>
            <a:r>
              <a:rPr lang="en-US" b="1" dirty="0" smtClean="0"/>
              <a:t>TABLE </a:t>
            </a:r>
            <a:r>
              <a:rPr lang="en-US" b="1" dirty="0" err="1" smtClean="0"/>
              <a:t>SNARL_amphib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dirty="0" err="1" smtClean="0"/>
              <a:t>site_ID</a:t>
            </a:r>
            <a:r>
              <a:rPr lang="en-US" dirty="0" smtClean="0"/>
              <a:t> </a:t>
            </a:r>
            <a:r>
              <a:rPr lang="en-US" b="1" dirty="0" smtClean="0"/>
              <a:t>char(5), </a:t>
            </a:r>
            <a:r>
              <a:rPr lang="en-US" dirty="0" err="1" smtClean="0"/>
              <a:t>site_name</a:t>
            </a:r>
            <a:r>
              <a:rPr lang="en-US" b="1" dirty="0" smtClean="0"/>
              <a:t> char(20), </a:t>
            </a:r>
            <a:r>
              <a:rPr lang="en-US" dirty="0"/>
              <a:t>d</a:t>
            </a:r>
            <a:r>
              <a:rPr lang="en-US" dirty="0" smtClean="0"/>
              <a:t>ate</a:t>
            </a:r>
            <a:r>
              <a:rPr lang="en-US" b="1" dirty="0" smtClean="0"/>
              <a:t> </a:t>
            </a:r>
            <a:r>
              <a:rPr lang="en-US" b="1" dirty="0" smtClean="0"/>
              <a:t>date, </a:t>
            </a:r>
            <a:r>
              <a:rPr lang="en-US" b="1" dirty="0" smtClean="0"/>
              <a:t>t</a:t>
            </a:r>
            <a:r>
              <a:rPr lang="en-US" dirty="0" smtClean="0"/>
              <a:t>ime</a:t>
            </a:r>
            <a:r>
              <a:rPr lang="en-US" b="1" dirty="0" smtClean="0"/>
              <a:t> time, </a:t>
            </a:r>
            <a:r>
              <a:rPr lang="en-US" dirty="0"/>
              <a:t>s</a:t>
            </a:r>
            <a:r>
              <a:rPr lang="en-US" dirty="0" smtClean="0"/>
              <a:t>pecies</a:t>
            </a:r>
            <a:r>
              <a:rPr lang="en-US" b="1" dirty="0" smtClean="0"/>
              <a:t> </a:t>
            </a:r>
            <a:r>
              <a:rPr lang="en-US" b="1" dirty="0" smtClean="0"/>
              <a:t>char(50), </a:t>
            </a:r>
            <a:r>
              <a:rPr lang="en-US" dirty="0" err="1" smtClean="0"/>
              <a:t>l</a:t>
            </a:r>
            <a:r>
              <a:rPr lang="en-US" dirty="0" err="1" smtClean="0"/>
              <a:t>ife_stage</a:t>
            </a:r>
            <a:r>
              <a:rPr lang="en-US" b="1" dirty="0" smtClean="0"/>
              <a:t> char(25), </a:t>
            </a:r>
            <a:r>
              <a:rPr lang="en-US" dirty="0"/>
              <a:t>w</a:t>
            </a:r>
            <a:r>
              <a:rPr lang="en-US" dirty="0" smtClean="0"/>
              <a:t>eigh</a:t>
            </a:r>
            <a:r>
              <a:rPr lang="en-US" b="1" dirty="0" smtClean="0"/>
              <a:t>t rea</a:t>
            </a:r>
            <a:r>
              <a:rPr lang="en-US" b="1" dirty="0"/>
              <a:t>l</a:t>
            </a:r>
            <a:r>
              <a:rPr lang="en-US" b="1" dirty="0" smtClean="0"/>
              <a:t>, </a:t>
            </a:r>
            <a:r>
              <a:rPr lang="en-US" dirty="0" smtClean="0"/>
              <a:t>SVL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);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i.e.--</a:t>
            </a:r>
          </a:p>
          <a:p>
            <a:r>
              <a:rPr lang="en-US" b="1" dirty="0" smtClean="0"/>
              <a:t>Name your Tables</a:t>
            </a:r>
          </a:p>
          <a:p>
            <a:r>
              <a:rPr lang="en-US" b="1" dirty="0" smtClean="0"/>
              <a:t>Name the Attributes in the Tables</a:t>
            </a:r>
          </a:p>
          <a:p>
            <a:r>
              <a:rPr lang="en-US" b="1" dirty="0" smtClean="0"/>
              <a:t>Type your Attributes</a:t>
            </a:r>
          </a:p>
          <a:p>
            <a:r>
              <a:rPr lang="en-US" b="1" dirty="0" smtClean="0"/>
              <a:t>Then Establish </a:t>
            </a:r>
            <a:r>
              <a:rPr lang="en-US" b="1" dirty="0" smtClean="0"/>
              <a:t>Key relationships among your Tables </a:t>
            </a:r>
          </a:p>
          <a:p>
            <a:endParaRPr lang="en-US" dirty="0"/>
          </a:p>
          <a:p>
            <a:r>
              <a:rPr lang="en-US" dirty="0" smtClean="0"/>
              <a:t>(PS– don’t forget to provide other </a:t>
            </a:r>
            <a:r>
              <a:rPr lang="en-US" dirty="0" smtClean="0">
                <a:solidFill>
                  <a:schemeClr val="accent6"/>
                </a:solidFill>
              </a:rPr>
              <a:t>CRITICAL METADATA</a:t>
            </a:r>
            <a:r>
              <a:rPr lang="en-US" dirty="0" smtClean="0"/>
              <a:t>; the above information is necessary but not sufficient…)</a:t>
            </a:r>
          </a:p>
          <a:p>
            <a:pPr algn="ctr"/>
            <a:endParaRPr lang="en-US" sz="2800" b="1" i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1903124" y="272630"/>
            <a:ext cx="5488275" cy="711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ea typeface="ＭＳ Ｐゴシック" pitchFamily="34" charset="-128"/>
              </a:rPr>
              <a:t>Terminological Soup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4185" y="1266214"/>
            <a:ext cx="8275015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</a:t>
            </a:r>
            <a:r>
              <a:rPr lang="en-US" sz="2400" dirty="0" smtClean="0"/>
              <a:t> = </a:t>
            </a:r>
            <a:r>
              <a:rPr lang="en-US" sz="2400" b="1" dirty="0" smtClean="0"/>
              <a:t>Relation</a:t>
            </a:r>
            <a:r>
              <a:rPr lang="en-US" sz="2400" dirty="0" smtClean="0"/>
              <a:t> = </a:t>
            </a:r>
            <a:r>
              <a:rPr lang="en-US" sz="2400" b="1" dirty="0" smtClean="0"/>
              <a:t>Worksheet</a:t>
            </a:r>
            <a:r>
              <a:rPr lang="en-US" sz="2400" dirty="0" smtClean="0"/>
              <a:t> = </a:t>
            </a:r>
            <a:r>
              <a:rPr lang="en-US" sz="2400" b="1" dirty="0" smtClean="0"/>
              <a:t>Data</a:t>
            </a:r>
            <a:r>
              <a:rPr lang="en-US" sz="2400" dirty="0" smtClean="0"/>
              <a:t> </a:t>
            </a:r>
            <a:r>
              <a:rPr lang="en-US" sz="2400" b="1" dirty="0" smtClean="0"/>
              <a:t>set = Data Frame (R)</a:t>
            </a:r>
          </a:p>
          <a:p>
            <a:endParaRPr lang="en-US" sz="2400" dirty="0"/>
          </a:p>
          <a:p>
            <a:r>
              <a:rPr lang="en-US" sz="2400" b="1" dirty="0" smtClean="0"/>
              <a:t>Column</a:t>
            </a:r>
            <a:r>
              <a:rPr lang="en-US" sz="2400" dirty="0" smtClean="0"/>
              <a:t> = </a:t>
            </a:r>
            <a:r>
              <a:rPr lang="en-US" sz="2400" b="1" dirty="0" smtClean="0"/>
              <a:t>Variable</a:t>
            </a:r>
            <a:r>
              <a:rPr lang="en-US" sz="2400" dirty="0" smtClean="0"/>
              <a:t> = </a:t>
            </a:r>
            <a:r>
              <a:rPr lang="en-US" sz="2400" b="1" dirty="0" smtClean="0"/>
              <a:t>Attribute = Characteristic</a:t>
            </a:r>
          </a:p>
          <a:p>
            <a:endParaRPr lang="en-US" sz="2400" dirty="0"/>
          </a:p>
          <a:p>
            <a:r>
              <a:rPr lang="en-US" sz="2400" b="1" dirty="0" smtClean="0"/>
              <a:t>Row</a:t>
            </a:r>
            <a:r>
              <a:rPr lang="en-US" sz="2400" dirty="0" smtClean="0"/>
              <a:t> = </a:t>
            </a:r>
            <a:r>
              <a:rPr lang="en-US" sz="2400" b="1" dirty="0" smtClean="0"/>
              <a:t>Record</a:t>
            </a:r>
            <a:r>
              <a:rPr lang="en-US" sz="2400" dirty="0" smtClean="0"/>
              <a:t> = </a:t>
            </a:r>
            <a:r>
              <a:rPr lang="en-US" sz="2400" b="1" dirty="0" smtClean="0"/>
              <a:t>Tuple  </a:t>
            </a:r>
            <a:r>
              <a:rPr lang="en-US" sz="2400" dirty="0" smtClean="0"/>
              <a:t>&lt;&gt; </a:t>
            </a:r>
            <a:r>
              <a:rPr lang="en-US" sz="2400" i="1" dirty="0" smtClean="0"/>
              <a:t>Observation</a:t>
            </a:r>
            <a:r>
              <a:rPr lang="en-US" sz="2400" dirty="0" smtClean="0"/>
              <a:t> (</a:t>
            </a:r>
            <a:r>
              <a:rPr lang="en-US" sz="2400" i="1" dirty="0" smtClean="0"/>
              <a:t>eek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 smtClean="0"/>
              <a:t>Keys</a:t>
            </a:r>
            <a:r>
              <a:rPr lang="en-US" sz="2400" dirty="0" smtClean="0"/>
              <a:t> are used to </a:t>
            </a:r>
            <a:r>
              <a:rPr lang="en-US" sz="2400" b="1" dirty="0" smtClean="0"/>
              <a:t>Join</a:t>
            </a:r>
            <a:r>
              <a:rPr lang="en-US" sz="2400" dirty="0" smtClean="0"/>
              <a:t> or </a:t>
            </a:r>
            <a:r>
              <a:rPr lang="en-US" sz="2400" b="1" dirty="0" smtClean="0"/>
              <a:t>Merge</a:t>
            </a:r>
          </a:p>
          <a:p>
            <a:endParaRPr lang="en-US" sz="2400" b="1" dirty="0"/>
          </a:p>
          <a:p>
            <a:r>
              <a:rPr lang="en-US" sz="2400" b="1" dirty="0" smtClean="0"/>
              <a:t>Cell = Value = Measurement (“Observation”)</a:t>
            </a:r>
          </a:p>
          <a:p>
            <a:endParaRPr lang="en-US" sz="2400" dirty="0"/>
          </a:p>
          <a:p>
            <a:r>
              <a:rPr lang="en-US" sz="2400" b="1" dirty="0" smtClean="0"/>
              <a:t>Data</a:t>
            </a:r>
            <a:r>
              <a:rPr lang="en-US" sz="2400" dirty="0" smtClean="0"/>
              <a:t> </a:t>
            </a:r>
            <a:r>
              <a:rPr lang="en-US" sz="2400" b="1" dirty="0" smtClean="0"/>
              <a:t>Model</a:t>
            </a:r>
            <a:r>
              <a:rPr lang="en-US" sz="2400" dirty="0" smtClean="0"/>
              <a:t> = </a:t>
            </a:r>
            <a:r>
              <a:rPr lang="en-US" sz="2400" b="1" dirty="0" smtClean="0"/>
              <a:t>Schema</a:t>
            </a:r>
          </a:p>
          <a:p>
            <a:endParaRPr lang="en-US" sz="2400" dirty="0"/>
          </a:p>
          <a:p>
            <a:r>
              <a:rPr lang="en-US" sz="2400" dirty="0" smtClean="0"/>
              <a:t>Even if you are using a Spreadsheet/Worksheet, you should model its contents like a “true” Table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55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01174" y="1178511"/>
            <a:ext cx="7649077" cy="5048250"/>
          </a:xfrm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There is no shame in using CSV (comma-separated value) format for archiving Tables: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Every computer can read it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It’s been around forever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It will be around for a long while more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Databases typically require a specific application to read their proprietary binary formats: DBF (DB IV), MDB (MS Access), or e.g. even XLS; no good for long-term preservation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CSV in ASCII (watch out for dreaded LF or CRLF line endings!</a:t>
            </a:r>
            <a:r>
              <a:rPr lang="en-US" dirty="0" smtClean="0">
                <a:ea typeface="ＭＳ Ｐゴシック" pitchFamily="34" charset="-128"/>
              </a:rPr>
              <a:t>) or UTF; </a:t>
            </a:r>
            <a:r>
              <a:rPr lang="en-US" dirty="0" smtClean="0">
                <a:ea typeface="ＭＳ Ｐゴシック" pitchFamily="34" charset="-128"/>
              </a:rPr>
              <a:t>however, can be </a:t>
            </a:r>
            <a:r>
              <a:rPr lang="en-US" dirty="0" smtClean="0">
                <a:ea typeface="ＭＳ Ｐゴシック" pitchFamily="34" charset="-128"/>
              </a:rPr>
              <a:t>inefficient storage-wise, </a:t>
            </a:r>
            <a:r>
              <a:rPr lang="en-US" dirty="0" smtClean="0">
                <a:ea typeface="ＭＳ Ｐゴシック" pitchFamily="34" charset="-128"/>
              </a:rPr>
              <a:t>and not readily </a:t>
            </a:r>
            <a:r>
              <a:rPr lang="en-US" dirty="0" err="1" smtClean="0">
                <a:ea typeface="ＭＳ Ｐゴシック" pitchFamily="34" charset="-128"/>
              </a:rPr>
              <a:t>queryable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93751" y="274638"/>
            <a:ext cx="7556500" cy="711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ea typeface="ＭＳ Ｐゴシック" pitchFamily="34" charset="-128"/>
              </a:rPr>
              <a:t>A word about Formats</a:t>
            </a:r>
          </a:p>
        </p:txBody>
      </p:sp>
    </p:spTree>
    <p:extLst>
      <p:ext uri="{BB962C8B-B14F-4D97-AF65-F5344CB8AC3E}">
        <p14:creationId xmlns:p14="http://schemas.microsoft.com/office/powerpoint/2010/main" val="31280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1461552" y="272630"/>
            <a:ext cx="6615648" cy="711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ea typeface="ＭＳ Ｐゴシック" pitchFamily="34" charset="-128"/>
              </a:rPr>
              <a:t>Databases &amp; </a:t>
            </a:r>
            <a:r>
              <a:rPr lang="en-US" sz="3200" b="1" dirty="0" smtClean="0">
                <a:ea typeface="ＭＳ Ｐゴシック" pitchFamily="34" charset="-128"/>
              </a:rPr>
              <a:t>Alternatives</a:t>
            </a:r>
            <a:endParaRPr lang="en-US" sz="3200" b="1" dirty="0" smtClean="0"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364" y="1371600"/>
            <a:ext cx="75440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use Spreadsheets like </a:t>
            </a:r>
            <a:r>
              <a:rPr lang="en-US" sz="2400" dirty="0" smtClean="0"/>
              <a:t>a simple </a:t>
            </a:r>
            <a:r>
              <a:rPr lang="en-US" sz="2400" dirty="0" smtClean="0"/>
              <a:t>Database</a:t>
            </a:r>
          </a:p>
          <a:p>
            <a:endParaRPr lang="en-US" sz="2400" dirty="0"/>
          </a:p>
          <a:p>
            <a:r>
              <a:rPr lang="en-US" sz="2400" dirty="0" smtClean="0"/>
              <a:t>You can also store your data in “R”, or SAS, MATLAB, etc. and </a:t>
            </a:r>
            <a:r>
              <a:rPr lang="en-US" sz="2400" dirty="0" smtClean="0"/>
              <a:t>be </a:t>
            </a:r>
            <a:r>
              <a:rPr lang="en-US" sz="2400" dirty="0" smtClean="0"/>
              <a:t>using it like a </a:t>
            </a:r>
            <a:r>
              <a:rPr lang="en-US" sz="2400" dirty="0" smtClean="0"/>
              <a:t>Database</a:t>
            </a:r>
          </a:p>
          <a:p>
            <a:endParaRPr lang="en-US" sz="2400" dirty="0"/>
          </a:p>
          <a:p>
            <a:r>
              <a:rPr lang="en-US" sz="2400" dirty="0" smtClean="0"/>
              <a:t>But this means you are conforming to best practices</a:t>
            </a:r>
            <a:r>
              <a:rPr lang="en-US" sz="2400" dirty="0" smtClean="0"/>
              <a:t>…</a:t>
            </a:r>
          </a:p>
          <a:p>
            <a:endParaRPr lang="en-US" sz="2400" dirty="0"/>
          </a:p>
          <a:p>
            <a:r>
              <a:rPr lang="en-US" sz="2400" dirty="0" smtClean="0"/>
              <a:t>Naming your Tables</a:t>
            </a:r>
          </a:p>
          <a:p>
            <a:r>
              <a:rPr lang="en-US" sz="2400" dirty="0" smtClean="0"/>
              <a:t>Defining the Variables/Attributes in your Tables</a:t>
            </a:r>
          </a:p>
          <a:p>
            <a:r>
              <a:rPr lang="en-US" sz="2400" dirty="0" smtClean="0"/>
              <a:t>Typing your Attributes (character, numeric: real, integer)</a:t>
            </a:r>
          </a:p>
          <a:p>
            <a:endParaRPr lang="en-US" sz="2400" dirty="0"/>
          </a:p>
          <a:p>
            <a:r>
              <a:rPr lang="en-US" sz="2400" dirty="0" smtClean="0"/>
              <a:t>Joining/merging Tables based on Key values (constraints)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990600" y="272630"/>
            <a:ext cx="7149048" cy="711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ea typeface="ＭＳ Ｐゴシック" pitchFamily="34" charset="-128"/>
              </a:rPr>
              <a:t>So why </a:t>
            </a:r>
            <a:r>
              <a:rPr lang="en-US" sz="3200" b="1" dirty="0" smtClean="0">
                <a:ea typeface="ＭＳ Ｐゴシック" pitchFamily="34" charset="-128"/>
              </a:rPr>
              <a:t>(relational) Databases?</a:t>
            </a:r>
            <a:endParaRPr lang="en-US" sz="3200" b="1" dirty="0" smtClean="0"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502" y="1194603"/>
            <a:ext cx="78020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Databases </a:t>
            </a:r>
            <a:r>
              <a:rPr lang="en-US" sz="2400" dirty="0" smtClean="0"/>
              <a:t>typically ENFORCE </a:t>
            </a:r>
            <a:r>
              <a:rPr lang="en-US" sz="2400" dirty="0" smtClean="0"/>
              <a:t>good </a:t>
            </a:r>
            <a:r>
              <a:rPr lang="en-US" sz="2400" dirty="0" smtClean="0"/>
              <a:t>practice:</a:t>
            </a:r>
            <a:br>
              <a:rPr lang="en-US" sz="2400" dirty="0" smtClean="0"/>
            </a:br>
            <a:r>
              <a:rPr lang="en-US" sz="2400" dirty="0" smtClean="0"/>
              <a:t>You </a:t>
            </a:r>
            <a:r>
              <a:rPr lang="en-US" sz="2400" dirty="0" smtClean="0"/>
              <a:t>are required to define TABLES, </a:t>
            </a:r>
            <a:r>
              <a:rPr lang="en-US" sz="2400" dirty="0" smtClean="0"/>
              <a:t>ATTRIBUTES (and their TYPES), </a:t>
            </a:r>
            <a:r>
              <a:rPr lang="en-US" sz="2400" dirty="0" smtClean="0"/>
              <a:t>and their relationships (</a:t>
            </a:r>
            <a:r>
              <a:rPr lang="en-US" sz="2400" dirty="0" smtClean="0"/>
              <a:t>CONSTRAINTS-- KEYS)</a:t>
            </a:r>
          </a:p>
          <a:p>
            <a:endParaRPr lang="en-US" sz="2400" dirty="0"/>
          </a:p>
          <a:p>
            <a:r>
              <a:rPr lang="en-US" sz="2400" dirty="0" smtClean="0"/>
              <a:t>Heuristic benefits of modeling data</a:t>
            </a:r>
          </a:p>
          <a:p>
            <a:r>
              <a:rPr lang="en-US" sz="2400" dirty="0" smtClean="0"/>
              <a:t>Practical benefits of reducing redundancy, reducing errors</a:t>
            </a:r>
          </a:p>
          <a:p>
            <a:r>
              <a:rPr lang="en-US" sz="2400" dirty="0" smtClean="0"/>
              <a:t>(Also, handles high transactions– ACID)</a:t>
            </a:r>
            <a:endParaRPr lang="en-US" sz="2400" dirty="0" smtClean="0"/>
          </a:p>
          <a:p>
            <a:r>
              <a:rPr lang="en-US" sz="2400" dirty="0" smtClean="0"/>
              <a:t>Also</a:t>
            </a:r>
            <a:r>
              <a:rPr lang="en-US" sz="2400" dirty="0" smtClean="0"/>
              <a:t>, Databases typically provide:</a:t>
            </a:r>
          </a:p>
          <a:p>
            <a:endParaRPr lang="en-US" sz="2400" dirty="0"/>
          </a:p>
          <a:p>
            <a:r>
              <a:rPr lang="en-US" sz="2400" dirty="0" smtClean="0"/>
              <a:t>	Far better scalability (millions+ records)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Far better features for </a:t>
            </a:r>
            <a:r>
              <a:rPr lang="en-US" sz="2400" dirty="0" err="1" smtClean="0"/>
              <a:t>subsetting</a:t>
            </a:r>
            <a:r>
              <a:rPr lang="en-US" sz="2400" dirty="0" smtClean="0"/>
              <a:t>/querying data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 highly standardized Scripted </a:t>
            </a:r>
            <a:r>
              <a:rPr lang="en-US" sz="2400" dirty="0" smtClean="0"/>
              <a:t>language (SQL) </a:t>
            </a:r>
            <a:r>
              <a:rPr lang="en-US" sz="2400" dirty="0" smtClean="0"/>
              <a:t>for creating 	and querying your data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35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1656413" y="272630"/>
            <a:ext cx="5582587" cy="711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ea typeface="ＭＳ Ｐゴシック" pitchFamily="34" charset="-128"/>
              </a:rPr>
              <a:t>Normalization?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04330"/>
            <a:ext cx="807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formal process for modeling your </a:t>
            </a:r>
            <a:r>
              <a:rPr lang="en-US" sz="2400" dirty="0" smtClean="0"/>
              <a:t>data</a:t>
            </a:r>
            <a:r>
              <a:rPr lang="en-US" sz="2400" b="1" i="1" dirty="0" smtClean="0"/>
              <a:t>: </a:t>
            </a:r>
            <a:r>
              <a:rPr lang="en-US" sz="2400" dirty="0" smtClean="0"/>
              <a:t>reducing redundancy to </a:t>
            </a:r>
            <a:r>
              <a:rPr lang="en-US" sz="2400" dirty="0"/>
              <a:t>improve storage efficiency, and </a:t>
            </a:r>
            <a:r>
              <a:rPr lang="en-US" sz="2400" dirty="0" smtClean="0"/>
              <a:t>lower risk of errors</a:t>
            </a:r>
            <a:endParaRPr lang="en-US" sz="2400" dirty="0" smtClean="0"/>
          </a:p>
          <a:p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209800"/>
            <a:ext cx="8184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 for redundancies in cell values (</a:t>
            </a:r>
            <a:r>
              <a:rPr lang="en-US" sz="2000" dirty="0" err="1" smtClean="0"/>
              <a:t>e.g</a:t>
            </a:r>
            <a:r>
              <a:rPr lang="en-US" sz="2000" dirty="0" smtClean="0"/>
              <a:t> </a:t>
            </a:r>
            <a:r>
              <a:rPr lang="en-US" sz="2000" dirty="0" err="1" smtClean="0"/>
              <a:t>Ruber</a:t>
            </a:r>
            <a:r>
              <a:rPr lang="en-US" sz="2000" dirty="0" smtClean="0"/>
              <a:t>; </a:t>
            </a:r>
            <a:r>
              <a:rPr lang="en-US" sz="2000" dirty="0" err="1" smtClean="0"/>
              <a:t>Thalassoma</a:t>
            </a:r>
            <a:r>
              <a:rPr lang="en-US" sz="2000" dirty="0" smtClean="0"/>
              <a:t> </a:t>
            </a:r>
            <a:r>
              <a:rPr lang="en-US" sz="2000" dirty="0" err="1" smtClean="0"/>
              <a:t>bifasciatum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Look for strong relationships across columns (e.g. species, </a:t>
            </a:r>
            <a:r>
              <a:rPr lang="en-US" sz="2000" dirty="0" err="1" smtClean="0"/>
              <a:t>life_stage</a:t>
            </a:r>
            <a:r>
              <a:rPr lang="en-US" sz="2000" dirty="0" smtClean="0"/>
              <a:t>, weight)</a:t>
            </a:r>
            <a:endParaRPr lang="en-US" sz="2000" dirty="0"/>
          </a:p>
        </p:txBody>
      </p:sp>
      <p:pic>
        <p:nvPicPr>
          <p:cNvPr id="9" name="Picture 8" descr="Screen Shot 2014-07-28 at 1.44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4" y="3124200"/>
            <a:ext cx="7330296" cy="34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715237"/>
            <a:ext cx="8240110" cy="4737551"/>
          </a:xfrm>
        </p:spPr>
        <p:txBody>
          <a:bodyPr>
            <a:noAutofit/>
          </a:bodyPr>
          <a:lstStyle/>
          <a:p>
            <a:pPr lvl="1">
              <a:buClr>
                <a:srgbClr val="177F8A"/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Understand </a:t>
            </a:r>
            <a:r>
              <a:rPr lang="en-US" dirty="0">
                <a:ea typeface="ＭＳ Ｐゴシック" pitchFamily="34" charset="-128"/>
              </a:rPr>
              <a:t>the difference between a Spreadsheet and a </a:t>
            </a:r>
            <a:r>
              <a:rPr lang="en-US" dirty="0" smtClean="0">
                <a:ea typeface="ＭＳ Ｐゴシック" pitchFamily="34" charset="-128"/>
              </a:rPr>
              <a:t>Table</a:t>
            </a:r>
          </a:p>
          <a:p>
            <a:pPr lvl="1">
              <a:buClr>
                <a:srgbClr val="177F8A"/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Understand why relational database concepts are important</a:t>
            </a:r>
            <a:endParaRPr lang="en-US" dirty="0">
              <a:ea typeface="ＭＳ Ｐゴシック" pitchFamily="34" charset="-128"/>
            </a:endParaRPr>
          </a:p>
          <a:p>
            <a:pPr lvl="1">
              <a:buClr>
                <a:srgbClr val="177F8A"/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Develop </a:t>
            </a:r>
            <a:r>
              <a:rPr lang="en-US" dirty="0" smtClean="0">
                <a:ea typeface="ＭＳ Ｐゴシック" pitchFamily="34" charset="-128"/>
              </a:rPr>
              <a:t>a better mental model for your own and others’ data</a:t>
            </a:r>
          </a:p>
          <a:p>
            <a:pPr lvl="1">
              <a:buClr>
                <a:srgbClr val="177F8A"/>
              </a:buClr>
              <a:buFont typeface="Courier New" pitchFamily="49" charset="0"/>
              <a:buChar char="o"/>
            </a:pPr>
            <a:r>
              <a:rPr lang="en-US" dirty="0" smtClean="0">
                <a:ea typeface="ＭＳ Ｐゴシック" pitchFamily="34" charset="-128"/>
              </a:rPr>
              <a:t>Understand the relationship between data and the models that represent </a:t>
            </a:r>
            <a:r>
              <a:rPr lang="en-US" dirty="0" smtClean="0">
                <a:ea typeface="ＭＳ Ｐゴシック" pitchFamily="34" charset="-128"/>
              </a:rPr>
              <a:t>them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489266"/>
            <a:ext cx="6705600" cy="701018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8251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1156752" y="272630"/>
            <a:ext cx="5582587" cy="711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ea typeface="ＭＳ Ｐゴシック" pitchFamily="34" charset="-128"/>
              </a:rPr>
              <a:t>Normalization?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906" y="1043703"/>
            <a:ext cx="85240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formal process for modeling your data</a:t>
            </a:r>
          </a:p>
          <a:p>
            <a:endParaRPr lang="en-US" sz="2400" b="1" dirty="0"/>
          </a:p>
          <a:p>
            <a:r>
              <a:rPr lang="en-US" sz="2400" b="1" dirty="0" smtClean="0"/>
              <a:t>Quick start:</a:t>
            </a:r>
          </a:p>
          <a:p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Atomization (1NF)– don’t put compound values into single cells, e.g.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Separate LNAME, </a:t>
            </a:r>
            <a:r>
              <a:rPr lang="en-US" dirty="0" smtClean="0"/>
              <a:t>FNAME (but what about “</a:t>
            </a:r>
            <a:r>
              <a:rPr lang="en-US" dirty="0" err="1" smtClean="0"/>
              <a:t>Thalassoma</a:t>
            </a:r>
            <a:r>
              <a:rPr lang="en-US" dirty="0" smtClean="0"/>
              <a:t> </a:t>
            </a:r>
            <a:r>
              <a:rPr lang="en-US" dirty="0" err="1" smtClean="0"/>
              <a:t>bifasciatum</a:t>
            </a:r>
            <a:r>
              <a:rPr lang="en-US" dirty="0" smtClean="0"/>
              <a:t>”</a:t>
            </a:r>
            <a:r>
              <a:rPr lang="en-US" dirty="0" smtClean="0"/>
              <a:t>?)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Separate ADDRESS into CITY, STATE, </a:t>
            </a:r>
            <a:r>
              <a:rPr lang="en-US" dirty="0" smtClean="0"/>
              <a:t>ZIP_CODE (but “</a:t>
            </a:r>
            <a:r>
              <a:rPr lang="en-US" dirty="0" err="1" smtClean="0"/>
              <a:t>Porvenir</a:t>
            </a:r>
            <a:r>
              <a:rPr lang="en-US" dirty="0" smtClean="0"/>
              <a:t> Reef”?)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proliferate COLUMNS; proliferate ROWS</a:t>
            </a:r>
          </a:p>
          <a:p>
            <a:pPr lvl="2"/>
            <a:r>
              <a:rPr lang="en-US" dirty="0" smtClean="0"/>
              <a:t>(go LONG, not WIDE)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01956"/>
              </p:ext>
            </p:extLst>
          </p:nvPr>
        </p:nvGraphicFramePr>
        <p:xfrm>
          <a:off x="782166" y="5408372"/>
          <a:ext cx="285154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634"/>
                <a:gridCol w="685630"/>
                <a:gridCol w="616394"/>
                <a:gridCol w="712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0328"/>
              </p:ext>
            </p:extLst>
          </p:nvPr>
        </p:nvGraphicFramePr>
        <p:xfrm>
          <a:off x="4868522" y="5063298"/>
          <a:ext cx="24114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824"/>
                <a:gridCol w="803824"/>
                <a:gridCol w="80382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1156753" y="5063298"/>
            <a:ext cx="1992286" cy="1588789"/>
          </a:xfrm>
          <a:prstGeom prst="mathMultiply">
            <a:avLst/>
          </a:prstGeom>
          <a:solidFill>
            <a:schemeClr val="accent6">
              <a:alpha val="49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1156752" y="272630"/>
            <a:ext cx="5582587" cy="711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ea typeface="ＭＳ Ｐゴシック" pitchFamily="34" charset="-128"/>
              </a:rPr>
              <a:t>Normalization?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907" y="1068125"/>
            <a:ext cx="7544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formal process for modeling your data</a:t>
            </a:r>
          </a:p>
          <a:p>
            <a:endParaRPr lang="en-US" sz="2400" b="1" dirty="0"/>
          </a:p>
          <a:p>
            <a:r>
              <a:rPr lang="en-US" sz="2400" b="1" dirty="0" smtClean="0"/>
              <a:t>Quick start:</a:t>
            </a:r>
          </a:p>
          <a:p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(2NF) Identify “entities” in your data, and put these into separate tables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E.g. in table below, </a:t>
            </a:r>
            <a:r>
              <a:rPr lang="en-US" sz="2400" dirty="0"/>
              <a:t>c</a:t>
            </a:r>
            <a:r>
              <a:rPr lang="en-US" sz="2400" dirty="0" smtClean="0"/>
              <a:t>ould separate Taxonomic information and Geographic information into two tables each containing more information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74774"/>
              </p:ext>
            </p:extLst>
          </p:nvPr>
        </p:nvGraphicFramePr>
        <p:xfrm>
          <a:off x="914400" y="4958066"/>
          <a:ext cx="759944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448"/>
                <a:gridCol w="1644352"/>
                <a:gridCol w="2113049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+mn-lt"/>
                        </a:rPr>
                        <a:t>species</a:t>
                      </a:r>
                      <a:endParaRPr lang="en-US" b="1" i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date</a:t>
                      </a:r>
                      <a:endParaRPr lang="en-US" b="1" i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site_name</a:t>
                      </a:r>
                      <a:endParaRPr lang="en-US" b="1" i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weight</a:t>
                      </a:r>
                      <a:endParaRPr lang="en-US" b="1" i="1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Thalassoma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</a:rPr>
                        <a:t>bifasciatum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2004Jun10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Ruber</a:t>
                      </a:r>
                      <a:r>
                        <a:rPr lang="en-US" dirty="0" smtClean="0"/>
                        <a:t> Shoal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Thalassoma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</a:rPr>
                        <a:t>bifasciatum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2004Jun10</a:t>
                      </a:r>
                      <a:endParaRPr lang="en-US" dirty="0" smtClean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Ruber</a:t>
                      </a:r>
                      <a:r>
                        <a:rPr lang="en-US" dirty="0" smtClean="0"/>
                        <a:t> Shoal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Thalassoma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</a:rPr>
                        <a:t>bifasciatum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2004Jun10</a:t>
                      </a:r>
                      <a:endParaRPr lang="en-US" dirty="0" smtClean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Ruber</a:t>
                      </a:r>
                      <a:r>
                        <a:rPr lang="en-US" dirty="0" smtClean="0"/>
                        <a:t> Shoal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9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1504013" y="272630"/>
            <a:ext cx="5582587" cy="711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ea typeface="ＭＳ Ｐゴシック" pitchFamily="34" charset="-128"/>
              </a:rPr>
              <a:t>Normalization?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41450"/>
              </p:ext>
            </p:extLst>
          </p:nvPr>
        </p:nvGraphicFramePr>
        <p:xfrm>
          <a:off x="268672" y="1432560"/>
          <a:ext cx="788472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11"/>
                <a:gridCol w="2226884"/>
                <a:gridCol w="1540693"/>
                <a:gridCol w="1916156"/>
                <a:gridCol w="1372383"/>
              </a:tblGrid>
              <a:tr h="255553">
                <a:tc>
                  <a:txBody>
                    <a:bodyPr/>
                    <a:lstStyle/>
                    <a:p>
                      <a:r>
                        <a:rPr lang="en-US" sz="1400" b="1" i="1" dirty="0" err="1" smtClean="0"/>
                        <a:t>TaxID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species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Authority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err="1" smtClean="0"/>
                        <a:t>CommonName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err="1" smtClean="0"/>
                        <a:t>MatingType</a:t>
                      </a:r>
                      <a:endParaRPr lang="en-US" sz="1400" b="1" i="1" dirty="0"/>
                    </a:p>
                  </a:txBody>
                  <a:tcPr/>
                </a:tc>
              </a:tr>
              <a:tr h="3965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Thalassoma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bifasciatum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(Bloch 1791)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Bluehead</a:t>
                      </a:r>
                      <a:r>
                        <a:rPr lang="en-US" sz="1600" baseline="0" dirty="0" smtClean="0"/>
                        <a:t> wrasse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protogyny</a:t>
                      </a:r>
                      <a:endParaRPr lang="en-US" sz="1600" dirty="0"/>
                    </a:p>
                  </a:txBody>
                  <a:tcPr/>
                </a:tc>
              </a:tr>
              <a:tr h="3541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213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Amphiprion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clarkii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(Bennett 1830)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Brown </a:t>
                      </a:r>
                      <a:r>
                        <a:rPr lang="en-US" sz="1600" dirty="0" err="1" smtClean="0"/>
                        <a:t>anemonefish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protandry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739" y="1013513"/>
            <a:ext cx="42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“species”</a:t>
            </a:r>
            <a:r>
              <a:rPr lang="en-US" dirty="0" smtClean="0"/>
              <a:t>: Table for taxonomic information: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56981"/>
              </p:ext>
            </p:extLst>
          </p:nvPr>
        </p:nvGraphicFramePr>
        <p:xfrm>
          <a:off x="293096" y="3289705"/>
          <a:ext cx="770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381"/>
                <a:gridCol w="1528323"/>
                <a:gridCol w="914400"/>
                <a:gridCol w="744701"/>
                <a:gridCol w="1013625"/>
                <a:gridCol w="1477695"/>
                <a:gridCol w="1257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G_ID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site_name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Lat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Lon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Cntry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Prov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Area-m2</a:t>
                      </a:r>
                      <a:endParaRPr lang="en-US" sz="1600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Ruber</a:t>
                      </a:r>
                      <a:r>
                        <a:rPr lang="en-US" sz="1600" dirty="0" smtClean="0"/>
                        <a:t> Shoal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9.5576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dirty="0" smtClean="0"/>
                        <a:t>78.94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Panama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Blas Isl.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Porvenir</a:t>
                      </a:r>
                      <a:r>
                        <a:rPr lang="en-US" sz="1600" dirty="0" smtClean="0"/>
                        <a:t> Island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9.5424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dirty="0" smtClean="0"/>
                        <a:t>78.93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Panama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Blas Isl.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7587" y="2869584"/>
            <a:ext cx="464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/>
              <a:t>s</a:t>
            </a:r>
            <a:r>
              <a:rPr lang="en-US" dirty="0" err="1" smtClean="0"/>
              <a:t>ite_name</a:t>
            </a:r>
            <a:r>
              <a:rPr lang="en-US" dirty="0" smtClean="0"/>
              <a:t>”</a:t>
            </a:r>
            <a:r>
              <a:rPr lang="en-US" dirty="0" smtClean="0"/>
              <a:t>: Table for geographic information: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2043" y="4583668"/>
            <a:ext cx="8530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</a:t>
            </a:r>
            <a:r>
              <a:rPr lang="en-US" dirty="0" smtClean="0"/>
              <a:t>“extra</a:t>
            </a:r>
            <a:r>
              <a:rPr lang="en-US" dirty="0" smtClean="0"/>
              <a:t>” information we get about </a:t>
            </a:r>
            <a:r>
              <a:rPr lang="en-US" dirty="0" smtClean="0"/>
              <a:t>“species” (e.g. </a:t>
            </a:r>
            <a:r>
              <a:rPr lang="en-US" dirty="0" err="1" smtClean="0"/>
              <a:t>CommonName</a:t>
            </a:r>
            <a:r>
              <a:rPr lang="en-US" dirty="0" smtClean="0"/>
              <a:t>. </a:t>
            </a:r>
            <a:r>
              <a:rPr lang="en-US" dirty="0" err="1" smtClean="0"/>
              <a:t>MatingType</a:t>
            </a:r>
            <a:r>
              <a:rPr lang="en-US" dirty="0" smtClean="0"/>
              <a:t>) and “</a:t>
            </a:r>
            <a:r>
              <a:rPr lang="en-US" dirty="0" err="1" smtClean="0"/>
              <a:t>site_name</a:t>
            </a:r>
            <a:r>
              <a:rPr lang="en-US" dirty="0" smtClean="0"/>
              <a:t>” (e.g. Country, Area-m2) by separating these ENTITIES into separate TABLES</a:t>
            </a:r>
          </a:p>
          <a:p>
            <a:endParaRPr lang="en-US" dirty="0"/>
          </a:p>
          <a:p>
            <a:r>
              <a:rPr lang="en-US" dirty="0" smtClean="0"/>
              <a:t>By using unique “KEYS”– e.g. </a:t>
            </a:r>
            <a:r>
              <a:rPr lang="en-US" dirty="0" err="1" smtClean="0"/>
              <a:t>TaxID</a:t>
            </a:r>
            <a:r>
              <a:rPr lang="en-US" dirty="0" smtClean="0"/>
              <a:t>, and </a:t>
            </a:r>
            <a:r>
              <a:rPr lang="en-US" dirty="0" err="1" smtClean="0"/>
              <a:t>G_ID,for</a:t>
            </a:r>
            <a:r>
              <a:rPr lang="en-US" dirty="0" smtClean="0"/>
              <a:t> each record of “species” or “</a:t>
            </a:r>
            <a:r>
              <a:rPr lang="en-US" dirty="0" err="1" smtClean="0"/>
              <a:t>site_name</a:t>
            </a:r>
            <a:r>
              <a:rPr lang="en-US" dirty="0" smtClean="0"/>
              <a:t>” long character strings can be stored once in the Database, reducing risk of spelling errors, and any other information associated with a given “species” or “</a:t>
            </a:r>
            <a:r>
              <a:rPr lang="en-US" dirty="0" err="1" smtClean="0"/>
              <a:t>site_name</a:t>
            </a:r>
            <a:r>
              <a:rPr lang="en-US" dirty="0" smtClean="0"/>
              <a:t>” can be referenced </a:t>
            </a:r>
            <a:r>
              <a:rPr lang="en-US" dirty="0"/>
              <a:t>(</a:t>
            </a:r>
            <a:r>
              <a:rPr lang="en-US" dirty="0" smtClean="0"/>
              <a:t>by their KEYs) from the appropriate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1156752" y="272630"/>
            <a:ext cx="5582587" cy="711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ea typeface="ＭＳ Ｐゴシック" pitchFamily="34" charset="-128"/>
              </a:rPr>
              <a:t>Normalization?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96055"/>
              </p:ext>
            </p:extLst>
          </p:nvPr>
        </p:nvGraphicFramePr>
        <p:xfrm>
          <a:off x="268672" y="1432560"/>
          <a:ext cx="788472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11"/>
                <a:gridCol w="2226884"/>
                <a:gridCol w="1540693"/>
                <a:gridCol w="1916156"/>
                <a:gridCol w="1372383"/>
              </a:tblGrid>
              <a:tr h="255553">
                <a:tc>
                  <a:txBody>
                    <a:bodyPr/>
                    <a:lstStyle/>
                    <a:p>
                      <a:r>
                        <a:rPr lang="en-US" sz="1400" b="1" i="1" dirty="0" err="1" smtClean="0"/>
                        <a:t>TaxID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species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Authority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err="1" smtClean="0"/>
                        <a:t>CommonName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err="1" smtClean="0"/>
                        <a:t>MatingType</a:t>
                      </a:r>
                      <a:endParaRPr lang="en-US" sz="1400" b="1" i="1" dirty="0"/>
                    </a:p>
                  </a:txBody>
                  <a:tcPr/>
                </a:tc>
              </a:tr>
              <a:tr h="3965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Thalassoma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bifasciatum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(Bloch 1791)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Bluehead</a:t>
                      </a:r>
                      <a:r>
                        <a:rPr lang="en-US" sz="1600" baseline="0" dirty="0" smtClean="0"/>
                        <a:t> wrasse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protogyny</a:t>
                      </a:r>
                      <a:endParaRPr lang="en-US" sz="1600" dirty="0"/>
                    </a:p>
                  </a:txBody>
                  <a:tcPr/>
                </a:tc>
              </a:tr>
              <a:tr h="3541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213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Amphiprion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clarkii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(Bennett 1830)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Brown </a:t>
                      </a:r>
                      <a:r>
                        <a:rPr lang="en-US" sz="1600" dirty="0" err="1" smtClean="0"/>
                        <a:t>anemonefish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protandry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739" y="1013513"/>
            <a:ext cx="404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Taxa</a:t>
            </a:r>
            <a:r>
              <a:rPr lang="en-US" dirty="0" smtClean="0"/>
              <a:t>”: Table for taxonomic information: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3430"/>
              </p:ext>
            </p:extLst>
          </p:nvPr>
        </p:nvGraphicFramePr>
        <p:xfrm>
          <a:off x="293096" y="3289705"/>
          <a:ext cx="770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381"/>
                <a:gridCol w="1528323"/>
                <a:gridCol w="914400"/>
                <a:gridCol w="744701"/>
                <a:gridCol w="1013625"/>
                <a:gridCol w="1477695"/>
                <a:gridCol w="1257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G_ID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Location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Lat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Lon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Cntry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Prov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Area-m2</a:t>
                      </a:r>
                      <a:endParaRPr lang="en-US" sz="1600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Ruber</a:t>
                      </a:r>
                      <a:r>
                        <a:rPr lang="en-US" sz="1600" dirty="0" smtClean="0"/>
                        <a:t> Shoal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9.5576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dirty="0" smtClean="0"/>
                        <a:t>78.94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Panama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Blas Isl.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Porvenir</a:t>
                      </a:r>
                      <a:r>
                        <a:rPr lang="en-US" sz="1600" dirty="0" smtClean="0"/>
                        <a:t> Island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9.5424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dirty="0" smtClean="0"/>
                        <a:t>78.93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Panama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San Blas Isl.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7587" y="2869584"/>
            <a:ext cx="50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err="1" smtClean="0"/>
              <a:t>GeoLocations</a:t>
            </a:r>
            <a:r>
              <a:rPr lang="en-US" dirty="0" smtClean="0"/>
              <a:t>”</a:t>
            </a:r>
            <a:r>
              <a:rPr lang="en-US" dirty="0" smtClean="0"/>
              <a:t>: Table for geographic information: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2043" y="4583668"/>
            <a:ext cx="853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</a:t>
            </a:r>
            <a:r>
              <a:rPr lang="en-US" dirty="0" smtClean="0"/>
              <a:t>“</a:t>
            </a:r>
            <a:r>
              <a:rPr lang="en-US" dirty="0" smtClean="0"/>
              <a:t>extra” information we get about Taxon and Location, </a:t>
            </a:r>
            <a:r>
              <a:rPr lang="en-US" dirty="0" smtClean="0"/>
              <a:t>compared </a:t>
            </a:r>
            <a:r>
              <a:rPr lang="en-US" dirty="0" smtClean="0"/>
              <a:t>with </a:t>
            </a:r>
            <a:r>
              <a:rPr lang="en-US" dirty="0" smtClean="0"/>
              <a:t>initial</a:t>
            </a:r>
            <a:r>
              <a:rPr lang="en-US" dirty="0" smtClean="0"/>
              <a:t> table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66675"/>
              </p:ext>
            </p:extLst>
          </p:nvPr>
        </p:nvGraphicFramePr>
        <p:xfrm>
          <a:off x="762000" y="5222240"/>
          <a:ext cx="759944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448"/>
                <a:gridCol w="1644352"/>
                <a:gridCol w="2113049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latin typeface="+mn-lt"/>
                        </a:rPr>
                        <a:t>species</a:t>
                      </a:r>
                      <a:endParaRPr lang="en-US" b="1" i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date</a:t>
                      </a:r>
                      <a:endParaRPr lang="en-US" b="1" i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site_name</a:t>
                      </a:r>
                      <a:endParaRPr lang="en-US" b="1" i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weight</a:t>
                      </a:r>
                      <a:endParaRPr lang="en-US" b="1" i="1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Thalassoma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</a:rPr>
                        <a:t>bifasciatum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2004Jun10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Ruber</a:t>
                      </a:r>
                      <a:r>
                        <a:rPr lang="en-US" dirty="0" smtClean="0"/>
                        <a:t> Shoal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Thalassoma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</a:rPr>
                        <a:t>bifasciatum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2004Jun10</a:t>
                      </a:r>
                      <a:endParaRPr lang="en-US" dirty="0" smtClean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Ruber</a:t>
                      </a:r>
                      <a:r>
                        <a:rPr lang="en-US" dirty="0" smtClean="0"/>
                        <a:t> Shoal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Thalassoma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</a:rPr>
                        <a:t>bifasciatum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2004Jun10</a:t>
                      </a:r>
                      <a:endParaRPr lang="en-US" dirty="0" smtClean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Ruber</a:t>
                      </a:r>
                      <a:r>
                        <a:rPr lang="en-US" dirty="0" smtClean="0"/>
                        <a:t> Shoal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9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23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543086"/>
              </p:ext>
            </p:extLst>
          </p:nvPr>
        </p:nvGraphicFramePr>
        <p:xfrm>
          <a:off x="674039" y="1513663"/>
          <a:ext cx="5879160" cy="1591056"/>
        </p:xfrm>
        <a:graphic>
          <a:graphicData uri="http://schemas.openxmlformats.org/drawingml/2006/table">
            <a:tbl>
              <a:tblPr/>
              <a:tblGrid>
                <a:gridCol w="1051880"/>
                <a:gridCol w="902554"/>
                <a:gridCol w="907432"/>
                <a:gridCol w="1161905"/>
                <a:gridCol w="1855389"/>
              </a:tblGrid>
              <a:tr h="45264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Treatment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SensorDepth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Soil_Temp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2010-02-01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2010-02-01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2010-02-02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6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2010-02-02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ckThin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8" name="Text Box 37"/>
          <p:cNvSpPr txBox="1">
            <a:spLocks noChangeArrowheads="1"/>
          </p:cNvSpPr>
          <p:nvPr/>
        </p:nvSpPr>
        <p:spPr bwMode="auto">
          <a:xfrm>
            <a:off x="152400" y="3183654"/>
            <a:ext cx="861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9144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SQL PROJECT:  Select </a:t>
            </a:r>
            <a:r>
              <a:rPr lang="en-US" sz="1600" dirty="0">
                <a:latin typeface="Calibri" pitchFamily="34" charset="0"/>
              </a:rPr>
              <a:t>Date, Plot, Treatment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dirty="0" err="1" smtClean="0">
                <a:latin typeface="Calibri" pitchFamily="34" charset="0"/>
              </a:rPr>
              <a:t>Soil_Temp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from </a:t>
            </a:r>
            <a:r>
              <a:rPr lang="en-US" sz="1600" dirty="0" err="1" smtClean="0">
                <a:latin typeface="Calibri" pitchFamily="34" charset="0"/>
              </a:rPr>
              <a:t>SoilSensor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where Date </a:t>
            </a:r>
            <a:r>
              <a:rPr lang="en-US" sz="1600" dirty="0" smtClean="0">
                <a:latin typeface="Calibri" pitchFamily="34" charset="0"/>
              </a:rPr>
              <a:t>= </a:t>
            </a:r>
            <a:r>
              <a:rPr lang="en-US" sz="1600" dirty="0">
                <a:latin typeface="Calibri" pitchFamily="34" charset="0"/>
              </a:rPr>
              <a:t>‘2010-02-01</a:t>
            </a:r>
            <a:r>
              <a:rPr lang="en-US" sz="1600" dirty="0" smtClean="0">
                <a:latin typeface="Calibri" pitchFamily="34" charset="0"/>
              </a:rPr>
              <a:t>’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2259" name="Text Box 158"/>
          <p:cNvSpPr txBox="1">
            <a:spLocks noChangeArrowheads="1"/>
          </p:cNvSpPr>
          <p:nvPr/>
        </p:nvSpPr>
        <p:spPr bwMode="auto">
          <a:xfrm>
            <a:off x="638175" y="4953000"/>
            <a:ext cx="5343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914400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52367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72423"/>
              </p:ext>
            </p:extLst>
          </p:nvPr>
        </p:nvGraphicFramePr>
        <p:xfrm>
          <a:off x="652463" y="5776779"/>
          <a:ext cx="6434137" cy="669741"/>
        </p:xfrm>
        <a:graphic>
          <a:graphicData uri="http://schemas.openxmlformats.org/drawingml/2006/table">
            <a:tbl>
              <a:tblPr/>
              <a:tblGrid>
                <a:gridCol w="1151174"/>
                <a:gridCol w="987753"/>
                <a:gridCol w="1256747"/>
                <a:gridCol w="1323271"/>
                <a:gridCol w="1715192"/>
              </a:tblGrid>
              <a:tr h="39542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Plot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Treatment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SensorDepth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Soil_Temp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2010-02-02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6466" y="1106663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This table is called </a:t>
            </a:r>
            <a:r>
              <a:rPr lang="en-US" b="1" dirty="0" err="1" smtClean="0">
                <a:latin typeface="Calibri" pitchFamily="34" charset="0"/>
              </a:rPr>
              <a:t>SoilSensor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510" y="247651"/>
            <a:ext cx="7084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Powerful Command Language called Structured Query Language</a:t>
            </a:r>
            <a:br>
              <a:rPr lang="en-US" dirty="0" smtClean="0"/>
            </a:br>
            <a:r>
              <a:rPr lang="en-US" dirty="0" smtClean="0"/>
              <a:t> or </a:t>
            </a:r>
            <a:r>
              <a:rPr lang="en-US" sz="2400" b="1" dirty="0" smtClean="0"/>
              <a:t>SQL</a:t>
            </a:r>
            <a:r>
              <a:rPr lang="en-US" dirty="0"/>
              <a:t> </a:t>
            </a:r>
            <a:r>
              <a:rPr lang="en-US" dirty="0" smtClean="0"/>
              <a:t> (see-</a:t>
            </a:r>
            <a:r>
              <a:rPr lang="en-US" dirty="0" err="1" smtClean="0"/>
              <a:t>quel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5937" y="5204486"/>
            <a:ext cx="707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SQL SELECT: Select * from </a:t>
            </a:r>
            <a:r>
              <a:rPr lang="en-US" sz="1600" dirty="0" err="1" smtClean="0">
                <a:latin typeface="Calibri" pitchFamily="34" charset="0"/>
              </a:rPr>
              <a:t>SoilSensor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</a:rPr>
              <a:t>where Treatment=‘N’ and </a:t>
            </a:r>
            <a:r>
              <a:rPr lang="en-US" sz="1600" dirty="0" err="1" smtClean="0">
                <a:latin typeface="Calibri" pitchFamily="34" charset="0"/>
              </a:rPr>
              <a:t>SensorDepth</a:t>
            </a:r>
            <a:r>
              <a:rPr lang="en-US" sz="1600" dirty="0" smtClean="0">
                <a:latin typeface="Calibri" pitchFamily="34" charset="0"/>
              </a:rPr>
              <a:t>=‘0’</a:t>
            </a:r>
            <a:endParaRPr lang="en-US" sz="1600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18774"/>
              </p:ext>
            </p:extLst>
          </p:nvPr>
        </p:nvGraphicFramePr>
        <p:xfrm>
          <a:off x="728597" y="3912374"/>
          <a:ext cx="478795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345"/>
                <a:gridCol w="872382"/>
                <a:gridCol w="1026337"/>
                <a:gridCol w="188588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Plot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Treatment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Soil_Temp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2010-02-01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12.8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2010-02-01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Grp="1"/>
          </p:cNvSpPr>
          <p:nvPr>
            <p:ph type="title"/>
          </p:nvPr>
        </p:nvSpPr>
        <p:spPr>
          <a:xfrm>
            <a:off x="381000" y="427038"/>
            <a:ext cx="8534400" cy="563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Joining Tables in a </a:t>
            </a:r>
            <a:r>
              <a:rPr lang="en-US" sz="3200" dirty="0">
                <a:ea typeface="ＭＳ Ｐゴシック" pitchFamily="34" charset="-128"/>
              </a:rPr>
              <a:t>R</a:t>
            </a:r>
            <a:r>
              <a:rPr lang="en-US" sz="3200" dirty="0" smtClean="0">
                <a:ea typeface="ＭＳ Ｐゴシック" pitchFamily="34" charset="-128"/>
              </a:rPr>
              <a:t>elational </a:t>
            </a:r>
            <a:r>
              <a:rPr lang="en-US" sz="3200" dirty="0">
                <a:ea typeface="ＭＳ Ｐゴシック" pitchFamily="34" charset="-128"/>
              </a:rPr>
              <a:t>D</a:t>
            </a:r>
            <a:r>
              <a:rPr lang="en-US" sz="3200" dirty="0" smtClean="0">
                <a:ea typeface="ＭＳ Ｐゴシック" pitchFamily="34" charset="-128"/>
              </a:rPr>
              <a:t>atabase</a:t>
            </a:r>
            <a:endParaRPr lang="en-US" sz="3200" dirty="0" smtClean="0"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3550" y="1417638"/>
            <a:ext cx="1847850" cy="40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err="1" smtClean="0">
                <a:solidFill>
                  <a:schemeClr val="bg2"/>
                </a:solidFill>
              </a:rPr>
              <a:t>Geolocation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6085" name="TextBox 15"/>
          <p:cNvSpPr txBox="1">
            <a:spLocks noChangeArrowheads="1"/>
          </p:cNvSpPr>
          <p:nvPr/>
        </p:nvSpPr>
        <p:spPr bwMode="auto">
          <a:xfrm>
            <a:off x="609600" y="3657600"/>
            <a:ext cx="284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* Denotes the primary key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24550" y="1417638"/>
            <a:ext cx="1847850" cy="409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2"/>
                </a:solidFill>
              </a:rPr>
              <a:t>Species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2438" y="1417638"/>
            <a:ext cx="6049962" cy="2724150"/>
            <a:chOff x="1169988" y="1417638"/>
            <a:chExt cx="6049962" cy="2724150"/>
          </a:xfrm>
        </p:grpSpPr>
        <p:sp>
          <p:nvSpPr>
            <p:cNvPr id="2" name="Rectangle 1"/>
            <p:cNvSpPr/>
            <p:nvPr/>
          </p:nvSpPr>
          <p:spPr>
            <a:xfrm>
              <a:off x="1169988" y="1827213"/>
              <a:ext cx="1847850" cy="1504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*</a:t>
              </a:r>
              <a:r>
                <a:rPr lang="en-US" dirty="0" err="1"/>
                <a:t>siteID</a:t>
              </a:r>
              <a:endParaRPr lang="en-US" dirty="0"/>
            </a:p>
            <a:p>
              <a:pPr>
                <a:defRPr/>
              </a:pPr>
              <a:r>
                <a:rPr lang="en-US" dirty="0" err="1"/>
                <a:t>site_name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latitude</a:t>
              </a:r>
            </a:p>
            <a:p>
              <a:pPr>
                <a:defRPr/>
              </a:pPr>
              <a:r>
                <a:rPr lang="en-US" dirty="0"/>
                <a:t>longitude</a:t>
              </a:r>
            </a:p>
            <a:p>
              <a:pPr>
                <a:defRPr/>
              </a:pPr>
              <a:r>
                <a:rPr lang="en-US" dirty="0"/>
                <a:t>description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72100" y="1827213"/>
              <a:ext cx="1847850" cy="1504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*</a:t>
              </a:r>
              <a:r>
                <a:rPr lang="en-US" dirty="0" err="1"/>
                <a:t>speciesID</a:t>
              </a:r>
              <a:endParaRPr lang="en-US" dirty="0"/>
            </a:p>
            <a:p>
              <a:pPr>
                <a:defRPr/>
              </a:pPr>
              <a:r>
                <a:rPr lang="en-US" dirty="0" err="1"/>
                <a:t>species_name</a:t>
              </a:r>
              <a:endParaRPr lang="en-US" dirty="0"/>
            </a:p>
            <a:p>
              <a:pPr>
                <a:defRPr/>
              </a:pPr>
              <a:r>
                <a:rPr lang="en-US" dirty="0" err="1"/>
                <a:t>common_name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family</a:t>
              </a:r>
            </a:p>
            <a:p>
              <a:pPr>
                <a:defRPr/>
              </a:pPr>
              <a:r>
                <a:rPr lang="en-US" dirty="0"/>
                <a:t>order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22137" y="1827213"/>
              <a:ext cx="1847850" cy="2314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*</a:t>
              </a:r>
              <a:r>
                <a:rPr lang="en-US" dirty="0" err="1"/>
                <a:t>sampleID</a:t>
              </a:r>
              <a:endParaRPr lang="en-US" dirty="0"/>
            </a:p>
            <a:p>
              <a:pPr>
                <a:defRPr/>
              </a:pPr>
              <a:r>
                <a:rPr lang="en-US" dirty="0" err="1"/>
                <a:t>siteID</a:t>
              </a:r>
              <a:endParaRPr lang="en-US" dirty="0"/>
            </a:p>
            <a:p>
              <a:pPr>
                <a:defRPr/>
              </a:pPr>
              <a:r>
                <a:rPr lang="en-US" dirty="0" err="1"/>
                <a:t>sample_date</a:t>
              </a:r>
              <a:endParaRPr lang="en-US" dirty="0"/>
            </a:p>
            <a:p>
              <a:pPr>
                <a:defRPr/>
              </a:pPr>
              <a:r>
                <a:rPr lang="en-US" dirty="0" err="1"/>
                <a:t>speciesID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height</a:t>
              </a:r>
            </a:p>
            <a:p>
              <a:pPr>
                <a:defRPr/>
              </a:pPr>
              <a:r>
                <a:rPr lang="en-US" dirty="0"/>
                <a:t>flowering</a:t>
              </a:r>
            </a:p>
            <a:p>
              <a:pPr>
                <a:defRPr/>
              </a:pPr>
              <a:r>
                <a:rPr lang="en-US" dirty="0"/>
                <a:t>flag</a:t>
              </a:r>
            </a:p>
            <a:p>
              <a:pPr>
                <a:defRPr/>
              </a:pPr>
              <a:r>
                <a:rPr lang="en-US" dirty="0"/>
                <a:t>comments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22137" y="1417638"/>
              <a:ext cx="1847850" cy="409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chemeClr val="bg2"/>
                  </a:solidFill>
                </a:rPr>
                <a:t>Samples</a:t>
              </a:r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023433" y="2112963"/>
              <a:ext cx="1284288" cy="201612"/>
            </a:xfrm>
            <a:prstGeom prst="line">
              <a:avLst/>
            </a:prstGeom>
            <a:noFill/>
            <a:ln w="55000" cmpd="thickThin">
              <a:solidFill>
                <a:schemeClr val="bg1"/>
              </a:solidFill>
              <a:round/>
              <a:headEnd/>
              <a:tailEnd type="arrow" w="med" len="med"/>
            </a:ln>
            <a:effectLst>
              <a:outerShdw dist="381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4506358" y="2210189"/>
              <a:ext cx="1099111" cy="637785"/>
            </a:xfrm>
            <a:prstGeom prst="line">
              <a:avLst/>
            </a:prstGeom>
            <a:noFill/>
            <a:ln w="55000" cmpd="thickThin">
              <a:solidFill>
                <a:schemeClr val="bg1"/>
              </a:solidFill>
              <a:round/>
              <a:headEnd/>
              <a:tailEnd type="arrow" w="med" len="med"/>
            </a:ln>
            <a:effectLst>
              <a:outerShdw dist="381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7200" y="4419600"/>
            <a:ext cx="78563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Geolocation</a:t>
            </a:r>
            <a:r>
              <a:rPr lang="en-US" dirty="0" smtClean="0"/>
              <a:t> g, Samples s, Species p where </a:t>
            </a:r>
            <a:r>
              <a:rPr lang="en-US" dirty="0" err="1" smtClean="0"/>
              <a:t>g.siteID</a:t>
            </a:r>
            <a:r>
              <a:rPr lang="en-US" dirty="0" smtClean="0"/>
              <a:t>=</a:t>
            </a:r>
            <a:r>
              <a:rPr lang="en-US" dirty="0" err="1" smtClean="0"/>
              <a:t>s.siteID</a:t>
            </a:r>
            <a:endParaRPr lang="en-US" dirty="0" smtClean="0"/>
          </a:p>
          <a:p>
            <a:r>
              <a:rPr lang="en-US" dirty="0" smtClean="0"/>
              <a:t> and </a:t>
            </a:r>
            <a:r>
              <a:rPr lang="en-US" dirty="0" err="1" smtClean="0"/>
              <a:t>s.speciesID</a:t>
            </a:r>
            <a:r>
              <a:rPr lang="en-US" dirty="0" smtClean="0"/>
              <a:t>=</a:t>
            </a:r>
            <a:r>
              <a:rPr lang="en-US" dirty="0" err="1" smtClean="0"/>
              <a:t>p.speciesID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(alternative SQL queries can also be constructed, that will give you output records</a:t>
            </a:r>
          </a:p>
          <a:p>
            <a:r>
              <a:rPr lang="en-US" dirty="0" smtClean="0"/>
              <a:t> from each table whether or not these have a match in one of the other tables):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select * from (</a:t>
            </a:r>
            <a:r>
              <a:rPr lang="en-US" dirty="0" err="1" smtClean="0"/>
              <a:t>Geolocation</a:t>
            </a:r>
            <a:r>
              <a:rPr lang="en-US" dirty="0" smtClean="0"/>
              <a:t> g left join Samples s on </a:t>
            </a:r>
            <a:r>
              <a:rPr lang="en-US" dirty="0" err="1" smtClean="0"/>
              <a:t>g.siteID</a:t>
            </a:r>
            <a:r>
              <a:rPr lang="en-US" dirty="0" smtClean="0"/>
              <a:t>=</a:t>
            </a:r>
            <a:r>
              <a:rPr lang="en-US" dirty="0" err="1" smtClean="0"/>
              <a:t>s.siteID</a:t>
            </a:r>
            <a:r>
              <a:rPr lang="en-US" dirty="0" smtClean="0"/>
              <a:t>) left join </a:t>
            </a:r>
          </a:p>
          <a:p>
            <a:r>
              <a:rPr lang="en-US" dirty="0" smtClean="0"/>
              <a:t>Species p on </a:t>
            </a:r>
            <a:r>
              <a:rPr lang="en-US" dirty="0" err="1" smtClean="0"/>
              <a:t>s.speciesID</a:t>
            </a:r>
            <a:r>
              <a:rPr lang="en-US" dirty="0" smtClean="0"/>
              <a:t>=</a:t>
            </a:r>
            <a:r>
              <a:rPr lang="en-US" dirty="0" err="1" smtClean="0"/>
              <a:t>p.speciesID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4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/>
          </p:cNvSpPr>
          <p:nvPr>
            <p:ph idx="1"/>
          </p:nvPr>
        </p:nvSpPr>
        <p:spPr>
          <a:xfrm>
            <a:off x="344043" y="1187038"/>
            <a:ext cx="3968632" cy="498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OK for simple, self-contained </a:t>
            </a:r>
            <a:r>
              <a:rPr lang="en-US" sz="2000" dirty="0" err="1" smtClean="0">
                <a:ea typeface="ＭＳ Ｐゴシック" pitchFamily="34" charset="-128"/>
              </a:rPr>
              <a:t>Charts,Graphs,Calculations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Handy for collecting raw data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Flexible cell content type</a:t>
            </a:r>
          </a:p>
          <a:p>
            <a:pPr>
              <a:lnSpc>
                <a:spcPct val="90000"/>
              </a:lnSpc>
            </a:pPr>
            <a:r>
              <a:rPr lang="en-US" sz="2000" b="1" i="1" dirty="0" smtClean="0">
                <a:ea typeface="ＭＳ Ｐゴシック" pitchFamily="34" charset="-128"/>
              </a:rPr>
              <a:t>BUT: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Hard to subset or sort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Lack “record” integrity (can sort a </a:t>
            </a:r>
            <a:r>
              <a:rPr lang="en-US" sz="2000" dirty="0" err="1" smtClean="0">
                <a:ea typeface="ＭＳ Ｐゴシック" pitchFamily="34" charset="-128"/>
              </a:rPr>
              <a:t>colum</a:t>
            </a:r>
            <a:r>
              <a:rPr lang="en-US" sz="2000" dirty="0" smtClean="0">
                <a:ea typeface="ＭＳ Ｐゴシック" pitchFamily="34" charset="-128"/>
              </a:rPr>
              <a:t> independently of all others)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Easy to use – but harder to maintain as complexity and size of data grows (lots of repeats in records)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ea typeface="ＭＳ Ｐゴシック" pitchFamily="34" charset="-128"/>
              </a:rPr>
              <a:t>Lacks provenance</a:t>
            </a: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Spreadsheet vs. Database</a:t>
            </a:r>
          </a:p>
        </p:txBody>
      </p:sp>
      <p:sp>
        <p:nvSpPr>
          <p:cNvPr id="44035" name="Rectangle 5"/>
          <p:cNvSpPr>
            <a:spLocks noGrp="1"/>
          </p:cNvSpPr>
          <p:nvPr>
            <p:ph type="body" sz="half" idx="4294967295"/>
          </p:nvPr>
        </p:nvSpPr>
        <p:spPr>
          <a:xfrm>
            <a:off x="4426458" y="1140988"/>
            <a:ext cx="3771394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Works well with lots of data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Easy to query and subset data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Data fields are typed – e.g., integers only are allowed in integer fields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Columns cannot be sorted independently of each other (tuple)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Normalization reduces data entry and potential for </a:t>
            </a:r>
            <a:r>
              <a:rPr lang="en-US" sz="2000" dirty="0" smtClean="0">
                <a:ea typeface="ＭＳ Ｐゴシック" pitchFamily="34" charset="-128"/>
              </a:rPr>
              <a:t>error</a:t>
            </a:r>
          </a:p>
          <a:p>
            <a:pPr>
              <a:lnSpc>
                <a:spcPct val="90000"/>
              </a:lnSpc>
            </a:pPr>
            <a:r>
              <a:rPr lang="en-US" sz="2000" b="1" i="1" dirty="0" smtClean="0">
                <a:ea typeface="ＭＳ Ｐゴシック" pitchFamily="34" charset="-128"/>
              </a:rPr>
              <a:t>BUT: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More to learn and harder to use than a spreadsheet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4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356616" y="1002463"/>
            <a:ext cx="8330184" cy="5048250"/>
          </a:xfrm>
        </p:spPr>
        <p:txBody>
          <a:bodyPr>
            <a:normAutofit/>
          </a:bodyPr>
          <a:lstStyle/>
          <a:p>
            <a:pPr marL="566928" indent="-457200" fontAlgn="auto">
              <a:spcAft>
                <a:spcPts val="0"/>
              </a:spcAft>
              <a:defRPr/>
            </a:pPr>
            <a:r>
              <a:rPr lang="en-US" dirty="0" smtClean="0"/>
              <a:t>Follow Best </a:t>
            </a:r>
            <a:r>
              <a:rPr lang="en-US" dirty="0" smtClean="0"/>
              <a:t>Practices when designing </a:t>
            </a:r>
            <a:r>
              <a:rPr lang="en-US" dirty="0" smtClean="0"/>
              <a:t>your data sets</a:t>
            </a:r>
            <a:endParaRPr lang="en-US" dirty="0" smtClean="0"/>
          </a:p>
          <a:p>
            <a:pPr marL="566928" indent="-457200" fontAlgn="auto">
              <a:spcAft>
                <a:spcPts val="0"/>
              </a:spcAft>
              <a:defRPr/>
            </a:pPr>
            <a:r>
              <a:rPr lang="en-US" dirty="0" smtClean="0"/>
              <a:t>Choose a data entry method that allows some validation of data as it is entered</a:t>
            </a:r>
          </a:p>
          <a:p>
            <a:pPr marL="566928" indent="-457200" fontAlgn="auto">
              <a:spcAft>
                <a:spcPts val="0"/>
              </a:spcAft>
              <a:defRPr/>
            </a:pPr>
            <a:r>
              <a:rPr lang="en-US" dirty="0" smtClean="0"/>
              <a:t>Invest time in learning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</a:t>
            </a:r>
            <a:r>
              <a:rPr lang="en-US" dirty="0" smtClean="0"/>
              <a:t> to use a database if your datasets are large or complex</a:t>
            </a:r>
          </a:p>
          <a:p>
            <a:pPr marL="566928" indent="-457200" fontAlgn="auto">
              <a:spcAft>
                <a:spcPts val="0"/>
              </a:spcAft>
              <a:defRPr/>
            </a:pPr>
            <a:r>
              <a:rPr lang="en-US" dirty="0" smtClean="0"/>
              <a:t>Consider investing time in learning how to use databases if your data are small and humble</a:t>
            </a:r>
          </a:p>
          <a:p>
            <a:pPr marL="566928" indent="-457200" fontAlgn="auto">
              <a:spcAft>
                <a:spcPts val="0"/>
              </a:spcAft>
              <a:defRPr/>
            </a:pPr>
            <a:r>
              <a:rPr lang="en-US" dirty="0" smtClean="0"/>
              <a:t>Consider investing time in learning how to use databases if you ever intend to share your data</a:t>
            </a:r>
          </a:p>
          <a:p>
            <a:pPr marL="566928" indent="-457200" fontAlgn="auto">
              <a:spcAft>
                <a:spcPts val="0"/>
              </a:spcAft>
              <a:defRPr/>
            </a:pPr>
            <a:r>
              <a:rPr lang="en-US" dirty="0" smtClean="0"/>
              <a:t>Consider learning databases if you are </a:t>
            </a:r>
            <a:r>
              <a:rPr lang="en-US" dirty="0" smtClean="0"/>
              <a:t>a scientist who analyzes tabular data.</a:t>
            </a:r>
            <a:endParaRPr lang="en-US" dirty="0" smtClean="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87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/>
          </p:cNvSpPr>
          <p:nvPr>
            <p:ph idx="1"/>
          </p:nvPr>
        </p:nvSpPr>
        <p:spPr>
          <a:xfrm>
            <a:off x="457200" y="1027525"/>
            <a:ext cx="7464038" cy="4116388"/>
          </a:xfrm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 Best Practices for Preparing Environmental Data Sets to Share and Archive. September 2010. Les A. Hook, Suresh K. </a:t>
            </a:r>
            <a:r>
              <a:rPr lang="en-US" dirty="0" err="1" smtClean="0">
                <a:ea typeface="ＭＳ Ｐゴシック" pitchFamily="34" charset="-128"/>
              </a:rPr>
              <a:t>Santhana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Vannan</a:t>
            </a:r>
            <a:r>
              <a:rPr lang="en-US" dirty="0" smtClean="0">
                <a:ea typeface="ＭＳ Ｐゴシック" pitchFamily="34" charset="-128"/>
              </a:rPr>
              <a:t>, Tammy W. </a:t>
            </a:r>
            <a:r>
              <a:rPr lang="en-US" dirty="0" err="1" smtClean="0">
                <a:ea typeface="ＭＳ Ｐゴシック" pitchFamily="34" charset="-128"/>
              </a:rPr>
              <a:t>Beaty</a:t>
            </a:r>
            <a:r>
              <a:rPr lang="en-US" dirty="0" smtClean="0">
                <a:ea typeface="ＭＳ Ｐゴシック" pitchFamily="34" charset="-128"/>
              </a:rPr>
              <a:t>, Robert B. Cook, and Bruce E. Wilson. </a:t>
            </a:r>
            <a:r>
              <a:rPr lang="en-US" dirty="0" smtClean="0">
                <a:solidFill>
                  <a:schemeClr val="hlink"/>
                </a:solidFill>
                <a:ea typeface="ＭＳ Ｐゴシック" pitchFamily="34" charset="-128"/>
                <a:hlinkClick r:id="rId3"/>
              </a:rPr>
              <a:t>http://daac.ornl.gov/PI/BestPractices-2010.pdf</a:t>
            </a:r>
            <a:endParaRPr lang="en-US" dirty="0" smtClean="0">
              <a:solidFill>
                <a:schemeClr val="hlink"/>
              </a:solidFill>
              <a:ea typeface="ＭＳ Ｐゴシック" pitchFamily="34" charset="-128"/>
            </a:endParaRPr>
          </a:p>
          <a:p>
            <a:endParaRPr lang="en-US" dirty="0" smtClean="0">
              <a:solidFill>
                <a:schemeClr val="hlink"/>
              </a:solidFill>
              <a:ea typeface="ＭＳ Ｐゴシック" pitchFamily="34" charset="-128"/>
            </a:endParaRPr>
          </a:p>
          <a:p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Some Simple Guidelines for Effective Data Management.  Elizabeth Borer, Eric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Seabloom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, Matthew B. Jones, and Mark Schildhauer.  Bull. Ecol. Soc. Amer., April 2009,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pp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205-214.</a:t>
            </a:r>
          </a:p>
          <a:p>
            <a:pPr>
              <a:buFont typeface="Arial" charset="0"/>
              <a:buNone/>
            </a:pP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356616" y="324938"/>
            <a:ext cx="7556500" cy="711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Handy References for Better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2692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Types of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977" y="914400"/>
            <a:ext cx="67393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Data </a:t>
            </a:r>
            <a:r>
              <a:rPr lang="en-US" sz="2400" dirty="0" smtClean="0"/>
              <a:t>Types include: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Vector (e.g. time-series)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Matrix (e.g. life-history tables)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Hierarchical (</a:t>
            </a:r>
            <a:r>
              <a:rPr lang="en-US" sz="2400" dirty="0" err="1" smtClean="0"/>
              <a:t>e.g</a:t>
            </a:r>
            <a:r>
              <a:rPr lang="en-US" sz="2400" dirty="0" smtClean="0"/>
              <a:t> taxonomies)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Grid (e.g. raster)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Spatial Vector (e.g. point, line, polygon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Focus </a:t>
            </a:r>
            <a:r>
              <a:rPr lang="en-US" sz="2400" dirty="0"/>
              <a:t>here on Tabular </a:t>
            </a:r>
            <a:r>
              <a:rPr lang="en-US" sz="2400" dirty="0" smtClean="0"/>
              <a:t>Data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281422"/>
            <a:ext cx="80771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Lots of specialized formats for storing and exchanging these various data </a:t>
            </a:r>
            <a:r>
              <a:rPr lang="en-US" sz="2400" b="1" i="1" dirty="0" smtClean="0"/>
              <a:t>types; but relational databases are mainly used for storing tabular data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3870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>
          <a:xfrm>
            <a:off x="406908" y="684491"/>
            <a:ext cx="7556500" cy="114430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Spreadsheets: </a:t>
            </a:r>
            <a:br>
              <a:rPr lang="en-US" sz="3200" dirty="0" smtClean="0">
                <a:ea typeface="ＭＳ Ｐゴシック" pitchFamily="34" charset="-128"/>
              </a:rPr>
            </a:br>
            <a:r>
              <a:rPr lang="en-US" sz="3200" dirty="0" smtClean="0">
                <a:ea typeface="ＭＳ Ｐゴシック" pitchFamily="34" charset="-128"/>
              </a:rPr>
              <a:t/>
            </a:r>
            <a:br>
              <a:rPr lang="en-US" sz="3200" dirty="0" smtClean="0">
                <a:ea typeface="ＭＳ Ｐゴシック" pitchFamily="34" charset="-128"/>
              </a:rPr>
            </a:br>
            <a:r>
              <a:rPr lang="en-US" sz="3200" i="1" dirty="0" smtClean="0">
                <a:ea typeface="ＭＳ Ｐゴシック" pitchFamily="34" charset="-128"/>
              </a:rPr>
              <a:t>primordial </a:t>
            </a:r>
            <a:r>
              <a:rPr lang="en-US" sz="3200" i="1" dirty="0" smtClean="0">
                <a:ea typeface="ＭＳ Ｐゴシック" pitchFamily="34" charset="-128"/>
              </a:rPr>
              <a:t>data entry tool of the digital age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05744"/>
              </p:ext>
            </p:extLst>
          </p:nvPr>
        </p:nvGraphicFramePr>
        <p:xfrm>
          <a:off x="228601" y="26416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DangerWillRobins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06" y="2637941"/>
            <a:ext cx="3010994" cy="3991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4648200"/>
            <a:ext cx="5904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Essentially, a tabula rasa with grid-lines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7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8-07 at 12.0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3" y="1803315"/>
            <a:ext cx="5689600" cy="4292685"/>
          </a:xfrm>
          <a:prstGeom prst="rect">
            <a:avLst/>
          </a:prstGeom>
        </p:spPr>
      </p:pic>
      <p:pic>
        <p:nvPicPr>
          <p:cNvPr id="5" name="Picture 4" descr="DangerWillRobin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66" y="1790614"/>
            <a:ext cx="3896034" cy="50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Spreadsheets: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78" y="1614239"/>
            <a:ext cx="1747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Rosewood Std"/>
              </a:rPr>
              <a:t>The Good</a:t>
            </a:r>
            <a:endParaRPr lang="en-US" sz="2800" i="1" dirty="0">
              <a:latin typeface="Rosewood St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966" y="3370055"/>
            <a:ext cx="73658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Quick on the draw (clickety-click and you’re ready to fire)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Shows up in every town (on most </a:t>
            </a:r>
            <a:r>
              <a:rPr lang="en-US" sz="2400" dirty="0" err="1" smtClean="0"/>
              <a:t>everyones</a:t>
            </a:r>
            <a:r>
              <a:rPr lang="en-US" sz="2400" dirty="0" smtClean="0"/>
              <a:t>’ computer)</a:t>
            </a:r>
          </a:p>
          <a:p>
            <a:endParaRPr lang="en-US" sz="2400" dirty="0" smtClean="0"/>
          </a:p>
          <a:p>
            <a:r>
              <a:rPr lang="en-US" sz="2400" dirty="0" smtClean="0"/>
              <a:t>Smarter </a:t>
            </a:r>
            <a:r>
              <a:rPr lang="en-US" sz="2400" dirty="0" smtClean="0"/>
              <a:t>than he lets on (stats, pivot tables, VB scripts)</a:t>
            </a:r>
          </a:p>
          <a:p>
            <a:endParaRPr lang="en-US" sz="2400" dirty="0"/>
          </a:p>
          <a:p>
            <a:r>
              <a:rPr lang="en-US" sz="2400" dirty="0" smtClean="0"/>
              <a:t>Cleans up real pretty (graphics, fonts, colors, borders)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79" y="153651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Spreadsheets: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78" y="1269500"/>
            <a:ext cx="1747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Rosewood Std"/>
              </a:rPr>
              <a:t>The Bad</a:t>
            </a:r>
            <a:endParaRPr lang="en-US" sz="2800" i="1" dirty="0">
              <a:latin typeface="Rosewood St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743200"/>
            <a:ext cx="8610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Fast but lose </a:t>
            </a:r>
            <a:r>
              <a:rPr lang="en-US" sz="2400" dirty="0" smtClean="0"/>
              <a:t>shooter  (</a:t>
            </a:r>
            <a:r>
              <a:rPr lang="en-US" sz="2400" dirty="0" err="1" smtClean="0"/>
              <a:t>click&amp;fire</a:t>
            </a:r>
            <a:r>
              <a:rPr lang="en-US" sz="2400" dirty="0" smtClean="0"/>
              <a:t>; </a:t>
            </a:r>
            <a:r>
              <a:rPr lang="en-US" sz="2400" dirty="0" err="1" smtClean="0"/>
              <a:t>click&amp;fire</a:t>
            </a:r>
            <a:r>
              <a:rPr lang="en-US" sz="2400" dirty="0" smtClean="0"/>
              <a:t>; </a:t>
            </a:r>
            <a:r>
              <a:rPr lang="en-US" sz="2400" dirty="0" err="1" smtClean="0"/>
              <a:t>click&amp;</a:t>
            </a:r>
            <a:r>
              <a:rPr lang="en-US" sz="2400" dirty="0" err="1" smtClean="0"/>
              <a:t>fire</a:t>
            </a:r>
            <a:r>
              <a:rPr lang="en-US" sz="2400" dirty="0" smtClean="0"/>
              <a:t>.. sloppy)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 scruples (delete row, save, ctrl-x/ctrl-c, save, re-sort, save)</a:t>
            </a:r>
          </a:p>
          <a:p>
            <a:endParaRPr lang="en-US" sz="2400" dirty="0"/>
          </a:p>
          <a:p>
            <a:r>
              <a:rPr lang="en-US" sz="2400" dirty="0" smtClean="0"/>
              <a:t>Deserts you in a pinch (column and row size limitations)</a:t>
            </a:r>
          </a:p>
          <a:p>
            <a:endParaRPr lang="en-US" sz="2400" dirty="0"/>
          </a:p>
          <a:p>
            <a:r>
              <a:rPr lang="en-US" sz="2400" dirty="0" smtClean="0"/>
              <a:t>Won’t give you straight answers (hard to query)</a:t>
            </a:r>
          </a:p>
          <a:p>
            <a:endParaRPr lang="en-US" sz="2400" dirty="0"/>
          </a:p>
          <a:p>
            <a:r>
              <a:rPr lang="en-US" sz="2400" dirty="0" smtClean="0"/>
              <a:t>Talks a good story, but didn’t get much education</a:t>
            </a:r>
            <a:br>
              <a:rPr lang="en-US" sz="2400" dirty="0" smtClean="0"/>
            </a:br>
            <a:r>
              <a:rPr lang="en-US" sz="2400" dirty="0" smtClean="0"/>
              <a:t> (e.g. http://</a:t>
            </a:r>
            <a:r>
              <a:rPr lang="en-US" sz="2400" dirty="0" err="1" smtClean="0"/>
              <a:t>www.practicalstats.com</a:t>
            </a:r>
            <a:r>
              <a:rPr lang="en-US" sz="2400" dirty="0" smtClean="0"/>
              <a:t>/</a:t>
            </a:r>
            <a:r>
              <a:rPr lang="en-US" sz="2400" dirty="0" err="1" smtClean="0"/>
              <a:t>xlsstats</a:t>
            </a:r>
            <a:r>
              <a:rPr lang="en-US" sz="2400" dirty="0" smtClean="0"/>
              <a:t>/</a:t>
            </a:r>
            <a:r>
              <a:rPr lang="en-US" sz="2400" dirty="0" err="1" smtClean="0"/>
              <a:t>excelstats.html</a:t>
            </a:r>
            <a:r>
              <a:rPr lang="en-US" sz="2400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46" y="12192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Spreadsheets: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6371" y="1295400"/>
            <a:ext cx="1747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Rosewood Std"/>
              </a:rPr>
              <a:t>The  UGLY</a:t>
            </a:r>
            <a:endParaRPr lang="en-US" sz="2800" i="1" dirty="0">
              <a:latin typeface="Rosewood St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438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Ill-mannered: </a:t>
            </a:r>
            <a:r>
              <a:rPr lang="en-US" sz="2400" dirty="0"/>
              <a:t>t</a:t>
            </a:r>
            <a:r>
              <a:rPr lang="en-US" sz="2400" dirty="0" smtClean="0"/>
              <a:t>akes </a:t>
            </a:r>
            <a:r>
              <a:rPr lang="en-US" sz="2400" dirty="0" smtClean="0"/>
              <a:t>data prisoner in binary formats; conflates </a:t>
            </a:r>
            <a:r>
              <a:rPr lang="en-US" sz="2400" dirty="0" smtClean="0"/>
              <a:t>raw data with summary </a:t>
            </a:r>
            <a:r>
              <a:rPr lang="en-US" sz="2400" dirty="0" smtClean="0"/>
              <a:t>data, metadata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Gaudy: Use of visual cues– color, font, borders– to indicate critical metadata or other semantic tidbits</a:t>
            </a:r>
          </a:p>
          <a:p>
            <a:endParaRPr lang="en-US" sz="2400" dirty="0"/>
          </a:p>
          <a:p>
            <a:r>
              <a:rPr lang="en-US" sz="2400" dirty="0" smtClean="0"/>
              <a:t>Shifty &amp; </a:t>
            </a:r>
            <a:r>
              <a:rPr lang="en-US" sz="2400" dirty="0" smtClean="0"/>
              <a:t>unreliable</a:t>
            </a:r>
            <a:r>
              <a:rPr lang="en-US" sz="2400" dirty="0" smtClean="0"/>
              <a:t>:  </a:t>
            </a:r>
            <a:r>
              <a:rPr lang="en-US" sz="2400" dirty="0" smtClean="0"/>
              <a:t>Cross-linking of worksheets sets up “invisible” </a:t>
            </a:r>
            <a:r>
              <a:rPr lang="en-US" sz="2400" dirty="0" smtClean="0"/>
              <a:t>dependencies (remember the Reinhart-</a:t>
            </a:r>
            <a:r>
              <a:rPr lang="en-US" sz="2400" dirty="0" err="1" smtClean="0"/>
              <a:t>Rogoff</a:t>
            </a:r>
            <a:r>
              <a:rPr lang="en-US" sz="2400" dirty="0" smtClean="0"/>
              <a:t> miscalculation?)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Shiftless: Provenance is entirely </a:t>
            </a:r>
            <a:r>
              <a:rPr lang="en-US" sz="2400" dirty="0" smtClean="0"/>
              <a:t>lost– versions encoded in names or not at all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15" y="10668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ＭＳ Ｐゴシック" pitchFamily="34" charset="-128"/>
              </a:rPr>
              <a:t>Spreadsheets: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6371" y="1295400"/>
            <a:ext cx="1747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Rosewood Std"/>
              </a:rPr>
              <a:t>The  UGLY</a:t>
            </a:r>
            <a:endParaRPr lang="en-US" sz="2800" i="1" dirty="0">
              <a:latin typeface="Rosewood St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438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i="1" dirty="0" smtClean="0"/>
              <a:t>The more complicated your Spreadsheet, the UGLIER it </a:t>
            </a:r>
            <a:r>
              <a:rPr lang="en-US" sz="2400" b="1" i="1" dirty="0" smtClean="0"/>
              <a:t>gets</a:t>
            </a:r>
          </a:p>
          <a:p>
            <a:endParaRPr lang="en-US" sz="2400" b="1" i="1" dirty="0"/>
          </a:p>
          <a:p>
            <a:endParaRPr lang="en-US" sz="2400" b="1" i="1" dirty="0" smtClean="0"/>
          </a:p>
          <a:p>
            <a:r>
              <a:rPr lang="en-US" sz="2400" b="1" i="1" dirty="0" smtClean="0"/>
              <a:t> ...in </a:t>
            </a:r>
            <a:r>
              <a:rPr lang="en-US" sz="2400" b="1" i="1" dirty="0" smtClean="0"/>
              <a:t>terms of using with other </a:t>
            </a:r>
            <a:r>
              <a:rPr lang="en-US" sz="2400" b="1" i="1" dirty="0" smtClean="0"/>
              <a:t>software, integrating with other data, detecting mistakes, extracting (querying for) specific records, enabling future interpretation, etc.</a:t>
            </a:r>
            <a:endParaRPr lang="en-US" sz="2400" b="1" i="1" dirty="0" smtClean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15" y="10668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105911</TotalTime>
  <Words>2092</Words>
  <Application>Microsoft Macintosh PowerPoint</Application>
  <PresentationFormat>On-screen Show (4:3)</PresentationFormat>
  <Paragraphs>431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modeling, and relational databases</vt:lpstr>
      <vt:lpstr>Learning Objectives</vt:lpstr>
      <vt:lpstr>Types of Data</vt:lpstr>
      <vt:lpstr>Spreadsheets:   primordial data entry tool of the digital age  </vt:lpstr>
      <vt:lpstr>PowerPoint Presentation</vt:lpstr>
      <vt:lpstr>Spreadsheets:  </vt:lpstr>
      <vt:lpstr>Spreadsheets:  </vt:lpstr>
      <vt:lpstr>Spreadsheets:  </vt:lpstr>
      <vt:lpstr>Spreadsheets:  </vt:lpstr>
      <vt:lpstr>UGLY</vt:lpstr>
      <vt:lpstr>UGLY</vt:lpstr>
      <vt:lpstr>Spreadsheets:  Best Practices</vt:lpstr>
      <vt:lpstr>GOOD!</vt:lpstr>
      <vt:lpstr>Formally creating a Table in an RDBMS</vt:lpstr>
      <vt:lpstr>Terminological Soup</vt:lpstr>
      <vt:lpstr>A word about Formats</vt:lpstr>
      <vt:lpstr>Databases &amp; Alternatives</vt:lpstr>
      <vt:lpstr>So why (relational) Databases?</vt:lpstr>
      <vt:lpstr>Normalization?</vt:lpstr>
      <vt:lpstr>Normalization?</vt:lpstr>
      <vt:lpstr>Normalization?</vt:lpstr>
      <vt:lpstr>Normalization?</vt:lpstr>
      <vt:lpstr>Normalization?</vt:lpstr>
      <vt:lpstr>PowerPoint Presentation</vt:lpstr>
      <vt:lpstr>Joining Tables in a Relational Database</vt:lpstr>
      <vt:lpstr>Spreadsheet vs. Database</vt:lpstr>
      <vt:lpstr>Conclusion</vt:lpstr>
      <vt:lpstr>Handy References for Better Data Structures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 Bowes</dc:creator>
  <cp:lastModifiedBy>Mark Schildhauer</cp:lastModifiedBy>
  <cp:revision>1550</cp:revision>
  <cp:lastPrinted>2010-11-23T19:03:09Z</cp:lastPrinted>
  <dcterms:created xsi:type="dcterms:W3CDTF">2010-12-07T03:26:57Z</dcterms:created>
  <dcterms:modified xsi:type="dcterms:W3CDTF">2014-07-28T15:07:05Z</dcterms:modified>
</cp:coreProperties>
</file>