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theme/theme4.xml" Type="http://schemas.openxmlformats.org/officeDocument/2006/relationships/theme" Id="rId1"/><Relationship Target="slides/slide16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7.xml" Type="http://schemas.openxmlformats.org/officeDocument/2006/relationships/slide" Id="rId23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Lots of great reference basins with great data from USGS (1900 wsheds)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469 in SE, just with Hansen dataset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cumulative distribution vs daily discharge. Before disturbance, 50% of daily discharges are &lt;1 cms, increases to &gt;1 cms after dist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y="5875079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457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3124200"/>
            <a:ext cy="36509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9.xml" Type="http://schemas.openxmlformats.org/officeDocument/2006/relationships/slideLayout" Id="rId2"/><Relationship Target="../slideLayouts/slideLayout8.xml" Type="http://schemas.openxmlformats.org/officeDocument/2006/relationships/slideLayout" Id="rId1"/><Relationship Target="../slideLayouts/slideLayout11.xml" Type="http://schemas.openxmlformats.org/officeDocument/2006/relationships/slideLayout" Id="rId4"/><Relationship Target="../slideLayouts/slideLayout10.xml" Type="http://schemas.openxmlformats.org/officeDocument/2006/relationships/slideLayout" Id="rId3"/><Relationship Target="../slideLayouts/slideLayout13.xml" Type="http://schemas.openxmlformats.org/officeDocument/2006/relationships/slideLayout" Id="rId6"/><Relationship Target="../slideLayouts/slideLayout12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6.png" Type="http://schemas.openxmlformats.org/officeDocument/2006/relationships/image" Id="rId4"/><Relationship Target="http://earthenginepartners.appspot.com/science-2013-global-forest/download.html" Type="http://schemas.openxmlformats.org/officeDocument/2006/relationships/hyperlink" TargetMode="External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3.png" Type="http://schemas.openxmlformats.org/officeDocument/2006/relationships/image" Id="rId4"/><Relationship Target="https://plus.google.com/+BrunoOliveira/posts/MGxauXypb1Y?pid=5694023113460433314&amp;oid=102451193315916178828" Type="http://schemas.openxmlformats.org/officeDocument/2006/relationships/hyperlink" TargetMode="External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https://github.com/RENCI-Ecohydro/OSS-new/blob/master/Scripts/forest_cover_downloader.py" Type="http://schemas.openxmlformats.org/officeDocument/2006/relationships/hyperlink" TargetMode="External" Id="rId4"/><Relationship Target="../media/image24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7.xml" Type="http://schemas.openxmlformats.org/officeDocument/2006/relationships/slideLayout" Id="rId1"/><Relationship Target="http://water.usgs.gov/GIS/dsdl/gagesII_9322_point_shapefile.zip" Type="http://schemas.openxmlformats.org/officeDocument/2006/relationships/hyperlink" TargetMode="External" Id="rId4"/><Relationship Target="../media/image30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22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5.png" Type="http://schemas.openxmlformats.org/officeDocument/2006/relationships/image" Id="rId4"/><Relationship Target="../media/image23.jpg" Type="http://schemas.openxmlformats.org/officeDocument/2006/relationships/image" Id="rId3"/><Relationship Target="../media/image20.png" Type="http://schemas.openxmlformats.org/officeDocument/2006/relationships/image" Id="rId5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7.xml" Type="http://schemas.openxmlformats.org/officeDocument/2006/relationships/slideLayout" Id="rId1"/><Relationship Target="http://xkcd.com/1319/" Type="http://schemas.openxmlformats.org/officeDocument/2006/relationships/hyperlink" TargetMode="External" Id="rId4"/><Relationship Target="../media/image18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9.png" Type="http://schemas.openxmlformats.org/officeDocument/2006/relationships/image" Id="rId4"/><Relationship Target="https://github.com/RENCI-Ecohydro/OSS-new/tree/master/Scripts" Type="http://schemas.openxmlformats.org/officeDocument/2006/relationships/hyperlink" TargetMode="External" Id="rId3"/><Relationship Target="https://www.flickr.com/photos/dvanzuijlekom/" Type="http://schemas.openxmlformats.org/officeDocument/2006/relationships/hyperlink" TargetMode="External" Id="rId6"/><Relationship Target="../media/image26.jp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29.png" Type="http://schemas.openxmlformats.org/officeDocument/2006/relationships/image" Id="rId4"/><Relationship Target="../media/image27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http://xkcd.com/1296/" Type="http://schemas.openxmlformats.org/officeDocument/2006/relationships/hyperlink" TargetMode="External" Id="rId4"/><Relationship Target="../media/image28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25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0.jpg" Type="http://schemas.openxmlformats.org/officeDocument/2006/relationships/image" Id="rId4"/><Relationship Target="../media/image17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2.png" Type="http://schemas.openxmlformats.org/officeDocument/2006/relationships/image" Id="rId4"/><Relationship Target="../media/image03.png" Type="http://schemas.openxmlformats.org/officeDocument/2006/relationships/image" Id="rId3"/><Relationship Target="../media/image04.png" Type="http://schemas.openxmlformats.org/officeDocument/2006/relationships/image" Id="rId6"/><Relationship Target="../media/image05.png" Type="http://schemas.openxmlformats.org/officeDocument/2006/relationships/image" Id="rId5"/><Relationship Target="../media/image21.png" Type="http://schemas.openxmlformats.org/officeDocument/2006/relationships/image" Id="rId7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09.png" Type="http://schemas.openxmlformats.org/officeDocument/2006/relationships/image" Id="rId4"/><Relationship Target="../media/image06.jpg" Type="http://schemas.openxmlformats.org/officeDocument/2006/relationships/image" Id="rId3"/><Relationship Target="../media/image08.jp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33424" x="400349"/>
            <a:ext cy="5597500" cx="83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 rotWithShape="1">
          <a:blip r:embed="rId4">
            <a:alphaModFix/>
          </a:blip>
          <a:srcRect t="0" b="0" r="22469" l="20430"/>
          <a:stretch/>
        </p:blipFill>
        <p:spPr>
          <a:xfrm>
            <a:off y="2625600" x="3738050"/>
            <a:ext cy="3581799" cx="18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y="6283600" x="1827625"/>
            <a:ext cy="457200" cx="569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-US"/>
              <a:t>* Photoshop not covered in OSS 2014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97875" x="8302800"/>
            <a:ext cy="457200" cx="48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-US"/>
              <a:t>*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-US"/>
              <a:t>First Dataset...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6084275" x="457200"/>
            <a:ext cy="572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u="sng" sz="1200" lang="en-US">
                <a:solidFill>
                  <a:schemeClr val="hlink"/>
                </a:solidFill>
                <a:hlinkClick r:id="rId3"/>
              </a:rPr>
              <a:t>http://earthenginepartners.appspot.com/science-2013-global-forest/download.html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19197" x="1752115"/>
            <a:ext cy="4853000" cx="5663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-US"/>
              <a:t>The Strategy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6160475" x="457200"/>
            <a:ext cy="4992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u="sng" sz="1100" lang="en-US">
                <a:solidFill>
                  <a:schemeClr val="hlink"/>
                </a:solidFill>
                <a:hlinkClick r:id="rId3"/>
              </a:rPr>
              <a:t>https://plus.google.com/+BrunoOliveira/posts/MGxauXypb1Y?pid=5694023113460433314&amp;oid=102451193315916178828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17649" x="1191926"/>
            <a:ext cy="4708625" cx="6599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460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sz="3600" lang="en-US"/>
              <a:t>Division of Labor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/>
              <a:t> (Kind of… Lots of Helping Each Other Out)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t="0" b="-1173" r="0" l="0"/>
          <a:stretch/>
        </p:blipFill>
        <p:spPr>
          <a:xfrm>
            <a:off y="1113300" x="643175"/>
            <a:ext cy="5744700" cx="804363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y="2059900" x="1029950"/>
            <a:ext cy="690899" cx="4094699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y="6467800" x="7020300"/>
            <a:ext cy="213599" cx="2047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https://www.draw.io/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Automated Downloaders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13949" x="457200"/>
            <a:ext cy="4064249" cx="822959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y="1478800" x="467250"/>
            <a:ext cy="4076699" cx="82095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y="5784450" x="483250"/>
            <a:ext cy="729300" cx="78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n-US">
                <a:solidFill>
                  <a:srgbClr val="4A86E8"/>
                </a:solidFill>
                <a:hlinkClick r:id="rId4"/>
              </a:rPr>
              <a:t>https://github.com/RENCI-Ecohydro/OSS-new/blob/master/Scripts/forest_cover_downloader.py</a:t>
            </a:r>
          </a:p>
          <a:p>
            <a:pPr>
              <a:spcBef>
                <a:spcPts val="0"/>
              </a:spcBef>
              <a:buNone/>
            </a:pPr>
            <a:r>
              <a:rPr u="sng" lang="en-US">
                <a:solidFill>
                  <a:srgbClr val="4A86E8"/>
                </a:solidFill>
              </a:rPr>
              <a:t>https://github.com/RENCI-Ecohydro/OSS-new/blob/master/Scripts/MCD45_wget_2.sh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The good...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53050" x="1063875"/>
            <a:ext cy="5164024" cx="6989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y="6368150" x="1092750"/>
            <a:ext cy="301500" cx="6989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u="sng" sz="1000" lang="en-US">
                <a:solidFill>
                  <a:schemeClr val="hlink"/>
                </a:solidFill>
                <a:hlinkClick r:id="rId4"/>
              </a:rPr>
              <a:t>http://water.usgs.gov/GIS/dsdl/gagesII_9322_point_shapefile.zip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The bad...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70050" x="304799"/>
            <a:ext cy="4623922" cx="653872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y="2898950" x="6255000"/>
            <a:ext cy="1708200" cx="2888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800" lang="en-US"/>
              <a:t>- ~ 200 GB of raster data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>
              <a:spcBef>
                <a:spcPts val="0"/>
              </a:spcBef>
              <a:buNone/>
            </a:pPr>
            <a:r>
              <a:rPr b="1" sz="1800" lang="en-US"/>
              <a:t>- 1.5 petapixels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>
              <a:spcBef>
                <a:spcPts val="0"/>
              </a:spcBef>
              <a:buNone/>
            </a:pPr>
            <a:r>
              <a:rPr b="1" sz="1800" lang="en-US"/>
              <a:t>- 1856 watersheds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Really bad...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92900" x="979725"/>
            <a:ext cy="4497475" cx="72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y="5853175" x="678275"/>
            <a:ext cy="640499" cx="3529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6453" x="0"/>
            <a:ext cy="6465095" cx="914400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y="5953800" x="556425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-US"/>
              <a:t>wet year + pulse disturbance obscures response variable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2650" x="3125"/>
            <a:ext cy="2858999" cx="278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>
            <p:ph type="title"/>
          </p:nvPr>
        </p:nvSpPr>
        <p:spPr>
          <a:xfrm>
            <a:off y="-32150" x="2606025"/>
            <a:ext cy="1143000" cx="4206299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/>
              <a:t>Also Really Bad...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y="5397425" x="1669050"/>
            <a:ext cy="457200" cx="400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? 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974550" x="0"/>
            <a:ext cy="2750650" cx="34588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Shape 213"/>
          <p:cNvCxnSpPr/>
          <p:nvPr/>
        </p:nvCxnSpPr>
        <p:spPr>
          <a:xfrm flipH="1">
            <a:off y="2926550" x="429550"/>
            <a:ext cy="2394600" cx="225299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4" name="Shape 214"/>
          <p:cNvCxnSpPr/>
          <p:nvPr/>
        </p:nvCxnSpPr>
        <p:spPr>
          <a:xfrm>
            <a:off y="2974550" x="2370475"/>
            <a:ext cy="2363099" cx="100080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15" name="Shape 215"/>
          <p:cNvSpPr/>
          <p:nvPr/>
        </p:nvSpPr>
        <p:spPr>
          <a:xfrm>
            <a:off y="111750" x="654850"/>
            <a:ext cy="2859000" cx="1691699"/>
          </a:xfrm>
          <a:prstGeom prst="rect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47712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The ugly...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41825" x="1916315"/>
            <a:ext cy="5355925" cx="530343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y="6485675" x="3642525"/>
            <a:ext cy="288899" cx="195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u="sng" lang="en-US">
                <a:solidFill>
                  <a:schemeClr val="hlink"/>
                </a:solidFill>
                <a:hlinkClick r:id="rId4"/>
              </a:rPr>
              <a:t>http://xkcd.com/1319/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-US"/>
              <a:t>Challenges and Solutions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1600200" x="457200"/>
            <a:ext cy="4986899" cx="85587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indent="0" marL="0">
              <a:spcBef>
                <a:spcPts val="0"/>
              </a:spcBef>
              <a:buNone/>
            </a:pPr>
            <a:r>
              <a:rPr lang="en-US"/>
              <a:t>Big Data Problems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Large remote-server for Python scripts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PostGIS/Postgres and Spatial SQL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rPr u="sng" sz="1100" lang="en-US">
                <a:solidFill>
                  <a:srgbClr val="1155CC"/>
                </a:solidFill>
                <a:hlinkClick r:id="rId3"/>
              </a:rPr>
              <a:t>https://github.com/RENCI-Ecohydro/OSS-new/tree/master/Scripts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646900" x="5424800"/>
            <a:ext cy="1878349" cx="187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450225" x="1243000"/>
            <a:ext cy="2271700" cx="34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y="5632350" x="2891025"/>
            <a:ext cy="243300" cx="171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r">
              <a:spcBef>
                <a:spcPts val="0"/>
              </a:spcBef>
              <a:buNone/>
            </a:pPr>
            <a:r>
              <a:rPr sz="1200" lang="en-US">
                <a:solidFill>
                  <a:srgbClr val="212124"/>
                </a:solidFill>
                <a:hlinkClick r:id="rId6"/>
              </a:rPr>
              <a:t>Dennis van Zuijlekom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idx="1" type="subTitle"/>
          </p:nvPr>
        </p:nvSpPr>
        <p:spPr>
          <a:xfrm>
            <a:off y="4399550" x="1371600"/>
            <a:ext cy="1752600" cx="64007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/>
              <a:t>Tony Chang, Montana State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/>
              <a:t>Jon Duncan, UNC-CH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/>
              <a:t>Tian Gan, Utah State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/>
              <a:t>John Lovette, UNC- CH</a:t>
            </a:r>
          </a:p>
          <a:p>
            <a:pPr>
              <a:spcBef>
                <a:spcPts val="0"/>
              </a:spcBef>
              <a:buNone/>
            </a:pPr>
            <a:r>
              <a:rPr sz="1800" lang="en-US"/>
              <a:t>Mike Treglia, Texas A&amp;M / U Tulsa</a:t>
            </a:r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y="2384625" x="685800"/>
            <a:ext cy="1470000" cx="77724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sz="4800" lang="en-US"/>
              <a:t>Quantifying the Ecohydrological Impacts of Forest Disturbance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-US">
                <a:solidFill>
                  <a:schemeClr val="dk1"/>
                </a:solidFill>
              </a:rPr>
              <a:t>(</a:t>
            </a:r>
            <a:r>
              <a:rPr b="1" sz="1800" lang="en-US"/>
              <a:t>Doing things the hard way)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y="-30162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Python or SQL?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y="1118250" x="4522650"/>
            <a:ext cy="645000" cx="4621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800" lang="en-US"/>
              <a:t>PostGIS SQL Code to Extract Forest Loss by Watershed: </a:t>
            </a:r>
          </a:p>
          <a:p>
            <a:pPr algn="ctr">
              <a:spcBef>
                <a:spcPts val="0"/>
              </a:spcBef>
              <a:buNone/>
            </a:pPr>
            <a:r>
              <a:rPr sz="1800" lang="en-US"/>
              <a:t>Efficient but a Steep Learning Curve</a:t>
            </a: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t="812" b="29105" r="2110" l="-2110"/>
          <a:stretch/>
        </p:blipFill>
        <p:spPr>
          <a:xfrm>
            <a:off y="2053050" x="4446425"/>
            <a:ext cy="3765325" cx="45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y="5818375" x="4446425"/>
            <a:ext cy="253499" cx="4697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-US">
                <a:solidFill>
                  <a:schemeClr val="dk1"/>
                </a:solidFill>
              </a:rPr>
              <a:t>19 Lines; ~5 minutes to run for the entire Southeastern U.S.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solidFill>
                  <a:schemeClr val="dk1"/>
                </a:solidFill>
              </a:rPr>
              <a:t>(Some post-processing of tables in R)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53050" x="112200"/>
            <a:ext cy="3765325" cx="427666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y="1112850" x="119125"/>
            <a:ext cy="497999" cx="4452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800" lang="en-US"/>
              <a:t>Python Code to </a:t>
            </a:r>
            <a:r>
              <a:rPr sz="1800" lang="en-US">
                <a:solidFill>
                  <a:schemeClr val="dk1"/>
                </a:solidFill>
              </a:rPr>
              <a:t>Extract Forest Loss by Watershed: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-US"/>
              <a:t>Not efficient but readable...sort of.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y="5818375" x="-105850"/>
            <a:ext cy="497999" cx="4452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-US"/>
              <a:t>279 Lines: ~12 hours to run entire U.S.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y="6351300" x="2301175"/>
            <a:ext cy="253499" cx="4697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Worked well for QA/QC: EXACT SAME ANSWERS!!!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To do...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1219200" x="457200"/>
            <a:ext cy="54047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indent="0" marL="0">
              <a:spcBef>
                <a:spcPts val="0"/>
              </a:spcBef>
              <a:buNone/>
            </a:pPr>
            <a:r>
              <a:rPr lang="en-US"/>
              <a:t>- Collect remaining response/predictor data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lang="en-US"/>
              <a:t> 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lang="en-US"/>
              <a:t>- Extract new predictor variables to watershed       shapes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indent="0" marL="0">
              <a:spcBef>
                <a:spcPts val="0"/>
              </a:spcBef>
              <a:buNone/>
            </a:pPr>
            <a:r>
              <a:rPr lang="en-US"/>
              <a:t>- Build statistical models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lang="en-US"/>
              <a:t>  	</a:t>
            </a:r>
            <a:r>
              <a:rPr sz="2400" lang="en-US"/>
              <a:t>	- Time series analysis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sz="2400" lang="en-US"/>
              <a:t>   		- Pre/Post treatment analysis 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marL="0">
              <a:spcBef>
                <a:spcPts val="0"/>
              </a:spcBef>
              <a:buNone/>
            </a:pPr>
            <a:r>
              <a:rPr lang="en-US"/>
              <a:t>- Poster at AGU (Dec 2014)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Lessons Learned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63475" x="1102562"/>
            <a:ext cy="3951525" cx="693887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y="4970950" x="2096725"/>
            <a:ext cy="314400" cx="415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y="6543600" x="7129475"/>
            <a:ext cy="314400" cx="2009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u="sng" lang="en-US">
                <a:solidFill>
                  <a:schemeClr val="hlink"/>
                </a:solidFill>
                <a:hlinkClick r:id="rId4"/>
              </a:rPr>
              <a:t>http://xkcd.com/1296/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y="5866325" x="1496975"/>
            <a:ext cy="385800" cx="5632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(Try not to do this… and thanks to Terrell for helping us with GIT!)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Clone our repository!</a:t>
            </a:r>
          </a:p>
          <a:p>
            <a:pPr>
              <a:spcBef>
                <a:spcPts val="0"/>
              </a:spcBef>
              <a:buNone/>
            </a:pPr>
            <a:r>
              <a:rPr sz="2400" lang="en-US"/>
              <a:t>https://github.com/RENCI-Ecohydro/OSS-new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139700" marL="2171700">
              <a:spcBef>
                <a:spcPts val="0"/>
              </a:spcBef>
              <a:buNone/>
            </a:pPr>
            <a:r>
              <a:rPr lang="en-US"/>
              <a:t>You will be assimilated!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78424" x="2311125"/>
            <a:ext cy="3316374" cx="428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1" name="Shape 61"/>
          <p:cNvGrpSpPr/>
          <p:nvPr/>
        </p:nvGrpSpPr>
        <p:grpSpPr>
          <a:xfrm>
            <a:off y="0" x="0"/>
            <a:ext cy="6858000" cx="9143999"/>
            <a:chOff y="0" x="0"/>
            <a:chExt cy="6858000" cx="9143999"/>
          </a:xfrm>
        </p:grpSpPr>
        <p:sp>
          <p:nvSpPr>
            <p:cNvPr id="62" name="Shape 62"/>
            <p:cNvSpPr/>
            <p:nvPr/>
          </p:nvSpPr>
          <p:spPr>
            <a:xfrm>
              <a:off y="2166301" x="2746375"/>
              <a:ext cy="2532698" cx="3651250"/>
            </a:xfrm>
            <a:prstGeom prst="rect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rm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 strike="noStrike" u="none" b="0" cap="none" baseline="0"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" name="Shape 63"/>
            <p:cNvGrpSpPr/>
            <p:nvPr/>
          </p:nvGrpSpPr>
          <p:grpSpPr>
            <a:xfrm>
              <a:off y="0" x="0"/>
              <a:ext cy="6858000" cx="9143999"/>
              <a:chOff y="0" x="0"/>
              <a:chExt cy="6858000" cx="9143999"/>
            </a:xfrm>
          </p:grpSpPr>
          <p:cxnSp>
            <p:nvCxnSpPr>
              <p:cNvPr id="64" name="Shape 64"/>
              <p:cNvCxnSpPr/>
              <p:nvPr/>
            </p:nvCxnSpPr>
            <p:spPr>
              <a:xfrm rot="10800000" flipH="1">
                <a:off y="0" x="6397625"/>
                <a:ext cy="2166302" cx="2746374"/>
              </a:xfrm>
              <a:prstGeom prst="straightConnector1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round/>
                <a:headEnd w="med" len="med" type="none"/>
                <a:tailEnd w="med" len="med" type="none"/>
              </a:ln>
            </p:spPr>
          </p:cxnSp>
          <p:cxnSp>
            <p:nvCxnSpPr>
              <p:cNvPr id="65" name="Shape 65"/>
              <p:cNvCxnSpPr/>
              <p:nvPr/>
            </p:nvCxnSpPr>
            <p:spPr>
              <a:xfrm>
                <a:off y="4699000" x="6397625"/>
                <a:ext cy="2158999" cx="2746374"/>
              </a:xfrm>
              <a:prstGeom prst="straightConnector1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round/>
                <a:headEnd w="med" len="med" type="none"/>
                <a:tailEnd w="med" len="med" type="none"/>
              </a:ln>
            </p:spPr>
          </p:cxnSp>
          <p:cxnSp>
            <p:nvCxnSpPr>
              <p:cNvPr id="66" name="Shape 66"/>
              <p:cNvCxnSpPr/>
              <p:nvPr/>
            </p:nvCxnSpPr>
            <p:spPr>
              <a:xfrm flipH="1">
                <a:off y="4699000" x="0"/>
                <a:ext cy="2158999" cx="2746374"/>
              </a:xfrm>
              <a:prstGeom prst="straightConnector1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round/>
                <a:headEnd w="med" len="med" type="none"/>
                <a:tailEnd w="med" len="med" type="none"/>
              </a:ln>
            </p:spPr>
          </p:cxnSp>
          <p:cxnSp>
            <p:nvCxnSpPr>
              <p:cNvPr id="67" name="Shape 67"/>
              <p:cNvCxnSpPr/>
              <p:nvPr/>
            </p:nvCxnSpPr>
            <p:spPr>
              <a:xfrm rot="10800000">
                <a:off y="0" x="0"/>
                <a:ext cy="2166302" cx="2746374"/>
              </a:xfrm>
              <a:prstGeom prst="straightConnector1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round/>
                <a:headEnd w="med" len="med" type="none"/>
                <a:tailEnd w="med" len="med" type="none"/>
              </a:ln>
            </p:spPr>
          </p:cxnSp>
        </p:grpSp>
      </p:grpSp>
      <p:sp>
        <p:nvSpPr>
          <p:cNvPr id="68" name="Shape 68"/>
          <p:cNvSpPr txBox="1"/>
          <p:nvPr/>
        </p:nvSpPr>
        <p:spPr>
          <a:xfrm>
            <a:off y="1690051" x="3213100"/>
            <a:ext cy="461664" cx="27305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rm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69" name="Shape 69"/>
          <p:cNvSpPr txBox="1"/>
          <p:nvPr/>
        </p:nvSpPr>
        <p:spPr>
          <a:xfrm rot="5400000">
            <a:off y="3217218" x="1254127"/>
            <a:ext cy="461664" cx="25019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rm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</a:p>
        </p:txBody>
      </p:sp>
      <p:sp>
        <p:nvSpPr>
          <p:cNvPr id="70" name="Shape 70"/>
          <p:cNvSpPr txBox="1"/>
          <p:nvPr/>
        </p:nvSpPr>
        <p:spPr>
          <a:xfrm rot="-5400000">
            <a:off y="3217218" x="5377508"/>
            <a:ext cy="461664" cx="25019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rm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What?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y="4699000" x="3213100"/>
            <a:ext cy="461664" cx="27305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rm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2166301" x="3213100"/>
            <a:ext cy="461664" cx="27305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rm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2686700" x="3032125"/>
            <a:ext cy="1477199" cx="3233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rmAutofit/>
          </a:bodyPr>
          <a:lstStyle/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Forest disturbances from natural and human causes have been observed to change water quantity and quality.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y="5380671" x="1978025"/>
            <a:ext cy="1477328" cx="54927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rmAutofit/>
          </a:bodyPr>
          <a:lstStyle/>
          <a:p>
            <a:pPr algn="l" rtl="0" lvl="0" marR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a continental scale analysis of watershed response to forest disturbance. 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y="2164000" x="0"/>
            <a:ext cy="2585400" cx="2274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rmAutofit/>
          </a:bodyPr>
          <a:lstStyle/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effects of forest disturbance across watersheds can allow identification of areas most in need of management.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y="2197100" x="6882450"/>
            <a:ext cy="2585400" cx="2274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rmAutofit/>
          </a:bodyPr>
          <a:lstStyle/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Disturbances related to climate change &amp; development will increase in the future, altering availability of clean, fresh water.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y="212846" x="1978050"/>
            <a:ext cy="1477199" cx="54926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rm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Broad-scale effects of forest loss on stream resources are not well understood. </a:t>
            </a:r>
          </a:p>
          <a:p>
            <a:pPr algn="l" rtl="0" lvl="0" marR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y="533675" x="4988675"/>
            <a:ext cy="522299" cx="3889199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-US"/>
              <a:t>Medical Triage Analogy?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33675" x="685800"/>
            <a:ext cy="6252950" cx="42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307000" x="5129075"/>
            <a:ext cy="2706301" cx="360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/>
        </p:nvSpPr>
        <p:spPr>
          <a:xfrm>
            <a:off y="1690051" x="3213100"/>
            <a:ext cy="461699" cx="2730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rm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31200" x="2274200"/>
            <a:ext cy="4585125" cx="458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Shape 91"/>
          <p:cNvGrpSpPr/>
          <p:nvPr/>
        </p:nvGrpSpPr>
        <p:grpSpPr>
          <a:xfrm>
            <a:off y="1" x="-124"/>
            <a:ext cy="6858098" cx="9144249"/>
            <a:chOff y="1" x="-124"/>
            <a:chExt cy="6858098" cx="9144249"/>
          </a:xfrm>
        </p:grpSpPr>
        <p:sp>
          <p:nvSpPr>
            <p:cNvPr id="92" name="Shape 92"/>
            <p:cNvSpPr/>
            <p:nvPr/>
          </p:nvSpPr>
          <p:spPr>
            <a:xfrm>
              <a:off y="2166301" x="2746375"/>
              <a:ext cy="2532600" cx="3651300"/>
            </a:xfrm>
            <a:prstGeom prst="rect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rmAutofit/>
            </a:bodyPr>
            <a:lstStyle/>
            <a:p>
              <a:pPr algn="l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 strike="noStrike" u="none" b="0" cap="none" baseline="0"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" name="Shape 93"/>
            <p:cNvGrpSpPr/>
            <p:nvPr/>
          </p:nvGrpSpPr>
          <p:grpSpPr>
            <a:xfrm>
              <a:off y="1" x="-124"/>
              <a:ext cy="6858098" cx="9144249"/>
              <a:chOff y="1" x="-124"/>
              <a:chExt cy="6858098" cx="9144249"/>
            </a:xfrm>
          </p:grpSpPr>
          <p:cxnSp>
            <p:nvCxnSpPr>
              <p:cNvPr id="94" name="Shape 94"/>
              <p:cNvCxnSpPr/>
              <p:nvPr/>
            </p:nvCxnSpPr>
            <p:spPr>
              <a:xfrm rot="10800000" flipH="1">
                <a:off y="1" x="6397625"/>
                <a:ext cy="2166300" cx="2746499"/>
              </a:xfrm>
              <a:prstGeom prst="straightConnector1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round/>
                <a:headEnd w="med" len="med" type="none"/>
                <a:tailEnd w="med" len="med" type="none"/>
              </a:ln>
            </p:spPr>
          </p:cxnSp>
          <p:cxnSp>
            <p:nvCxnSpPr>
              <p:cNvPr id="95" name="Shape 95"/>
              <p:cNvCxnSpPr/>
              <p:nvPr/>
            </p:nvCxnSpPr>
            <p:spPr>
              <a:xfrm>
                <a:off y="4699000" x="6397625"/>
                <a:ext cy="2159099" cx="2746499"/>
              </a:xfrm>
              <a:prstGeom prst="straightConnector1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round/>
                <a:headEnd w="med" len="med" type="none"/>
                <a:tailEnd w="med" len="med" type="none"/>
              </a:ln>
            </p:spPr>
          </p:cxnSp>
          <p:cxnSp>
            <p:nvCxnSpPr>
              <p:cNvPr id="96" name="Shape 96"/>
              <p:cNvCxnSpPr/>
              <p:nvPr/>
            </p:nvCxnSpPr>
            <p:spPr>
              <a:xfrm flipH="1">
                <a:off y="4699000" x="-124"/>
                <a:ext cy="2159099" cx="2746499"/>
              </a:xfrm>
              <a:prstGeom prst="straightConnector1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round/>
                <a:headEnd w="med" len="med" type="none"/>
                <a:tailEnd w="med" len="med" type="none"/>
              </a:ln>
            </p:spPr>
          </p:cxnSp>
          <p:cxnSp>
            <p:nvCxnSpPr>
              <p:cNvPr id="97" name="Shape 97"/>
              <p:cNvCxnSpPr/>
              <p:nvPr/>
            </p:nvCxnSpPr>
            <p:spPr>
              <a:xfrm rot="10800000">
                <a:off y="1" x="-124"/>
                <a:ext cy="2166300" cx="2746499"/>
              </a:xfrm>
              <a:prstGeom prst="straightConnector1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round/>
                <a:headEnd w="med" len="med" type="none"/>
                <a:tailEnd w="med" len="med" type="none"/>
              </a:ln>
            </p:spPr>
          </p:cxnSp>
        </p:grpSp>
      </p:grpSp>
      <p:sp>
        <p:nvSpPr>
          <p:cNvPr id="98" name="Shape 98"/>
          <p:cNvSpPr txBox="1"/>
          <p:nvPr/>
        </p:nvSpPr>
        <p:spPr>
          <a:xfrm rot="5400000">
            <a:off y="3217250" x="1254059"/>
            <a:ext cy="461699" cx="2501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rm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</a:p>
        </p:txBody>
      </p:sp>
      <p:sp>
        <p:nvSpPr>
          <p:cNvPr id="99" name="Shape 99"/>
          <p:cNvSpPr txBox="1"/>
          <p:nvPr/>
        </p:nvSpPr>
        <p:spPr>
          <a:xfrm rot="-5400000">
            <a:off y="3217151" x="5377476"/>
            <a:ext cy="461699" cx="2501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rm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What?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y="4699000" x="3213100"/>
            <a:ext cy="461699" cx="2730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rm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y="2166301" x="3213100"/>
            <a:ext cy="461699" cx="2730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rm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y="2686700" x="3032125"/>
            <a:ext cy="1477199" cx="3233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rmAutofit/>
          </a:bodyPr>
          <a:lstStyle/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Forest disturbance from natural and human causes have been observed to change water quantity and quality.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y="5533074" x="1978025"/>
            <a:ext cy="1290000" cx="54926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rmAutofit/>
          </a:bodyPr>
          <a:lstStyle/>
          <a:p>
            <a:pPr algn="l" rtl="0" lvl="0" marR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effects of disturbance on watersheds (figure out which watersheds are injured, and more resilient to injury)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y="2242662" x="50"/>
            <a:ext cy="2585400" cx="2165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rmAutofit/>
          </a:bodyPr>
          <a:lstStyle/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facilitates dedicating triage and long-term management efforts to most sensitive watersheds.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y="2197100" x="6991350"/>
            <a:ext cy="2585400" cx="21524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rmAutofit/>
          </a:bodyPr>
          <a:lstStyle/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don’t have the time to examine each watershed closely to know which one to address first.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y="60446" x="1978050"/>
            <a:ext cy="1477199" cx="54926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rm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285750" marL="2857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Imagine a landscape where a great number of watersheds are injured. That injury being a type of disturbance.</a:t>
            </a:r>
          </a:p>
          <a:p>
            <a:pPr algn="l" rtl="0" lvl="0" marR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y="1690051" x="3213100"/>
            <a:ext cy="461699" cx="2730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rm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74650" x="0"/>
            <a:ext cy="1143000" cx="91440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sz="3600" lang="en-US"/>
              <a:t>Our Team’s Open Source</a:t>
            </a:r>
          </a:p>
          <a:p>
            <a:pPr>
              <a:spcBef>
                <a:spcPts val="0"/>
              </a:spcBef>
              <a:buNone/>
            </a:pPr>
            <a:r>
              <a:rPr sz="3600" lang="en-US"/>
              <a:t> Technical Skills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12225" x="6099250"/>
            <a:ext cy="998300" cx="304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67450" x="0"/>
            <a:ext cy="1142999" cx="1504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076362" x="3830375"/>
            <a:ext cy="1329225" cx="117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y="1441500" x="707650"/>
            <a:ext cy="428100" cx="3044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u="sng" sz="2400" lang="en-US"/>
              <a:t>Some Software: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y="4005100" x="947425"/>
            <a:ext cy="2075399" cx="6714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sz="2400" lang="en-US"/>
              <a:t>Technical Expertise: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-US"/>
              <a:t>Process-based Hydrologic Models and Hydrology(Jon, John &amp; Tian)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-US"/>
              <a:t>Algorithm and Model-based Statistics (Tony and Mike)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-US"/>
              <a:t>Data Acquisition/Data Sources (Everybody)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-US">
                <a:solidFill>
                  <a:schemeClr val="dk1"/>
                </a:solidFill>
              </a:rPr>
              <a:t>GIS Data Manipulation (Everybody - in varied forms)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169485" x="1700540"/>
            <a:ext cy="1143000" cx="208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200874" x="5091885"/>
            <a:ext cy="1020999" cx="924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Some Initial Steps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600200" x="457200"/>
            <a:ext cy="4526100" cx="31773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indent="0" marL="0">
              <a:spcBef>
                <a:spcPts val="0"/>
              </a:spcBef>
              <a:buNone/>
            </a:pPr>
            <a:r>
              <a:rPr lang="en-US"/>
              <a:t>Important Discussions: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Authorship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Collaboration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(What else?)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89551" x="3634500"/>
            <a:ext cy="5445647" cx="55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y="3666275" x="3981700"/>
            <a:ext cy="277800" cx="4826699"/>
          </a:xfrm>
          <a:prstGeom prst="roundRect">
            <a:avLst>
              <a:gd fmla="val 16667" name="adj"/>
            </a:avLst>
          </a:prstGeom>
          <a:noFill/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-101595" x="28525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</a:rPr>
              <a:t>Conceptual Model</a:t>
            </a:r>
          </a:p>
        </p:txBody>
      </p:sp>
      <p:sp>
        <p:nvSpPr>
          <p:cNvPr id="133" name="Shape 133"/>
          <p:cNvSpPr/>
          <p:nvPr/>
        </p:nvSpPr>
        <p:spPr>
          <a:xfrm>
            <a:off y="2673625" x="2520112"/>
            <a:ext cy="698400" cx="730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60325" x="3360550"/>
            <a:ext cy="1783174" cx="233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y="2602725" x="5851500"/>
            <a:ext cy="698400" cx="78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317666" x="6864525"/>
            <a:ext cy="1057750" cx="2045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idx="2" type="title"/>
          </p:nvPr>
        </p:nvSpPr>
        <p:spPr>
          <a:xfrm>
            <a:off y="854033" x="228600"/>
            <a:ext cy="1143299" cx="1683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-US">
                <a:solidFill>
                  <a:srgbClr val="000000"/>
                </a:solidFill>
              </a:rPr>
              <a:t>Drivers</a:t>
            </a:r>
          </a:p>
        </p:txBody>
      </p:sp>
      <p:sp>
        <p:nvSpPr>
          <p:cNvPr id="138" name="Shape 138"/>
          <p:cNvSpPr txBox="1"/>
          <p:nvPr>
            <p:ph idx="3" type="title"/>
          </p:nvPr>
        </p:nvSpPr>
        <p:spPr>
          <a:xfrm>
            <a:off y="854025" x="3456850"/>
            <a:ext cy="1143299" cx="1886399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-US">
                <a:solidFill>
                  <a:srgbClr val="000000"/>
                </a:solidFill>
              </a:rPr>
              <a:t>Controls</a:t>
            </a:r>
          </a:p>
        </p:txBody>
      </p:sp>
      <p:sp>
        <p:nvSpPr>
          <p:cNvPr id="139" name="Shape 139"/>
          <p:cNvSpPr txBox="1"/>
          <p:nvPr>
            <p:ph idx="4" type="title"/>
          </p:nvPr>
        </p:nvSpPr>
        <p:spPr>
          <a:xfrm>
            <a:off y="854033" x="6770500"/>
            <a:ext cy="1143299" cx="2336099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-US">
                <a:solidFill>
                  <a:srgbClr val="000000"/>
                </a:solidFill>
              </a:rPr>
              <a:t>Responses</a:t>
            </a:r>
          </a:p>
        </p:txBody>
      </p:sp>
      <p:sp>
        <p:nvSpPr>
          <p:cNvPr id="140" name="Shape 140"/>
          <p:cNvSpPr txBox="1"/>
          <p:nvPr>
            <p:ph idx="5" type="title"/>
          </p:nvPr>
        </p:nvSpPr>
        <p:spPr>
          <a:xfrm>
            <a:off y="5086891" x="3533050"/>
            <a:ext cy="1143299" cx="2336099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rgbClr val="000000"/>
                </a:solidFill>
              </a:rPr>
              <a:t>Size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rgbClr val="000000"/>
                </a:solidFill>
              </a:rPr>
              <a:t>Soils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rgbClr val="000000"/>
                </a:solidFill>
              </a:rPr>
              <a:t>Forest Type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rgbClr val="000000"/>
                </a:solidFill>
              </a:rPr>
              <a:t>Climate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grpSp>
        <p:nvGrpSpPr>
          <p:cNvPr id="141" name="Shape 141"/>
          <p:cNvGrpSpPr/>
          <p:nvPr/>
        </p:nvGrpSpPr>
        <p:grpSpPr>
          <a:xfrm>
            <a:off y="2010291" x="228600"/>
            <a:ext cy="2225196" cx="2228432"/>
            <a:chOff y="3214075" x="91375"/>
            <a:chExt cy="1591699" cx="2132675"/>
          </a:xfrm>
        </p:grpSpPr>
        <p:pic>
          <p:nvPicPr>
            <p:cNvPr id="142" name="Shape 1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3214075" x="91375"/>
              <a:ext cy="1591699" cx="2132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Shape 143"/>
            <p:cNvSpPr txBox="1"/>
            <p:nvPr/>
          </p:nvSpPr>
          <p:spPr>
            <a:xfrm>
              <a:off y="3316700" x="337650"/>
              <a:ext cy="457200" cx="18863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rm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sz="1800" lang="en-US">
                  <a:solidFill>
                    <a:schemeClr val="lt1"/>
                  </a:solidFill>
                </a:rPr>
                <a:t>Forest Disturbance</a:t>
              </a:r>
            </a:p>
          </p:txBody>
        </p:sp>
      </p:grpSp>
      <p:sp>
        <p:nvSpPr>
          <p:cNvPr id="144" name="Shape 144"/>
          <p:cNvSpPr txBox="1"/>
          <p:nvPr/>
        </p:nvSpPr>
        <p:spPr>
          <a:xfrm>
            <a:off y="4182566" x="6770500"/>
            <a:ext cy="2225099" cx="233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/>
              <a:t>Streamflow</a:t>
            </a:r>
          </a:p>
          <a:p>
            <a:pPr rtl="0" lvl="0">
              <a:spcBef>
                <a:spcPts val="0"/>
              </a:spcBef>
              <a:buNone/>
            </a:pPr>
            <a:r>
              <a:rPr b="1" sz="2400" lang="en-US"/>
              <a:t>Water Quality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145" name="Shape 145"/>
          <p:cNvSpPr txBox="1"/>
          <p:nvPr/>
        </p:nvSpPr>
        <p:spPr>
          <a:xfrm>
            <a:off y="4337100" x="91375"/>
            <a:ext cy="2225099" cx="270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/>
              <a:t>Fire</a:t>
            </a:r>
          </a:p>
          <a:p>
            <a:pPr rtl="0" lvl="0">
              <a:spcBef>
                <a:spcPts val="0"/>
              </a:spcBef>
              <a:buNone/>
            </a:pPr>
            <a:r>
              <a:rPr b="1" sz="2400" lang="en-US"/>
              <a:t>Logging</a:t>
            </a:r>
          </a:p>
          <a:p>
            <a:pPr rtl="0" lvl="0">
              <a:spcBef>
                <a:spcPts val="0"/>
              </a:spcBef>
              <a:buNone/>
            </a:pPr>
            <a:r>
              <a:rPr b="1" sz="2400" lang="en-US"/>
              <a:t>Insect/pathogen</a:t>
            </a:r>
          </a:p>
          <a:p>
            <a:pPr rtl="0" lvl="0">
              <a:spcBef>
                <a:spcPts val="0"/>
              </a:spcBef>
              <a:buNone/>
            </a:pPr>
            <a:r>
              <a:rPr b="1" sz="2400" lang="en-US"/>
              <a:t>Urbanization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460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-US"/>
              <a:t>The Workflow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t="0" b="-1173" r="0" l="0"/>
          <a:stretch/>
        </p:blipFill>
        <p:spPr>
          <a:xfrm>
            <a:off y="1113300" x="643175"/>
            <a:ext cy="5744700" cx="804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