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42" r:id="rId5"/>
    <p:sldId id="728" r:id="rId6"/>
    <p:sldId id="792" r:id="rId7"/>
    <p:sldId id="786" r:id="rId8"/>
    <p:sldId id="793" r:id="rId9"/>
    <p:sldId id="794" r:id="rId10"/>
    <p:sldId id="789" r:id="rId11"/>
    <p:sldId id="790" r:id="rId12"/>
    <p:sldId id="799" r:id="rId13"/>
    <p:sldId id="797" r:id="rId14"/>
    <p:sldId id="798" r:id="rId15"/>
    <p:sldId id="788" r:id="rId16"/>
    <p:sldId id="791" r:id="rId17"/>
    <p:sldId id="802" r:id="rId18"/>
    <p:sldId id="800" r:id="rId19"/>
    <p:sldId id="803" r:id="rId20"/>
    <p:sldId id="804" r:id="rId21"/>
    <p:sldId id="801" r:id="rId22"/>
    <p:sldId id="795" r:id="rId23"/>
    <p:sldId id="785" r:id="rId24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6" autoAdjust="0"/>
    <p:restoredTop sz="83396" autoAdjust="0"/>
  </p:normalViewPr>
  <p:slideViewPr>
    <p:cSldViewPr snapToGrid="0">
      <p:cViewPr>
        <p:scale>
          <a:sx n="40" d="100"/>
          <a:sy n="40" d="100"/>
        </p:scale>
        <p:origin x="1446" y="2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9" cy="465296"/>
          </a:xfrm>
          <a:prstGeom prst="rect">
            <a:avLst/>
          </a:prstGeom>
        </p:spPr>
        <p:txBody>
          <a:bodyPr vert="horz" lIns="93268" tIns="46634" rIns="93268" bIns="4663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4" y="0"/>
            <a:ext cx="3041969" cy="465296"/>
          </a:xfrm>
          <a:prstGeom prst="rect">
            <a:avLst/>
          </a:prstGeom>
        </p:spPr>
        <p:txBody>
          <a:bodyPr vert="horz" lIns="93268" tIns="46634" rIns="93268" bIns="46634" rtlCol="0"/>
          <a:lstStyle>
            <a:lvl1pPr algn="r">
              <a:defRPr sz="1200"/>
            </a:lvl1pPr>
          </a:lstStyle>
          <a:p>
            <a:fld id="{9246E736-8DF2-4A67-8AD5-413DE77FF67A}" type="datetimeFigureOut">
              <a:rPr lang="en-US" smtClean="0"/>
              <a:t>8/4/2014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9" cy="465296"/>
          </a:xfrm>
          <a:prstGeom prst="rect">
            <a:avLst/>
          </a:prstGeom>
        </p:spPr>
        <p:txBody>
          <a:bodyPr vert="horz" lIns="93268" tIns="46634" rIns="93268" bIns="4663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4" y="8839014"/>
            <a:ext cx="3041969" cy="465296"/>
          </a:xfrm>
          <a:prstGeom prst="rect">
            <a:avLst/>
          </a:prstGeom>
        </p:spPr>
        <p:txBody>
          <a:bodyPr vert="horz" lIns="93268" tIns="46634" rIns="93268" bIns="46634" rtlCol="0" anchor="b"/>
          <a:lstStyle>
            <a:lvl1pPr algn="r">
              <a:defRPr sz="1200"/>
            </a:lvl1pPr>
          </a:lstStyle>
          <a:p>
            <a:fld id="{A076CDDA-6028-41E6-BFAC-E5BE5434A2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17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9" cy="465296"/>
          </a:xfrm>
          <a:prstGeom prst="rect">
            <a:avLst/>
          </a:prstGeom>
        </p:spPr>
        <p:txBody>
          <a:bodyPr vert="horz" lIns="93268" tIns="46634" rIns="93268" bIns="4663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4" y="0"/>
            <a:ext cx="3041969" cy="465296"/>
          </a:xfrm>
          <a:prstGeom prst="rect">
            <a:avLst/>
          </a:prstGeom>
        </p:spPr>
        <p:txBody>
          <a:bodyPr vert="horz" lIns="93268" tIns="46634" rIns="93268" bIns="46634" rtlCol="0"/>
          <a:lstStyle>
            <a:lvl1pPr algn="r">
              <a:defRPr sz="1200"/>
            </a:lvl1pPr>
          </a:lstStyle>
          <a:p>
            <a:fld id="{6F706718-8F9B-4714-BDCA-44544253309B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68" tIns="46634" rIns="93268" bIns="4663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4" y="4420316"/>
            <a:ext cx="5615940" cy="4187666"/>
          </a:xfrm>
          <a:prstGeom prst="rect">
            <a:avLst/>
          </a:prstGeom>
        </p:spPr>
        <p:txBody>
          <a:bodyPr vert="horz" lIns="93268" tIns="46634" rIns="93268" bIns="4663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9" cy="465296"/>
          </a:xfrm>
          <a:prstGeom prst="rect">
            <a:avLst/>
          </a:prstGeom>
        </p:spPr>
        <p:txBody>
          <a:bodyPr vert="horz" lIns="93268" tIns="46634" rIns="93268" bIns="4663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4" y="8839014"/>
            <a:ext cx="3041969" cy="465296"/>
          </a:xfrm>
          <a:prstGeom prst="rect">
            <a:avLst/>
          </a:prstGeom>
        </p:spPr>
        <p:txBody>
          <a:bodyPr vert="horz" lIns="93268" tIns="46634" rIns="93268" bIns="46634" rtlCol="0" anchor="b"/>
          <a:lstStyle>
            <a:lvl1pPr algn="r">
              <a:defRPr sz="1200"/>
            </a:lvl1pPr>
          </a:lstStyle>
          <a:p>
            <a:fld id="{0396E79A-87AA-4B9C-8CA3-60BB7F8FB8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2. While I don't claim to be a great programmer, I try to imitate one. An important trait of the great ones is constructive laziness. They know that  you get an A not for effort but for results, and that it's almost always easier to start from a good partial solution than from nothing at all.</a:t>
            </a:r>
          </a:p>
          <a:p>
            <a:endParaRPr lang="en-US" sz="1200" dirty="0" smtClean="0"/>
          </a:p>
          <a:p>
            <a:r>
              <a:rPr lang="en-US" sz="1200" dirty="0" smtClean="0"/>
              <a:t>3. Or, to put it another way, you often don't really understand the problem until after the first time you implement a solution. The second time, maybe you know enough to do it right. So if you want to get it right, be ready to start over at least once.</a:t>
            </a:r>
          </a:p>
          <a:p>
            <a:endParaRPr lang="en-US" sz="1200" dirty="0" smtClean="0"/>
          </a:p>
          <a:p>
            <a:r>
              <a:rPr lang="en-US" sz="1200" dirty="0" smtClean="0"/>
              <a:t>6. “Linus' cleverest and most consequential hack was not the construction of the Linux kernel but rather his invention of the Linux development model.”</a:t>
            </a:r>
          </a:p>
          <a:p>
            <a:endParaRPr lang="en-US" sz="1200" dirty="0" smtClean="0"/>
          </a:p>
          <a:p>
            <a:r>
              <a:rPr lang="en-US" sz="1200" dirty="0" smtClean="0"/>
              <a:t>7. Linus Torvalds's model that is opposite of the Cathedral model. Linus was keeping his hacker/users constantly stimulated and rewarded - stimulated by the prospect of having an ego-satisfying piece of the action, rewarded by the sight of constant (even daily) improvement in their</a:t>
            </a:r>
          </a:p>
          <a:p>
            <a:r>
              <a:rPr lang="en-US" sz="1200" dirty="0" smtClean="0"/>
              <a:t>work. 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E79A-87AA-4B9C-8CA3-60BB7F8FB89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20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E79A-87AA-4B9C-8CA3-60BB7F8FB89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0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E79A-87AA-4B9C-8CA3-60BB7F8FB89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31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E79A-87AA-4B9C-8CA3-60BB7F8FB89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1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E79A-87AA-4B9C-8CA3-60BB7F8FB89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03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Transparent</a:t>
            </a:r>
            <a:r>
              <a:rPr lang="en-US" smtClean="0"/>
              <a:t>, user-friendly way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E79A-87AA-4B9C-8CA3-60BB7F8FB89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49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8. Or, less formally, "Given enough eyeballs, all bugs are shallow.“ </a:t>
            </a:r>
            <a:r>
              <a:rPr lang="en-US" baseline="0" dirty="0" smtClean="0"/>
              <a:t>Linus stated that the person who understands and fixes the problem is not</a:t>
            </a:r>
          </a:p>
          <a:p>
            <a:r>
              <a:rPr lang="en-US" baseline="0" dirty="0" smtClean="0"/>
              <a:t>necessarily or even usually the person who first characterizes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11.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12. When you hit a wall in development - when you find yourself hard put to think past the next patch - it's often time to ask not whether you've got the right answer, but whether you're asking the right question. </a:t>
            </a:r>
            <a:r>
              <a:rPr lang="en-US" baseline="0" smtClean="0"/>
              <a:t>Perhaps </a:t>
            </a:r>
            <a:r>
              <a:rPr lang="en-US" baseline="0" dirty="0" smtClean="0"/>
              <a:t>the problem needs to </a:t>
            </a:r>
            <a:r>
              <a:rPr lang="en-US" baseline="0" smtClean="0"/>
              <a:t>be reframed.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E79A-87AA-4B9C-8CA3-60BB7F8FB89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42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e.g. There</a:t>
            </a:r>
            <a:r>
              <a:rPr lang="en-US" altLang="en-US" baseline="0" smtClean="0"/>
              <a:t> </a:t>
            </a:r>
            <a:r>
              <a:rPr lang="en-US" altLang="en-US" baseline="0" dirty="0" smtClean="0"/>
              <a:t>are lots of contributors to </a:t>
            </a:r>
            <a:r>
              <a:rPr lang="en-US" altLang="en-US" baseline="0" dirty="0" err="1" smtClean="0"/>
              <a:t>linux</a:t>
            </a:r>
            <a:r>
              <a:rPr lang="en-US" altLang="en-US" baseline="0" dirty="0" smtClean="0"/>
              <a:t>, even more users.</a:t>
            </a:r>
            <a:endParaRPr lang="en-US" alt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57958" indent="-291522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66089" indent="-23321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32524" indent="-23321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98959" indent="-23321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65395" indent="-233218" defTabSz="46643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31830" indent="-233218" defTabSz="46643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98266" indent="-233218" defTabSz="46643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64701" indent="-233218" defTabSz="46643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E714DC-D757-4819-BD88-0AF62D8D944C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8847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57958" indent="-291522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66089" indent="-23321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32524" indent="-23321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98959" indent="-23321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65395" indent="-233218" defTabSz="46643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31830" indent="-233218" defTabSz="46643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98266" indent="-233218" defTabSz="46643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64701" indent="-233218" defTabSz="46643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E714DC-D757-4819-BD88-0AF62D8D944C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261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&lt;Discuss Polymath&gt;</a:t>
            </a:r>
          </a:p>
          <a:p>
            <a:r>
              <a:rPr lang="en-US" baseline="0" dirty="0" smtClean="0"/>
              <a:t>Tim </a:t>
            </a:r>
            <a:r>
              <a:rPr lang="en-US" baseline="0" dirty="0" err="1" smtClean="0"/>
              <a:t>Gowers</a:t>
            </a:r>
            <a:r>
              <a:rPr lang="en-US" baseline="0" dirty="0" smtClean="0"/>
              <a:t>, a math professor at Cambridge </a:t>
            </a:r>
          </a:p>
          <a:p>
            <a:r>
              <a:rPr lang="en-US" baseline="0" dirty="0" smtClean="0"/>
              <a:t>In Jan 2009 he used his blog to post a difficult unsolved math problem</a:t>
            </a:r>
          </a:p>
          <a:p>
            <a:r>
              <a:rPr lang="en-US" baseline="0" dirty="0" smtClean="0"/>
              <a:t>It started somewhat slowly, but after 6 weeks and 800 posts, the problem was solved along with a special case</a:t>
            </a:r>
          </a:p>
          <a:p>
            <a:r>
              <a:rPr lang="en-US" baseline="0" dirty="0" smtClean="0"/>
              <a:t>And since then there have been similar Polymath-like endeavors.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Emphasize approach used was open </a:t>
            </a:r>
            <a:r>
              <a:rPr lang="en-US" baseline="0" smtClean="0"/>
              <a:t>blog with goal.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E79A-87AA-4B9C-8CA3-60BB7F8FB89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96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aseline="0" dirty="0" smtClean="0"/>
              <a:t>1999, world chess champion Garry Kasparov played a game of chess </a:t>
            </a:r>
            <a:r>
              <a:rPr lang="en-US" baseline="0" dirty="0" err="1" smtClean="0"/>
              <a:t>agains</a:t>
            </a:r>
            <a:r>
              <a:rPr lang="en-US" baseline="0" dirty="0" smtClean="0"/>
              <a:t> “The World”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Organized by Microsoft, anyone could go to the game website and vote on what move should be taken next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a typical move, more than 5000 people voted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 the entire game, more than 50,000 people from 75 countries voted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world team decided a new move every 24 hours; move taken was the one that got the most votes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Kasparov won after 62 moves.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the point was that the average quality of player was far below Kasparov, yet collectively the world team played a far stronger game than any of the individuals normally would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Kasparov commented that he expended more energy on this game than any other in his career, including all his world championship games.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Emphasize that method used was votes.</a:t>
            </a:r>
          </a:p>
          <a:p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E79A-87AA-4B9C-8CA3-60BB7F8FB89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96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r>
              <a:rPr lang="en-US" baseline="0" dirty="0" smtClean="0"/>
              <a:t> of “collective invention”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James Watt improves upon the </a:t>
            </a:r>
            <a:r>
              <a:rPr lang="en-US" baseline="0" dirty="0" err="1" smtClean="0"/>
              <a:t>Newcomen</a:t>
            </a:r>
            <a:r>
              <a:rPr lang="en-US" baseline="0" dirty="0" smtClean="0"/>
              <a:t> steam engine in 1769 and later patents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patent runs out in 1800, and the efficiency greatly improves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Shows that open better than closed for innovation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http://ojphi.org/ojs/index.php/fm/article/view/1284/1204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E79A-87AA-4B9C-8CA3-60BB7F8FB89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03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6C89F-A36F-4759-BBDC-55CC802FFEE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70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FAEC2-E579-024E-846F-FBDD15F99C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7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973F9-422E-457B-9F92-077D34CBCE65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973F9-422E-457B-9F92-077D34CBCE65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973F9-422E-457B-9F92-077D34CBCE65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973F9-422E-457B-9F92-077D34CBCE65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973F9-422E-457B-9F92-077D34CBCE65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973F9-422E-457B-9F92-077D34CBCE65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973F9-422E-457B-9F92-077D34CBCE65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973F9-422E-457B-9F92-077D34CBCE65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973F9-422E-457B-9F92-077D34CBCE65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973F9-422E-457B-9F92-077D34CBCE65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1973F9-422E-457B-9F92-077D34CBCE65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2" descr="C:\Users\Ray\Dropbox\WSSI Conceptualization\SESYNC\Venture\Jan 21-23 2014\Open Source\RENCI_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899" y="6236416"/>
            <a:ext cx="1164462" cy="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Ray\Dropbox\WSSI Conceptualization\SESYNC\Venture\Jan 21-23 2014\Open Source\WSSI_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7" y="6358974"/>
            <a:ext cx="1998581" cy="49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lygon.com/2014/2/14/5411790/twitch-plays-pokemon-creator-interview-twitchplayspokem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hyperlink" Target="http://en.wikipedia.org/wiki/Twitch_Plays_Pok%C3%A9m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lab.com/weather/2014/07/crowdsourcing-lightning-strikes-actually-works-pretty-well/375359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olding.stanford.edu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hyperlink" Target="http://www.crowdsourcing.org/site/foldinghome/foldingstanfordedu/397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tb.org/~esr/writings/cathedral-bazaar/cathedral-bazaar/index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90762" y="411481"/>
            <a:ext cx="7562477" cy="227709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4000" dirty="0" smtClean="0"/>
              <a:t>Open Source</a:t>
            </a:r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1181100" y="2846083"/>
            <a:ext cx="67818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Ray </a:t>
            </a:r>
            <a:r>
              <a:rPr lang="en-US" sz="2800" dirty="0" err="1" smtClean="0">
                <a:solidFill>
                  <a:srgbClr val="0070C0"/>
                </a:solidFill>
              </a:rPr>
              <a:t>Idaszak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endParaRPr lang="en-US" sz="2800" dirty="0">
              <a:solidFill>
                <a:srgbClr val="0070C0"/>
              </a:solidFill>
            </a:endParaRP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RENCI</a:t>
            </a:r>
          </a:p>
          <a:p>
            <a:pPr algn="ctr"/>
            <a:endParaRPr lang="en-US" sz="2400" dirty="0">
              <a:solidFill>
                <a:srgbClr val="0070C0"/>
              </a:solidFill>
            </a:endParaRP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Open Source for Synthesis Workshop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August 07, 2014</a:t>
            </a:r>
          </a:p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Open Source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Polymath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pic>
        <p:nvPicPr>
          <p:cNvPr id="4" name="Picture 2" descr="C:\Users\rayi\Dropbox\WSSI Conceptualization\SESYNC\Venture\Jan 21-23 2014\Open Source\NewmanEquationOnlyToUs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456" y="2167092"/>
            <a:ext cx="54578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2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Open Source Chess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1999: Garry Kasparov vs. “The World”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pic>
        <p:nvPicPr>
          <p:cNvPr id="2050" name="Picture 2" descr="C:\Users\rayi\Dropbox\WSSI Conceptualization\SESYNC\Venture\Jan 21-23 2014\Open Source\ch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009" y="1906127"/>
            <a:ext cx="4064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20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Open Steam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Cornish Pumping (Steam) Engine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pic>
        <p:nvPicPr>
          <p:cNvPr id="1026" name="Picture 2" descr="C:\Users\rayi\Dropbox\WSSI Conceptualization\SESYNC\Venture\Jan 21-23 2014\Open Source\OSS_steam_engin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544" y="1734313"/>
            <a:ext cx="5905843" cy="440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7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69788"/>
            <a:ext cx="875347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Open Source Principles Amplify Properly Coordinated Inputs</a:t>
            </a:r>
            <a:endParaRPr lang="en-US" dirty="0"/>
          </a:p>
        </p:txBody>
      </p:sp>
      <p:pic>
        <p:nvPicPr>
          <p:cNvPr id="6" name="Picture 2" descr="C:\Users\rayi\Dropbox\WSSI Conceptualization\ISCMEM Talk\pics\096-peo2-300x2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48135"/>
            <a:ext cx="425823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3629" y="5484157"/>
            <a:ext cx="4485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Michael Tiemann, Amplifying creativity and business performance with </a:t>
            </a:r>
            <a:r>
              <a:rPr lang="en-US" sz="1200" dirty="0"/>
              <a:t>open source, </a:t>
            </a:r>
            <a:r>
              <a:rPr lang="en-US" sz="1200" dirty="0" smtClean="0"/>
              <a:t>Feb 16, 2010, http</a:t>
            </a:r>
            <a:r>
              <a:rPr lang="en-US" sz="1200" dirty="0"/>
              <a:t>://</a:t>
            </a:r>
            <a:r>
              <a:rPr lang="en-US" sz="1200" dirty="0" smtClean="0"/>
              <a:t>opensource.com/business/10/2/amplifying-creativity-and-business-performance-open-source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9554" y="2578549"/>
            <a:ext cx="4114800" cy="22547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i="1" dirty="0" smtClean="0"/>
              <a:t>“Most </a:t>
            </a:r>
            <a:r>
              <a:rPr lang="en-US" i="1" dirty="0"/>
              <a:t>importantly, and this is a key idea: lots of little ideas, if permitted to freely combine, can themselves be understood to be a really great idea</a:t>
            </a:r>
            <a:r>
              <a:rPr lang="en-US" i="1" dirty="0" smtClean="0"/>
              <a:t>.”</a:t>
            </a:r>
            <a:endParaRPr lang="en-US" i="1" dirty="0"/>
          </a:p>
          <a:p>
            <a:pPr>
              <a:spcBef>
                <a:spcPts val="600"/>
              </a:spcBef>
            </a:pPr>
            <a:r>
              <a:rPr lang="en-US" b="1" i="1" dirty="0" smtClean="0"/>
              <a:t>WHAT OPEN SOURCE ACCOMPLISHES FOR SOFTWARE, OCEP ACCOMPLISHES FOR RESEARCH.</a:t>
            </a:r>
            <a:endParaRPr lang="en-US" b="1" i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0561" y="4680372"/>
            <a:ext cx="902239" cy="99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3630" y="1312850"/>
            <a:ext cx="83431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</a:t>
            </a:r>
            <a:r>
              <a:rPr lang="en-US" sz="2400" b="1" dirty="0"/>
              <a:t>finite WSSI Institute staff with properly coordinated inputs into the community can amplify its actions by moving together and coordinating </a:t>
            </a:r>
            <a:r>
              <a:rPr lang="en-US" sz="2400" b="1" dirty="0" smtClean="0"/>
              <a:t>actions.</a:t>
            </a:r>
            <a:endParaRPr lang="en-US" sz="2400" b="1" dirty="0"/>
          </a:p>
          <a:p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07417" y="5697618"/>
            <a:ext cx="3465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Michael Tiemann, VP Open Source Affairs at RedHat</a:t>
            </a:r>
          </a:p>
          <a:p>
            <a:pPr algn="ctr"/>
            <a:r>
              <a:rPr lang="en-US" sz="1200" i="1" dirty="0"/>
              <a:t>a</a:t>
            </a:r>
            <a:r>
              <a:rPr lang="en-US" sz="1200" i="1" dirty="0" smtClean="0"/>
              <a:t>nd WSSI Advisory Board Member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3491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764" y="6502404"/>
            <a:ext cx="9154764" cy="3555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349" y="5088470"/>
            <a:ext cx="9154764" cy="1493200"/>
          </a:xfrm>
          <a:prstGeom prst="rect">
            <a:avLst/>
          </a:prstGeom>
          <a:solidFill>
            <a:srgbClr val="2A81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326" y="5088470"/>
            <a:ext cx="82885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Gill Sans MT"/>
                <a:cs typeface="Gill Sans MT"/>
              </a:rPr>
              <a:t>Open Community Engagement Process</a:t>
            </a:r>
          </a:p>
          <a:p>
            <a:pPr algn="ctr"/>
            <a:r>
              <a:rPr lang="en-US" sz="4000" dirty="0" smtClean="0">
                <a:solidFill>
                  <a:srgbClr val="FFFFFF"/>
                </a:solidFill>
                <a:latin typeface="Gill Sans MT"/>
                <a:cs typeface="Gill Sans MT"/>
              </a:rPr>
              <a:t>(OCEP)</a:t>
            </a:r>
            <a:endParaRPr lang="en-US" sz="4000" dirty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742" y="684647"/>
            <a:ext cx="8854639" cy="35023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63148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Twitch Plays </a:t>
            </a:r>
            <a:r>
              <a:rPr lang="en-US" dirty="0" smtClean="0"/>
              <a:t>Pokémon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1150"/>
            <a:ext cx="8566484" cy="1658824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www.polygon.com/2014/2/14/5411790/twitch-plays-pokemon-creator-interview-twitchplayspokemon</a:t>
            </a:r>
            <a:endParaRPr lang="en-US" sz="2400" dirty="0" smtClean="0"/>
          </a:p>
          <a:p>
            <a:pPr marL="457200" lvl="1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en.wikipedia.org/wiki/Twitch_Plays_Pok%C3%A9mon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998621"/>
            <a:ext cx="6583680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Crowdsourcing Lightning </a:t>
            </a:r>
            <a:r>
              <a:rPr lang="en-US" dirty="0" smtClean="0"/>
              <a:t>Strikes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6161"/>
            <a:ext cx="8566484" cy="928071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sz="2400" dirty="0">
                <a:hlinkClick r:id="rId3"/>
              </a:rPr>
              <a:t>http://www.citylab.com/weather/2014/07/crowdsourcing-lightning-strikes-actually-works-pretty-well/375359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59" y="1058779"/>
            <a:ext cx="6352320" cy="397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3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Folding@HOME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42948"/>
            <a:ext cx="8566484" cy="1557852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sz="2400" dirty="0">
                <a:hlinkClick r:id="rId3"/>
              </a:rPr>
              <a:t>http://folding.stanford.edu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www.crowdsourcing.org/site/foldinghome/foldingstanfordedu/3975</a:t>
            </a:r>
            <a:r>
              <a:rPr lang="en-US" sz="2400" dirty="0"/>
              <a:t> 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34" y="1019299"/>
            <a:ext cx="6635415" cy="37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NCDS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87679"/>
            <a:ext cx="7962405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Open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2042" y="6021980"/>
            <a:ext cx="437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http://data2discovery.org/data-observatory/</a:t>
            </a:r>
          </a:p>
        </p:txBody>
      </p:sp>
      <p:pic>
        <p:nvPicPr>
          <p:cNvPr id="2050" name="Picture 2" descr="C:\Users\rayi\Dropbox\WSSI Conceptualization\SESYNC\Venture\Jan 21-23 2014\Open Source\NC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406" y="1514678"/>
            <a:ext cx="6219189" cy="450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6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0392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Open Source mechanics works for more than just software, and with a variety of approaches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Math, </a:t>
            </a:r>
            <a:r>
              <a:rPr lang="en-US" dirty="0"/>
              <a:t>Chess, Steam </a:t>
            </a:r>
            <a:r>
              <a:rPr lang="en-US" dirty="0" smtClean="0"/>
              <a:t>Engines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Data, Research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Amplification Effect: Create a framework where lots of little ideas can freely combine into one, or more, greater ideas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Innovation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Collaboration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Solutions to problems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From bug fixes to research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Common View of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0392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Universal free access to software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Free to use, copy, distribute, change by anyone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Open source licenses typically require that source code be made available with software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Though software itself is not always free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1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468871"/>
          </a:xfrm>
        </p:spPr>
        <p:txBody>
          <a:bodyPr>
            <a:normAutofit/>
          </a:bodyPr>
          <a:lstStyle/>
          <a:p>
            <a:r>
              <a:rPr lang="en-US" dirty="0" smtClean="0"/>
              <a:t>END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Common View of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0392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Examples of open source software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Linux operating system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Firefox web browser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Python programming/scripting language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Rstudio</a:t>
            </a:r>
            <a:r>
              <a:rPr lang="en-US" dirty="0" smtClean="0"/>
              <a:t> integrated development environment for 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Cathedral and the Bazaar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2" y="1143000"/>
            <a:ext cx="6131858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“Cathedral Model” of Open Source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GCC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“Bazaar Model” of Open Source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Linux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Fetchmail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Book anatomizes </a:t>
            </a:r>
            <a:r>
              <a:rPr lang="en-US" sz="2400" dirty="0"/>
              <a:t>a successful open-source project, </a:t>
            </a:r>
            <a:r>
              <a:rPr lang="en-US" sz="2400" dirty="0" err="1"/>
              <a:t>fetchmail</a:t>
            </a:r>
            <a:r>
              <a:rPr lang="en-US" sz="2400" dirty="0"/>
              <a:t>, that was run as a deliberate test of the surprising theories about software engineering suggested by the history of Linux.</a:t>
            </a:r>
            <a:endParaRPr lang="en-US" sz="2400" dirty="0" smtClean="0"/>
          </a:p>
        </p:txBody>
      </p:sp>
      <p:pic>
        <p:nvPicPr>
          <p:cNvPr id="1026" name="Picture 2" descr="C:\Users\rayi\Dropbox\WSSI Conceptualization\SESYNC\Venture\Jan 21-23 2014\Open Source\Cathedral-and-the-Bazaar-book-c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" y="1621361"/>
            <a:ext cx="2240940" cy="3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959" y="5078812"/>
            <a:ext cx="242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http://www.catb.org/~esr/writings/cathedral-bazaar/cathedral-bazaar/index.html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24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The Cathedral and the Bazaar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6042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Some of the 19 Lessons Learned from open source development of </a:t>
            </a:r>
            <a:r>
              <a:rPr lang="en-US" dirty="0" err="1"/>
              <a:t>f</a:t>
            </a:r>
            <a:r>
              <a:rPr lang="en-US" dirty="0" err="1" smtClean="0"/>
              <a:t>etchmail</a:t>
            </a:r>
            <a:endParaRPr lang="en-US" dirty="0"/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2000" dirty="0" smtClean="0"/>
              <a:t>Good programmers know what to write. Great ones know what to rewrite (and reuse) for modification or access by anyone</a:t>
            </a:r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2000" dirty="0" smtClean="0"/>
              <a:t>Plan to throw one [version] away; you will, anyhow. (Copied from Frederick Brooks “The Mythical Man Month”)</a:t>
            </a:r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6"/>
            </a:pPr>
            <a:r>
              <a:rPr lang="en-US" sz="2000" dirty="0" smtClean="0"/>
              <a:t>Treating your users as co-developers is your least-hassle route to rapid code improvement and effective debugging.</a:t>
            </a:r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6"/>
            </a:pPr>
            <a:r>
              <a:rPr lang="en-US" sz="2000" dirty="0" smtClean="0"/>
              <a:t>Release early. Release often. And listen to your customers.</a:t>
            </a:r>
          </a:p>
        </p:txBody>
      </p:sp>
    </p:spTree>
    <p:extLst>
      <p:ext uri="{BB962C8B-B14F-4D97-AF65-F5344CB8AC3E}">
        <p14:creationId xmlns:p14="http://schemas.microsoft.com/office/powerpoint/2010/main" val="24246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Cathedral and the </a:t>
            </a:r>
            <a:r>
              <a:rPr lang="en-US" dirty="0" smtClean="0"/>
              <a:t>Bazaar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6042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Some of the 19 </a:t>
            </a:r>
            <a:r>
              <a:rPr lang="en-US" dirty="0" smtClean="0"/>
              <a:t>Lessons Learned from open source development of </a:t>
            </a:r>
            <a:r>
              <a:rPr lang="en-US" dirty="0" err="1"/>
              <a:t>f</a:t>
            </a:r>
            <a:r>
              <a:rPr lang="en-US" dirty="0" err="1" smtClean="0"/>
              <a:t>etchmail</a:t>
            </a:r>
            <a:endParaRPr lang="en-US" dirty="0"/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8"/>
            </a:pPr>
            <a:r>
              <a:rPr lang="en-US" sz="2000" dirty="0" smtClean="0"/>
              <a:t>Given </a:t>
            </a:r>
            <a:r>
              <a:rPr lang="en-US" sz="2000" dirty="0"/>
              <a:t>a large enough beta-tester and co-developer base, almost every problem will be characterized quickly and the fix obvious to someone</a:t>
            </a:r>
            <a:r>
              <a:rPr lang="en-US" sz="2000" dirty="0" smtClean="0"/>
              <a:t>.</a:t>
            </a:r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/>
              <a:t>The next best thing to having good ideas is recognizing good ideas from your users. Sometimes the latter is better.</a:t>
            </a:r>
          </a:p>
          <a:p>
            <a:pPr marL="971550" lvl="1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 smtClean="0"/>
              <a:t>Often</a:t>
            </a:r>
            <a:r>
              <a:rPr lang="en-US" sz="2000" dirty="0"/>
              <a:t>, the most striking and innovative solutions come from realizing that your concept of the problem was wrong.</a:t>
            </a:r>
          </a:p>
        </p:txBody>
      </p:sp>
    </p:spTree>
    <p:extLst>
      <p:ext uri="{BB962C8B-B14F-4D97-AF65-F5344CB8AC3E}">
        <p14:creationId xmlns:p14="http://schemas.microsoft.com/office/powerpoint/2010/main" val="15025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1811338" y="476250"/>
            <a:ext cx="55213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000"/>
              <a:t>Open Source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716213" y="4857750"/>
            <a:ext cx="3903662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000"/>
              <a:t>It Works.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6888" y="3852863"/>
            <a:ext cx="2054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Software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09863" y="3319463"/>
            <a:ext cx="1333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Value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03700" y="2786063"/>
            <a:ext cx="2809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Contributors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172325" y="2252663"/>
            <a:ext cx="1339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4646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4646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4646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4646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1811338" y="476250"/>
            <a:ext cx="55213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000"/>
              <a:t>Open Source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62741" y="4838699"/>
            <a:ext cx="784943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 smtClean="0"/>
              <a:t>Do open source mechanics work for things other than software?</a:t>
            </a:r>
            <a:endParaRPr lang="en-US" altLang="en-US" sz="40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6888" y="3852863"/>
            <a:ext cx="20649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 smtClean="0"/>
              <a:t>? Thing ?</a:t>
            </a:r>
            <a:endParaRPr lang="en-US" altLang="en-US" sz="4000" b="1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09863" y="3319463"/>
            <a:ext cx="1333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bg1">
                    <a:lumMod val="50000"/>
                  </a:schemeClr>
                </a:solidFill>
              </a:rPr>
              <a:t>Value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03700" y="2786063"/>
            <a:ext cx="2809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sz="40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en-US" dirty="0"/>
              <a:t>Contributors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172325" y="2252663"/>
            <a:ext cx="1339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bg1">
                    <a:lumMod val="50000"/>
                  </a:schemeClr>
                </a:solidFill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42155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Related to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0392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Open Source principles used in, or related to: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Crowd-Source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Open Innovation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Open Hardware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Open Research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Open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B671D78AF50D499D1D6164B447FCEE" ma:contentTypeVersion="" ma:contentTypeDescription="Create a new document." ma:contentTypeScope="" ma:versionID="9c1ecbbe78b62fd719a42c922c273ca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1C4E31-63DB-48E4-B9E1-27749B0D8E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0863D5-0138-47D7-8D34-2E5E37C4F9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546A85-E3FF-4108-9441-5918C19E322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4114</TotalTime>
  <Words>1192</Words>
  <Application>Microsoft Office PowerPoint</Application>
  <PresentationFormat>On-screen Show (4:3)</PresentationFormat>
  <Paragraphs>159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Office Theme</vt:lpstr>
      <vt:lpstr>Open Source</vt:lpstr>
      <vt:lpstr>Common View of Open Source</vt:lpstr>
      <vt:lpstr>Common View of Open Source</vt:lpstr>
      <vt:lpstr>The Cathedral and the Bazaar</vt:lpstr>
      <vt:lpstr>The Cathedral and the Bazaar</vt:lpstr>
      <vt:lpstr>The Cathedral and the Bazaar (con’t)</vt:lpstr>
      <vt:lpstr>PowerPoint Presentation</vt:lpstr>
      <vt:lpstr>PowerPoint Presentation</vt:lpstr>
      <vt:lpstr>Related to Open Source</vt:lpstr>
      <vt:lpstr>Open Source Math</vt:lpstr>
      <vt:lpstr>Open Source Chess</vt:lpstr>
      <vt:lpstr>Open Steam Engine</vt:lpstr>
      <vt:lpstr>How Open Source Principles Amplify Properly Coordinated Inputs</vt:lpstr>
      <vt:lpstr>PowerPoint Presentation</vt:lpstr>
      <vt:lpstr>Twitch Plays Pokémon</vt:lpstr>
      <vt:lpstr>Crowdsourcing Lightning Strikes</vt:lpstr>
      <vt:lpstr>Folding@HOME</vt:lpstr>
      <vt:lpstr>NCDS</vt:lpstr>
      <vt:lpstr>Take Aways</vt:lpstr>
      <vt:lpstr>END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IN22A-05: 1820162: HydroShare: Applying professional software engineering to a new NSF-funded large software project</dc:title>
  <dc:subject>HydroShare; Software and Project Development</dc:subject>
  <dc:creator>RENCI</dc:creator>
  <cp:lastModifiedBy>Ray Idaszak</cp:lastModifiedBy>
  <cp:revision>378</cp:revision>
  <cp:lastPrinted>2013-05-19T03:58:46Z</cp:lastPrinted>
  <dcterms:created xsi:type="dcterms:W3CDTF">2010-05-18T21:41:05Z</dcterms:created>
  <dcterms:modified xsi:type="dcterms:W3CDTF">2014-08-04T21:08:24Z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0x0101008EB671D78AF50D499D1D6164B447FCEE</vt:lpwstr>
  </property>
</Properties>
</file>