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9" r:id="rId4"/>
    <p:sldId id="258" r:id="rId5"/>
    <p:sldId id="268" r:id="rId6"/>
    <p:sldId id="260" r:id="rId7"/>
    <p:sldId id="263" r:id="rId8"/>
    <p:sldId id="262" r:id="rId9"/>
    <p:sldId id="257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04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B50EC86-0E7D-0044-9178-AAA3C67520B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16F85A-793A-EE4F-A0B5-9B88B8A2D6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ensus.gov/geo/maps-data/data/tig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javascript:toggleChapter('chpref')" TargetMode="External"/><Relationship Id="rId12" Type="http://schemas.openxmlformats.org/officeDocument/2006/relationships/hyperlink" Target="javascript:toggleChapter('chppeopl')" TargetMode="External"/><Relationship Id="rId13" Type="http://schemas.openxmlformats.org/officeDocument/2006/relationships/hyperlink" Target="javascript:toggleChapter('chptrans')" TargetMode="External"/><Relationship Id="rId14" Type="http://schemas.openxmlformats.org/officeDocument/2006/relationships/hyperlink" Target="javascript:toggleChapter('chpwater'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ationalatlas.gov" TargetMode="External"/><Relationship Id="rId3" Type="http://schemas.openxmlformats.org/officeDocument/2006/relationships/hyperlink" Target="javascript:toggleChapter('chpagri')" TargetMode="External"/><Relationship Id="rId4" Type="http://schemas.openxmlformats.org/officeDocument/2006/relationships/hyperlink" Target="javascript:toggleChapter('chpbio')" TargetMode="External"/><Relationship Id="rId5" Type="http://schemas.openxmlformats.org/officeDocument/2006/relationships/hyperlink" Target="javascript:toggleChapter('chpbound')" TargetMode="External"/><Relationship Id="rId6" Type="http://schemas.openxmlformats.org/officeDocument/2006/relationships/hyperlink" Target="javascript:toggleChapter('chpclim')" TargetMode="External"/><Relationship Id="rId7" Type="http://schemas.openxmlformats.org/officeDocument/2006/relationships/hyperlink" Target="javascript:toggleChapter('chpenvi')" TargetMode="External"/><Relationship Id="rId8" Type="http://schemas.openxmlformats.org/officeDocument/2006/relationships/hyperlink" Target="javascript:toggleChapter('chpgeol')" TargetMode="External"/><Relationship Id="rId9" Type="http://schemas.openxmlformats.org/officeDocument/2006/relationships/hyperlink" Target="javascript:toggleChapter('chpgov')" TargetMode="External"/><Relationship Id="rId10" Type="http://schemas.openxmlformats.org/officeDocument/2006/relationships/hyperlink" Target="javascript:toggleChapter('chphist'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ater.usgs.gov/maps.html" TargetMode="External"/><Relationship Id="rId3" Type="http://schemas.openxmlformats.org/officeDocument/2006/relationships/hyperlink" Target="http://www.usgs.gov/pubprod/data.html%23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to find Open and Open </a:t>
            </a:r>
            <a:r>
              <a:rPr lang="en-US" smtClean="0"/>
              <a:t>Source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OSS Summer Institute 2014</a:t>
            </a:r>
          </a:p>
          <a:p>
            <a:r>
              <a:rPr lang="en-US" dirty="0" smtClean="0"/>
              <a:t>Jefferson Heard &lt;</a:t>
            </a:r>
            <a:r>
              <a:rPr lang="en-US" dirty="0" err="1" smtClean="0"/>
              <a:t>jeff@renci.org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OSM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base map for QGIS or web application</a:t>
            </a:r>
          </a:p>
          <a:p>
            <a:pPr lvl="1"/>
            <a:r>
              <a:rPr lang="en-US" dirty="0" err="1" smtClean="0"/>
              <a:t>Tilesets</a:t>
            </a:r>
            <a:r>
              <a:rPr lang="en-US" dirty="0" smtClean="0"/>
              <a:t> from OSM project and MapQuest</a:t>
            </a:r>
          </a:p>
          <a:p>
            <a:pPr lvl="1"/>
            <a:r>
              <a:rPr lang="en-US" i="1" dirty="0" smtClean="0"/>
              <a:t>(demo of import into QGIS)</a:t>
            </a:r>
          </a:p>
          <a:p>
            <a:r>
              <a:rPr lang="en-US" dirty="0" smtClean="0"/>
              <a:t>Download the data in whole or in part</a:t>
            </a:r>
          </a:p>
          <a:p>
            <a:pPr lvl="1"/>
            <a:r>
              <a:rPr lang="en-US" dirty="0" smtClean="0"/>
              <a:t>Special considerations for using data</a:t>
            </a:r>
          </a:p>
          <a:p>
            <a:pPr lvl="1"/>
            <a:r>
              <a:rPr lang="en-US" dirty="0" smtClean="0"/>
              <a:t>OSM Extracts</a:t>
            </a:r>
          </a:p>
          <a:p>
            <a:pPr lvl="1"/>
            <a:r>
              <a:rPr lang="en-US" dirty="0" smtClean="0"/>
              <a:t>XML vs</a:t>
            </a:r>
            <a:r>
              <a:rPr lang="en-US" dirty="0"/>
              <a:t>.</a:t>
            </a:r>
            <a:r>
              <a:rPr lang="en-US" dirty="0" smtClean="0"/>
              <a:t> PBF formats</a:t>
            </a:r>
          </a:p>
        </p:txBody>
      </p:sp>
    </p:spTree>
    <p:extLst>
      <p:ext uri="{BB962C8B-B14F-4D97-AF65-F5344CB8AC3E}">
        <p14:creationId xmlns:p14="http://schemas.microsoft.com/office/powerpoint/2010/main" val="28587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OSM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Nodes – points on the map</a:t>
            </a:r>
          </a:p>
          <a:p>
            <a:r>
              <a:rPr lang="en-US" dirty="0" smtClean="0"/>
              <a:t>Ways – links between points</a:t>
            </a:r>
          </a:p>
          <a:p>
            <a:r>
              <a:rPr lang="en-US" dirty="0" smtClean="0"/>
              <a:t>Relations – groups of nodes and ways</a:t>
            </a:r>
          </a:p>
          <a:p>
            <a:r>
              <a:rPr lang="en-US" dirty="0" smtClean="0"/>
              <a:t>Tags – the way data is attached to the above</a:t>
            </a:r>
          </a:p>
        </p:txBody>
      </p:sp>
    </p:spTree>
    <p:extLst>
      <p:ext uri="{BB962C8B-B14F-4D97-AF65-F5344CB8AC3E}">
        <p14:creationId xmlns:p14="http://schemas.microsoft.com/office/powerpoint/2010/main" val="197117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OSM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imposm</a:t>
            </a:r>
            <a:r>
              <a:rPr lang="en-US" dirty="0" smtClean="0"/>
              <a:t> – load data into </a:t>
            </a:r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b="1" dirty="0" smtClean="0"/>
              <a:t>osm2pgsql</a:t>
            </a:r>
            <a:r>
              <a:rPr lang="en-US" dirty="0" smtClean="0"/>
              <a:t> – alt. to load data into </a:t>
            </a:r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b="1" dirty="0"/>
              <a:t>o</a:t>
            </a:r>
            <a:r>
              <a:rPr lang="en-US" b="1" dirty="0" smtClean="0"/>
              <a:t>smosis</a:t>
            </a:r>
            <a:r>
              <a:rPr lang="en-US" dirty="0" smtClean="0"/>
              <a:t> – flexibly load/transform OSM data</a:t>
            </a:r>
          </a:p>
          <a:p>
            <a:r>
              <a:rPr lang="en-US" b="1" dirty="0" err="1" smtClean="0"/>
              <a:t>imposm.parser</a:t>
            </a:r>
            <a:r>
              <a:rPr lang="en-US" dirty="0" smtClean="0"/>
              <a:t> – write custom scripts to process data in Python</a:t>
            </a:r>
          </a:p>
        </p:txBody>
      </p:sp>
    </p:spTree>
    <p:extLst>
      <p:ext uri="{BB962C8B-B14F-4D97-AF65-F5344CB8AC3E}">
        <p14:creationId xmlns:p14="http://schemas.microsoft.com/office/powerpoint/2010/main" val="123753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 to OSM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(walkthrough of signing up for acct)</a:t>
            </a:r>
          </a:p>
          <a:p>
            <a:r>
              <a:rPr lang="en-US" dirty="0" smtClean="0"/>
              <a:t>(tour of the OSM editor)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Open Source solutions are not good for quick views. Those that are:</a:t>
            </a:r>
          </a:p>
          <a:p>
            <a:pPr lvl="1"/>
            <a:r>
              <a:rPr lang="en-US" b="1" dirty="0" err="1" smtClean="0"/>
              <a:t>gdalinfo</a:t>
            </a:r>
            <a:r>
              <a:rPr lang="en-US" b="1" dirty="0" smtClean="0"/>
              <a:t>/</a:t>
            </a:r>
            <a:r>
              <a:rPr lang="en-US" b="1" dirty="0" err="1" smtClean="0"/>
              <a:t>ogrinfo</a:t>
            </a:r>
            <a:r>
              <a:rPr lang="en-US" dirty="0" smtClean="0"/>
              <a:t> - for schemas / feature summaries</a:t>
            </a:r>
          </a:p>
          <a:p>
            <a:pPr lvl="1"/>
            <a:r>
              <a:rPr lang="en-US" b="1" dirty="0" err="1" smtClean="0"/>
              <a:t>TileMill</a:t>
            </a:r>
            <a:r>
              <a:rPr lang="en-US" dirty="0" smtClean="0"/>
              <a:t> - if the data is large</a:t>
            </a:r>
          </a:p>
          <a:p>
            <a:pPr lvl="1"/>
            <a:r>
              <a:rPr lang="en-US" b="1" dirty="0" smtClean="0"/>
              <a:t>QGIS</a:t>
            </a:r>
            <a:r>
              <a:rPr lang="en-US" dirty="0" smtClean="0"/>
              <a:t> - if the data is small</a:t>
            </a:r>
          </a:p>
          <a:p>
            <a:pPr lvl="1"/>
            <a:r>
              <a:rPr lang="en-US" b="1" dirty="0" err="1" smtClean="0"/>
              <a:t>Spatialite</a:t>
            </a:r>
            <a:r>
              <a:rPr lang="en-US" dirty="0" smtClean="0"/>
              <a:t> / </a:t>
            </a:r>
            <a:r>
              <a:rPr lang="en-US" b="1" dirty="0" smtClean="0"/>
              <a:t>pandas</a:t>
            </a:r>
            <a:r>
              <a:rPr lang="en-US" dirty="0" smtClean="0"/>
              <a:t> / </a:t>
            </a:r>
            <a:r>
              <a:rPr lang="en-US" b="1" dirty="0" err="1" smtClean="0"/>
              <a:t>IPython</a:t>
            </a:r>
            <a:r>
              <a:rPr lang="en-US" b="1" dirty="0" smtClean="0"/>
              <a:t> -</a:t>
            </a:r>
            <a:r>
              <a:rPr lang="en-US" dirty="0" smtClean="0"/>
              <a:t> for exploration</a:t>
            </a:r>
          </a:p>
          <a:p>
            <a:pPr lvl="1"/>
            <a:r>
              <a:rPr lang="en-US" b="1" dirty="0" err="1" smtClean="0"/>
              <a:t>PyOWS</a:t>
            </a:r>
            <a:r>
              <a:rPr lang="en-US" b="1" dirty="0" smtClean="0"/>
              <a:t> </a:t>
            </a:r>
            <a:r>
              <a:rPr lang="en-US" dirty="0" smtClean="0"/>
              <a:t>– For consuming open web services</a:t>
            </a:r>
            <a:endParaRPr lang="en-US" b="1" dirty="0" smtClean="0"/>
          </a:p>
          <a:p>
            <a:r>
              <a:rPr lang="en-US" dirty="0" smtClean="0"/>
              <a:t>For large vector data, convert to indexed format:</a:t>
            </a:r>
            <a:r>
              <a:rPr lang="en-US" dirty="0"/>
              <a:t> </a:t>
            </a:r>
            <a:r>
              <a:rPr lang="en-US" dirty="0" err="1" smtClean="0"/>
              <a:t>Shapefile</a:t>
            </a:r>
            <a:r>
              <a:rPr lang="en-US" dirty="0" smtClean="0"/>
              <a:t> or </a:t>
            </a:r>
            <a:r>
              <a:rPr lang="en-US" dirty="0" err="1" smtClean="0"/>
              <a:t>Spatialite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3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Census Bureau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Variety of products that are easy to use at TIGER/Line.</a:t>
            </a:r>
          </a:p>
          <a:p>
            <a:pPr lvl="1"/>
            <a:r>
              <a:rPr lang="en-US" dirty="0" smtClean="0"/>
              <a:t>State, County, </a:t>
            </a:r>
            <a:r>
              <a:rPr lang="en-US" dirty="0" err="1" smtClean="0"/>
              <a:t>Zipcode</a:t>
            </a:r>
            <a:r>
              <a:rPr lang="en-US" dirty="0" smtClean="0"/>
              <a:t> are obvious…</a:t>
            </a:r>
          </a:p>
          <a:p>
            <a:pPr lvl="1"/>
            <a:r>
              <a:rPr lang="en-US" dirty="0" smtClean="0"/>
              <a:t>Census Block – A few city blocks</a:t>
            </a:r>
          </a:p>
          <a:p>
            <a:pPr lvl="1"/>
            <a:r>
              <a:rPr lang="en-US" dirty="0" smtClean="0"/>
              <a:t>Census Block Group – Aggregate grouping of blocks for </a:t>
            </a:r>
            <a:r>
              <a:rPr lang="en-US" dirty="0" err="1" smtClean="0"/>
              <a:t>deidentification</a:t>
            </a:r>
            <a:endParaRPr lang="en-US" dirty="0" smtClean="0"/>
          </a:p>
          <a:p>
            <a:pPr lvl="1"/>
            <a:r>
              <a:rPr lang="en-US" dirty="0" smtClean="0"/>
              <a:t>Census Tract – Aggregate of block groups for summary statistics about an area</a:t>
            </a:r>
          </a:p>
          <a:p>
            <a:pPr lvl="1"/>
            <a:r>
              <a:rPr lang="en-US" dirty="0" smtClean="0"/>
              <a:t>Metropolitan/</a:t>
            </a:r>
            <a:r>
              <a:rPr lang="en-US" dirty="0" err="1" smtClean="0"/>
              <a:t>Micropolitan</a:t>
            </a:r>
            <a:r>
              <a:rPr lang="en-US" dirty="0" smtClean="0"/>
              <a:t> Statistical Area (MSA) – For city-wide statistics and comparison of metropolitan areas</a:t>
            </a:r>
          </a:p>
          <a:p>
            <a:r>
              <a:rPr lang="en-US" dirty="0">
                <a:hlinkClick r:id="rId2"/>
              </a:rPr>
              <a:t>https://www.census.gov/geo/maps-data/data/</a:t>
            </a:r>
            <a:r>
              <a:rPr lang="en-US" dirty="0" smtClean="0">
                <a:hlinkClick r:id="rId2"/>
              </a:rPr>
              <a:t>tiger.html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TIGER/Line 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360599"/>
              </p:ext>
            </p:extLst>
          </p:nvPr>
        </p:nvGraphicFramePr>
        <p:xfrm>
          <a:off x="612775" y="1600200"/>
          <a:ext cx="8153397" cy="511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771"/>
                <a:gridCol w="1164771"/>
                <a:gridCol w="1164771"/>
                <a:gridCol w="1164771"/>
                <a:gridCol w="1164771"/>
                <a:gridCol w="1164771"/>
                <a:gridCol w="1164771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For...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Format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Data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Level of Detail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Vintages Available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TIGER/Line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Shapefiles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mapping projects--this is our most comprehensive dataset. Designed for use with GIS (geographic information systems).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Shapefiles (.shp) and database files (.dbf)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Boundaries, roads, address information, water features, and more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 detail (not generalized)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Extensive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2006 - 2013, CD 113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 Geodatabases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Useful for users needing national datasets or all major boundaries for by state. Designed for use in ArcGIS. Files are extremely large.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Geodatabase (.gdb)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Boundaries, roads, address information, water features, and more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 detail (not generalized)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TIGER/Line with Selected Demographic and Economic Data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from selected attributes from the 2010 Census, 2006-2010 ACS 5- year estimates, 2007-2011 ACS 5-year estimates, 2008-2012 ACS 5-year estimates and County Business Patterns (CBP) for selected geographies. Designed for use with GIS.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Shapefiles (.shp) and Geodatabases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Boundaries, Population Counts, Housing Unit Counts, 2010 Census Demographic Profile 1 attributes, 2006-2010 ACS 5-year estimates data profiles, 2007-2011 ACS 5-year estimates data profiles, CBP data.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 detail (not generalized)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 CBP, 2010, 2006-2010 ACS, 2007-2011 ACS, 2008-2012 ACS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Cartographic Boundary Shapefiles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 scale (limited detail) mapping projects clipped to shoreline. Designed for thematic mapping using GIS.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Shapefiles (.shp)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Selected boundaries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detail (generalized)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2013, 2010, 2000, 1990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4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National Data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http://nationalatlas.gov</a:t>
            </a:r>
            <a:r>
              <a:rPr lang="en-US" dirty="0" smtClean="0"/>
              <a:t> </a:t>
            </a:r>
          </a:p>
          <a:p>
            <a:pPr lvl="1"/>
            <a:r>
              <a:rPr lang="en-US" b="1" dirty="0">
                <a:hlinkClick r:id="rId3"/>
              </a:rPr>
              <a:t>Agriculture:</a:t>
            </a:r>
            <a:r>
              <a:rPr lang="en-US" dirty="0">
                <a:hlinkClick r:id="rId3"/>
              </a:rPr>
              <a:t> Agriculture Census 2007 - Crops, Expenses, </a:t>
            </a:r>
            <a:r>
              <a:rPr lang="en-US" dirty="0" smtClean="0">
                <a:hlinkClick r:id="rId3"/>
              </a:rPr>
              <a:t>Farmland…</a:t>
            </a:r>
            <a:endParaRPr lang="en-US" dirty="0">
              <a:hlinkClick r:id="rId3"/>
            </a:endParaRPr>
          </a:p>
          <a:p>
            <a:pPr lvl="1"/>
            <a:r>
              <a:rPr lang="en-US" b="1" dirty="0">
                <a:hlinkClick r:id="rId4"/>
              </a:rPr>
              <a:t>Biology:</a:t>
            </a:r>
            <a:r>
              <a:rPr lang="en-US" dirty="0">
                <a:hlinkClick r:id="rId4"/>
              </a:rPr>
              <a:t> Bat Ranges, Butterflies, Forests, Invasive Species, Land </a:t>
            </a:r>
            <a:r>
              <a:rPr lang="en-US" dirty="0" smtClean="0">
                <a:hlinkClick r:id="rId4"/>
              </a:rPr>
              <a:t>Cover…</a:t>
            </a:r>
          </a:p>
          <a:p>
            <a:pPr lvl="1"/>
            <a:r>
              <a:rPr lang="en-US" b="1" dirty="0" smtClean="0">
                <a:hlinkClick r:id="rId5"/>
              </a:rPr>
              <a:t>Boundaries:</a:t>
            </a:r>
            <a:r>
              <a:rPr lang="en-US" dirty="0" smtClean="0">
                <a:hlinkClick r:id="rId5"/>
              </a:rPr>
              <a:t> Congressional Districts, Counties, Federal lands, States...	</a:t>
            </a:r>
          </a:p>
          <a:p>
            <a:pPr lvl="1"/>
            <a:r>
              <a:rPr lang="en-US" b="1" dirty="0" smtClean="0">
                <a:hlinkClick r:id="rId6"/>
              </a:rPr>
              <a:t>Climate</a:t>
            </a:r>
            <a:r>
              <a:rPr lang="en-US" b="1" dirty="0">
                <a:hlinkClick r:id="rId6"/>
              </a:rPr>
              <a:t>:</a:t>
            </a:r>
            <a:r>
              <a:rPr lang="en-US" dirty="0">
                <a:hlinkClick r:id="rId6"/>
              </a:rPr>
              <a:t> Precipitation, Hazard Events, Hurricanes, Sea </a:t>
            </a:r>
            <a:r>
              <a:rPr lang="en-US" dirty="0" smtClean="0">
                <a:hlinkClick r:id="rId6"/>
              </a:rPr>
              <a:t>Temperature…</a:t>
            </a:r>
            <a:endParaRPr lang="en-US" dirty="0">
              <a:hlinkClick r:id="rId6"/>
            </a:endParaRPr>
          </a:p>
          <a:p>
            <a:pPr lvl="1"/>
            <a:r>
              <a:rPr lang="en-US" b="1" dirty="0">
                <a:hlinkClick r:id="rId7"/>
              </a:rPr>
              <a:t>Environment:</a:t>
            </a:r>
            <a:r>
              <a:rPr lang="en-US" dirty="0">
                <a:hlinkClick r:id="rId7"/>
              </a:rPr>
              <a:t> Air Releases, Hazardous Waste, Toxics </a:t>
            </a:r>
            <a:r>
              <a:rPr lang="en-US" dirty="0" smtClean="0">
                <a:hlinkClick r:id="rId7"/>
              </a:rPr>
              <a:t>Release…</a:t>
            </a:r>
            <a:endParaRPr lang="en-US" dirty="0">
              <a:hlinkClick r:id="rId7"/>
            </a:endParaRPr>
          </a:p>
          <a:p>
            <a:pPr lvl="1"/>
            <a:r>
              <a:rPr lang="en-US" b="1" dirty="0">
                <a:hlinkClick r:id="rId8"/>
              </a:rPr>
              <a:t>Geology:</a:t>
            </a:r>
            <a:r>
              <a:rPr lang="en-US" dirty="0">
                <a:hlinkClick r:id="rId8"/>
              </a:rPr>
              <a:t> Earthquakes, Landslides, Shaded Relief, </a:t>
            </a:r>
            <a:r>
              <a:rPr lang="en-US" dirty="0" smtClean="0">
                <a:hlinkClick r:id="rId8"/>
              </a:rPr>
              <a:t>Volcanoes…</a:t>
            </a:r>
            <a:endParaRPr lang="en-US" dirty="0">
              <a:hlinkClick r:id="rId8"/>
            </a:endParaRPr>
          </a:p>
          <a:p>
            <a:pPr lvl="1"/>
            <a:r>
              <a:rPr lang="en-US" b="1" dirty="0" smtClean="0">
                <a:hlinkClick r:id="rId9"/>
              </a:rPr>
              <a:t>Government</a:t>
            </a:r>
            <a:r>
              <a:rPr lang="en-US" b="1" dirty="0">
                <a:hlinkClick r:id="rId9"/>
              </a:rPr>
              <a:t>:</a:t>
            </a:r>
            <a:r>
              <a:rPr lang="en-US" dirty="0">
                <a:hlinkClick r:id="rId9"/>
              </a:rPr>
              <a:t> Spending, Aid, Voting, Revenues...	</a:t>
            </a:r>
          </a:p>
          <a:p>
            <a:pPr lvl="1"/>
            <a:r>
              <a:rPr lang="en-US" b="1" dirty="0">
                <a:hlinkClick r:id="rId10"/>
              </a:rPr>
              <a:t>History:</a:t>
            </a:r>
            <a:r>
              <a:rPr lang="en-US" dirty="0">
                <a:hlinkClick r:id="rId10"/>
              </a:rPr>
              <a:t> Presidential Elections Results, Territorial </a:t>
            </a:r>
            <a:r>
              <a:rPr lang="en-US" dirty="0" smtClean="0">
                <a:hlinkClick r:id="rId10"/>
              </a:rPr>
              <a:t>Acquisitions…</a:t>
            </a:r>
            <a:endParaRPr lang="en-US" dirty="0">
              <a:hlinkClick r:id="rId10"/>
            </a:endParaRPr>
          </a:p>
          <a:p>
            <a:pPr lvl="1"/>
            <a:r>
              <a:rPr lang="en-US" b="1" dirty="0">
                <a:hlinkClick r:id="rId11"/>
              </a:rPr>
              <a:t>Map Reference:</a:t>
            </a:r>
            <a:r>
              <a:rPr lang="en-US" dirty="0">
                <a:hlinkClick r:id="rId11"/>
              </a:rPr>
              <a:t> Cities and Towns, Coastline, Land/Water Mask, Urban </a:t>
            </a:r>
            <a:r>
              <a:rPr lang="en-US" dirty="0" smtClean="0">
                <a:hlinkClick r:id="rId11"/>
              </a:rPr>
              <a:t>Areas…</a:t>
            </a:r>
            <a:endParaRPr lang="en-US" dirty="0">
              <a:hlinkClick r:id="rId11"/>
            </a:endParaRPr>
          </a:p>
          <a:p>
            <a:pPr lvl="1"/>
            <a:r>
              <a:rPr lang="en-US" b="1" dirty="0">
                <a:hlinkClick r:id="rId12"/>
              </a:rPr>
              <a:t>People:</a:t>
            </a:r>
            <a:r>
              <a:rPr lang="en-US" dirty="0">
                <a:hlinkClick r:id="rId12"/>
              </a:rPr>
              <a:t> Crime, Economy, Health, Energy </a:t>
            </a:r>
            <a:r>
              <a:rPr lang="en-US" dirty="0" smtClean="0">
                <a:hlinkClick r:id="rId12"/>
              </a:rPr>
              <a:t>Consumption…</a:t>
            </a:r>
            <a:endParaRPr lang="en-US" dirty="0">
              <a:hlinkClick r:id="rId12"/>
            </a:endParaRPr>
          </a:p>
          <a:p>
            <a:pPr lvl="1"/>
            <a:r>
              <a:rPr lang="en-US" b="1" dirty="0">
                <a:hlinkClick r:id="rId13"/>
              </a:rPr>
              <a:t>Transportation:</a:t>
            </a:r>
            <a:r>
              <a:rPr lang="en-US" dirty="0">
                <a:hlinkClick r:id="rId13"/>
              </a:rPr>
              <a:t> Airports, Parkways and Scenic Rivers, Railroads, </a:t>
            </a:r>
            <a:r>
              <a:rPr lang="en-US" dirty="0" smtClean="0">
                <a:hlinkClick r:id="rId13"/>
              </a:rPr>
              <a:t>Roads…</a:t>
            </a:r>
            <a:endParaRPr lang="en-US" dirty="0">
              <a:hlinkClick r:id="rId13"/>
            </a:endParaRPr>
          </a:p>
          <a:p>
            <a:pPr lvl="1"/>
            <a:r>
              <a:rPr lang="en-US" b="1" dirty="0">
                <a:hlinkClick r:id="rId14"/>
              </a:rPr>
              <a:t>Water:</a:t>
            </a:r>
            <a:r>
              <a:rPr lang="en-US" dirty="0">
                <a:hlinkClick r:id="rId14"/>
              </a:rPr>
              <a:t> Aquifers, Dams, Watersheds, Streams and </a:t>
            </a:r>
            <a:r>
              <a:rPr lang="en-US" dirty="0" smtClean="0">
                <a:hlinkClick r:id="rId14"/>
              </a:rPr>
              <a:t>Waterbodies…</a:t>
            </a:r>
            <a:endParaRPr lang="en-US" dirty="0">
              <a:hlinkClick r:id="rId14"/>
            </a:endParaRPr>
          </a:p>
          <a:p>
            <a:r>
              <a:rPr lang="en-US" dirty="0" smtClean="0"/>
              <a:t>Where the data will be after September 2014: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nationalatlas.gov</a:t>
            </a:r>
            <a:r>
              <a:rPr lang="en-US" dirty="0"/>
              <a:t>/</a:t>
            </a:r>
            <a:r>
              <a:rPr lang="en-US" dirty="0" err="1"/>
              <a:t>status.html#national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2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National Weather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Hundreds of web services and data in real time and forecasted</a:t>
            </a:r>
          </a:p>
          <a:p>
            <a:r>
              <a:rPr lang="en-US" dirty="0" smtClean="0"/>
              <a:t>Most important datasets:</a:t>
            </a:r>
          </a:p>
          <a:p>
            <a:pPr lvl="1"/>
            <a:r>
              <a:rPr lang="en-US" dirty="0" smtClean="0"/>
              <a:t>NDFD – National Digital Forecast Database (GRIB)</a:t>
            </a:r>
          </a:p>
          <a:p>
            <a:pPr lvl="1"/>
            <a:r>
              <a:rPr lang="en-US" dirty="0" smtClean="0"/>
              <a:t>Watches / Warnings (</a:t>
            </a:r>
            <a:r>
              <a:rPr lang="en-US" dirty="0" err="1" smtClean="0"/>
              <a:t>Shapefile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Hurricane Tracks (</a:t>
            </a:r>
            <a:r>
              <a:rPr lang="en-US" dirty="0" err="1" smtClean="0"/>
              <a:t>Shapefile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Alaska Ice / sea-surface temps (</a:t>
            </a:r>
            <a:r>
              <a:rPr lang="en-US" dirty="0" err="1" smtClean="0"/>
              <a:t>Shapefile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River gauges (</a:t>
            </a:r>
            <a:r>
              <a:rPr lang="en-US" dirty="0" err="1" smtClean="0"/>
              <a:t>Shapefile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Fires (</a:t>
            </a:r>
            <a:r>
              <a:rPr lang="en-US" dirty="0" err="1" smtClean="0"/>
              <a:t>Shapefile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Drought monitoring (</a:t>
            </a:r>
            <a:r>
              <a:rPr lang="en-US" dirty="0" err="1" smtClean="0"/>
              <a:t>Shapefile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Radar mosaic (WMS/WCS)</a:t>
            </a:r>
          </a:p>
          <a:p>
            <a:pPr lvl="1"/>
            <a:r>
              <a:rPr lang="en-US" dirty="0" smtClean="0"/>
              <a:t>GOES satellite data (</a:t>
            </a:r>
            <a:r>
              <a:rPr lang="en-US" dirty="0" err="1" smtClean="0"/>
              <a:t>GeoTIFF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6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http://water.usgs.gov/</a:t>
            </a:r>
            <a:r>
              <a:rPr lang="en-US" dirty="0" smtClean="0">
                <a:hlinkClick r:id="rId2"/>
              </a:rPr>
              <a:t>maps.html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http://www.usgs.gov/pubprod/data.html#</a:t>
            </a:r>
            <a:r>
              <a:rPr lang="en-US" dirty="0" smtClean="0">
                <a:hlinkClick r:id="rId3"/>
              </a:rPr>
              <a:t>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6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US Counties and Municipalities have data</a:t>
            </a:r>
          </a:p>
          <a:p>
            <a:pPr lvl="1"/>
            <a:r>
              <a:rPr lang="en-US" dirty="0" smtClean="0"/>
              <a:t>Municipal infrastructure</a:t>
            </a:r>
          </a:p>
          <a:p>
            <a:pPr lvl="1"/>
            <a:r>
              <a:rPr lang="en-US" dirty="0" smtClean="0"/>
              <a:t>Parcels and tax records</a:t>
            </a:r>
          </a:p>
          <a:p>
            <a:pPr lvl="1"/>
            <a:r>
              <a:rPr lang="en-US" dirty="0" smtClean="0"/>
              <a:t>Municipal detailed hydrography </a:t>
            </a:r>
          </a:p>
          <a:p>
            <a:pPr lvl="1"/>
            <a:r>
              <a:rPr lang="en-US" dirty="0" smtClean="0"/>
              <a:t>Flood plain mapping</a:t>
            </a:r>
          </a:p>
          <a:p>
            <a:pPr lvl="1"/>
            <a:r>
              <a:rPr lang="en-US" dirty="0" smtClean="0"/>
              <a:t>Topography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OpenStreetMaps</a:t>
            </a:r>
            <a:r>
              <a:rPr lang="en-US" dirty="0" smtClean="0"/>
              <a:t> (OSM)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Wikipedia of maps</a:t>
            </a:r>
          </a:p>
          <a:p>
            <a:r>
              <a:rPr lang="en-US" dirty="0" smtClean="0"/>
              <a:t>Vector data in a unique format</a:t>
            </a:r>
          </a:p>
          <a:p>
            <a:r>
              <a:rPr lang="en-US" dirty="0" smtClean="0"/>
              <a:t>In many places, quality is higher than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5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2972</TotalTime>
  <Words>769</Words>
  <Application>Microsoft Macintosh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Where to find Open and Open Source Data</vt:lpstr>
      <vt:lpstr>Exploring Open Data</vt:lpstr>
      <vt:lpstr>US Census Bureau</vt:lpstr>
      <vt:lpstr>TIGER/Line Products</vt:lpstr>
      <vt:lpstr>National Data Atlas</vt:lpstr>
      <vt:lpstr>National Weather Service</vt:lpstr>
      <vt:lpstr>USGS</vt:lpstr>
      <vt:lpstr>Others</vt:lpstr>
      <vt:lpstr>OpenStreetMaps (OSM)</vt:lpstr>
      <vt:lpstr>Consuming OSM</vt:lpstr>
      <vt:lpstr>Working with OSM Data</vt:lpstr>
      <vt:lpstr>Working with OSM Data</vt:lpstr>
      <vt:lpstr>Contributing to OSM</vt:lpstr>
    </vt:vector>
  </TitlesOfParts>
  <Company>RENCI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find Open and Open Source Data</dc:title>
  <dc:creator>Jeff Heard</dc:creator>
  <cp:lastModifiedBy>Jeff Heard</cp:lastModifiedBy>
  <cp:revision>9</cp:revision>
  <dcterms:created xsi:type="dcterms:W3CDTF">2014-07-16T18:12:44Z</dcterms:created>
  <dcterms:modified xsi:type="dcterms:W3CDTF">2014-07-22T13:55:31Z</dcterms:modified>
</cp:coreProperties>
</file>