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4" r:id="rId3"/>
    <p:sldId id="261" r:id="rId4"/>
    <p:sldId id="287" r:id="rId5"/>
    <p:sldId id="262" r:id="rId6"/>
    <p:sldId id="264" r:id="rId7"/>
    <p:sldId id="269" r:id="rId8"/>
    <p:sldId id="266" r:id="rId9"/>
    <p:sldId id="271" r:id="rId10"/>
    <p:sldId id="281" r:id="rId11"/>
    <p:sldId id="265" r:id="rId12"/>
    <p:sldId id="268" r:id="rId13"/>
    <p:sldId id="263" r:id="rId14"/>
    <p:sldId id="280" r:id="rId15"/>
    <p:sldId id="285" r:id="rId16"/>
    <p:sldId id="286" r:id="rId17"/>
    <p:sldId id="270" r:id="rId18"/>
    <p:sldId id="279" r:id="rId19"/>
    <p:sldId id="272" r:id="rId20"/>
    <p:sldId id="273" r:id="rId21"/>
    <p:sldId id="274" r:id="rId22"/>
    <p:sldId id="275" r:id="rId23"/>
    <p:sldId id="276" r:id="rId24"/>
    <p:sldId id="278" r:id="rId25"/>
    <p:sldId id="283" r:id="rId26"/>
    <p:sldId id="282" r:id="rId27"/>
    <p:sldId id="288" r:id="rId28"/>
    <p:sldId id="267" r:id="rId29"/>
    <p:sldId id="28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8276A39-123D-4446-842A-531079E977AE}">
          <p14:sldIdLst>
            <p14:sldId id="256"/>
            <p14:sldId id="284"/>
            <p14:sldId id="261"/>
            <p14:sldId id="287"/>
          </p14:sldIdLst>
        </p14:section>
        <p14:section name="Vignettes" id="{D22729D6-9346-9B44-A88E-BBE75745A866}">
          <p14:sldIdLst>
            <p14:sldId id="262"/>
            <p14:sldId id="264"/>
            <p14:sldId id="269"/>
            <p14:sldId id="266"/>
            <p14:sldId id="271"/>
          </p14:sldIdLst>
        </p14:section>
        <p14:section name="What is Data Management / Why does it matter?" id="{DA91B519-FD46-394E-AAF1-B19A3670D2ED}">
          <p14:sldIdLst>
            <p14:sldId id="281"/>
            <p14:sldId id="265"/>
            <p14:sldId id="268"/>
            <p14:sldId id="263"/>
            <p14:sldId id="280"/>
            <p14:sldId id="285"/>
            <p14:sldId id="286"/>
            <p14:sldId id="270"/>
            <p14:sldId id="279"/>
          </p14:sldIdLst>
        </p14:section>
        <p14:section name="Addressing the Data Managmenet Challenges" id="{1CF5C996-C903-4E44-8885-E6FBC0834E76}">
          <p14:sldIdLst>
            <p14:sldId id="272"/>
            <p14:sldId id="273"/>
            <p14:sldId id="274"/>
            <p14:sldId id="275"/>
            <p14:sldId id="276"/>
            <p14:sldId id="278"/>
            <p14:sldId id="283"/>
            <p14:sldId id="282"/>
            <p14:sldId id="288"/>
            <p14:sldId id="267"/>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105" d="100"/>
          <a:sy n="105" d="100"/>
        </p:scale>
        <p:origin x="-65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FF3690-4E03-794E-97CE-30298CFBDEDB}" type="datetimeFigureOut">
              <a:rPr lang="en-US" smtClean="0"/>
              <a:t>7/23/14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43B355-512F-F24C-9108-A8F7347E9021}" type="slidenum">
              <a:rPr lang="en-US" smtClean="0"/>
              <a:t>‹#›</a:t>
            </a:fld>
            <a:endParaRPr lang="en-US"/>
          </a:p>
        </p:txBody>
      </p:sp>
    </p:spTree>
    <p:extLst>
      <p:ext uri="{BB962C8B-B14F-4D97-AF65-F5344CB8AC3E}">
        <p14:creationId xmlns:p14="http://schemas.microsoft.com/office/powerpoint/2010/main" val="30122501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to another thread, technical part; data management</a:t>
            </a:r>
            <a:endParaRPr lang="en-US" dirty="0" smtClean="0"/>
          </a:p>
          <a:p>
            <a:endParaRPr lang="en-US" dirty="0" smtClean="0"/>
          </a:p>
          <a:p>
            <a:r>
              <a:rPr lang="en-US" dirty="0" smtClean="0"/>
              <a:t>Data </a:t>
            </a:r>
            <a:r>
              <a:rPr lang="en-US" dirty="0" smtClean="0"/>
              <a:t>is generative / synthesis</a:t>
            </a:r>
            <a:r>
              <a:rPr lang="en-US" baseline="0" dirty="0" smtClean="0"/>
              <a:t> science/working groups </a:t>
            </a:r>
            <a:r>
              <a:rPr lang="en-US" baseline="0" dirty="0" smtClean="0"/>
              <a:t>generative</a:t>
            </a:r>
          </a:p>
        </p:txBody>
      </p:sp>
      <p:sp>
        <p:nvSpPr>
          <p:cNvPr id="4" name="Slide Number Placeholder 3"/>
          <p:cNvSpPr>
            <a:spLocks noGrp="1"/>
          </p:cNvSpPr>
          <p:nvPr>
            <p:ph type="sldNum" sz="quarter" idx="10"/>
          </p:nvPr>
        </p:nvSpPr>
        <p:spPr/>
        <p:txBody>
          <a:bodyPr/>
          <a:lstStyle/>
          <a:p>
            <a:fld id="{D143B355-512F-F24C-9108-A8F7347E9021}" type="slidenum">
              <a:rPr lang="en-US" smtClean="0"/>
              <a:t>1</a:t>
            </a:fld>
            <a:endParaRPr lang="en-US"/>
          </a:p>
        </p:txBody>
      </p:sp>
    </p:spTree>
    <p:extLst>
      <p:ext uri="{BB962C8B-B14F-4D97-AF65-F5344CB8AC3E}">
        <p14:creationId xmlns:p14="http://schemas.microsoft.com/office/powerpoint/2010/main" val="209570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data</a:t>
            </a:r>
            <a:r>
              <a:rPr lang="en-US" baseline="0" dirty="0" smtClean="0"/>
              <a:t> management and physics collide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13</a:t>
            </a:fld>
            <a:endParaRPr lang="en-US"/>
          </a:p>
        </p:txBody>
      </p:sp>
    </p:spTree>
    <p:extLst>
      <p:ext uri="{BB962C8B-B14F-4D97-AF65-F5344CB8AC3E}">
        <p14:creationId xmlns:p14="http://schemas.microsoft.com/office/powerpoint/2010/main" val="1392389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Integral</a:t>
            </a:r>
            <a:r>
              <a:rPr lang="en-US" baseline="0" dirty="0" smtClean="0"/>
              <a:t> to successful science</a:t>
            </a:r>
          </a:p>
          <a:p>
            <a:endParaRPr lang="en-US" baseline="0" dirty="0" smtClean="0"/>
          </a:p>
          <a:p>
            <a:r>
              <a:rPr lang="en-US" baseline="0" dirty="0" smtClean="0"/>
              <a:t>Crucial for reproducibility</a:t>
            </a:r>
          </a:p>
          <a:p>
            <a:endParaRPr lang="en-US" baseline="0" dirty="0" smtClean="0"/>
          </a:p>
          <a:p>
            <a:r>
              <a:rPr lang="en-US" baseline="0" dirty="0" smtClean="0"/>
              <a:t>You can get another publication/credit for new data created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14</a:t>
            </a:fld>
            <a:endParaRPr lang="en-US"/>
          </a:p>
        </p:txBody>
      </p:sp>
    </p:spTree>
    <p:extLst>
      <p:ext uri="{BB962C8B-B14F-4D97-AF65-F5344CB8AC3E}">
        <p14:creationId xmlns:p14="http://schemas.microsoft.com/office/powerpoint/2010/main" val="286991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eaLnBrk="1" hangingPunct="1">
              <a:defRPr/>
            </a:pPr>
            <a:r>
              <a:rPr lang="en-US" dirty="0" smtClean="0">
                <a:solidFill>
                  <a:srgbClr val="000000"/>
                </a:solidFill>
                <a:latin typeface="Calibri" charset="0"/>
                <a:cs typeface="Calibri" charset="0"/>
                <a:sym typeface="Calibri" charset="0"/>
              </a:rPr>
              <a:t>In addition to the functional requirements and </a:t>
            </a:r>
            <a:r>
              <a:rPr lang="en-US" dirty="0" err="1" smtClean="0">
                <a:solidFill>
                  <a:srgbClr val="000000"/>
                </a:solidFill>
                <a:latin typeface="Calibri" charset="0"/>
                <a:cs typeface="Calibri" charset="0"/>
                <a:sym typeface="Calibri" charset="0"/>
              </a:rPr>
              <a:t>interAdditional</a:t>
            </a:r>
            <a:r>
              <a:rPr lang="en-US" dirty="0" smtClean="0">
                <a:solidFill>
                  <a:srgbClr val="000000"/>
                </a:solidFill>
                <a:latin typeface="Calibri" charset="0"/>
                <a:cs typeface="Calibri" charset="0"/>
                <a:sym typeface="Calibri" charset="0"/>
              </a:rPr>
              <a:t> drivers for guiding implementation.</a:t>
            </a:r>
          </a:p>
          <a:p>
            <a:pPr eaLnBrk="1" hangingPunct="1">
              <a:defRPr/>
            </a:pPr>
            <a:r>
              <a:rPr lang="en-US" dirty="0" smtClean="0">
                <a:solidFill>
                  <a:srgbClr val="000000"/>
                </a:solidFill>
                <a:latin typeface="Calibri" charset="0"/>
                <a:cs typeface="Calibri" charset="0"/>
                <a:sym typeface="Calibri" charset="0"/>
              </a:rPr>
              <a:t>- Scalable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20</a:t>
            </a:fld>
            <a:endParaRPr lang="en-US"/>
          </a:p>
        </p:txBody>
      </p:sp>
    </p:spTree>
    <p:extLst>
      <p:ext uri="{BB962C8B-B14F-4D97-AF65-F5344CB8AC3E}">
        <p14:creationId xmlns:p14="http://schemas.microsoft.com/office/powerpoint/2010/main" val="3840276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25</a:t>
            </a:fld>
            <a:endParaRPr lang="en-US"/>
          </a:p>
        </p:txBody>
      </p:sp>
    </p:spTree>
    <p:extLst>
      <p:ext uri="{BB962C8B-B14F-4D97-AF65-F5344CB8AC3E}">
        <p14:creationId xmlns:p14="http://schemas.microsoft.com/office/powerpoint/2010/main" val="189093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about how</a:t>
            </a:r>
            <a:r>
              <a:rPr lang="en-US" baseline="0" dirty="0" smtClean="0"/>
              <a:t> much time on a project to devote to data management?</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28</a:t>
            </a:fld>
            <a:endParaRPr lang="en-US"/>
          </a:p>
        </p:txBody>
      </p:sp>
    </p:spTree>
    <p:extLst>
      <p:ext uri="{BB962C8B-B14F-4D97-AF65-F5344CB8AC3E}">
        <p14:creationId xmlns:p14="http://schemas.microsoft.com/office/powerpoint/2010/main" val="2939905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fr-FR" dirty="0" smtClean="0"/>
              <a:t>’</a:t>
            </a:r>
            <a:r>
              <a:rPr lang="en-US" dirty="0" smtClean="0"/>
              <a:t>t</a:t>
            </a:r>
            <a:r>
              <a:rPr lang="en-US" baseline="0" dirty="0" smtClean="0"/>
              <a:t> end up here</a:t>
            </a:r>
          </a:p>
          <a:p>
            <a:endParaRPr lang="en-US" baseline="0" dirty="0" smtClean="0"/>
          </a:p>
          <a:p>
            <a:r>
              <a:rPr lang="en-US" baseline="0" dirty="0" smtClean="0"/>
              <a:t>Harvard economists had an error in their spreadsheet; found by a grad student</a:t>
            </a:r>
          </a:p>
          <a:p>
            <a:endParaRPr lang="en-US" baseline="0" dirty="0" smtClean="0"/>
          </a:p>
          <a:p>
            <a:r>
              <a:rPr lang="en-US" baseline="0" dirty="0" smtClean="0"/>
              <a:t>Ties back with some of the messaging and related issues talked about Day 1 &amp; 2</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29</a:t>
            </a:fld>
            <a:endParaRPr lang="en-US"/>
          </a:p>
        </p:txBody>
      </p:sp>
    </p:spTree>
    <p:extLst>
      <p:ext uri="{BB962C8B-B14F-4D97-AF65-F5344CB8AC3E}">
        <p14:creationId xmlns:p14="http://schemas.microsoft.com/office/powerpoint/2010/main" val="333784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a:t>
            </a:r>
            <a:r>
              <a:rPr lang="fr-FR" dirty="0" smtClean="0"/>
              <a:t>’</a:t>
            </a:r>
            <a:r>
              <a:rPr lang="en-US" dirty="0" smtClean="0"/>
              <a:t>t</a:t>
            </a:r>
            <a:r>
              <a:rPr lang="en-US" baseline="0" dirty="0" smtClean="0"/>
              <a:t> end up here</a:t>
            </a:r>
          </a:p>
          <a:p>
            <a:endParaRPr lang="en-US" baseline="0" dirty="0" smtClean="0"/>
          </a:p>
          <a:p>
            <a:r>
              <a:rPr lang="en-US" baseline="0" dirty="0" smtClean="0"/>
              <a:t>Harvard economists had an error in their spreadsheet; found by a grad student</a:t>
            </a:r>
          </a:p>
          <a:p>
            <a:endParaRPr lang="en-US" baseline="0" dirty="0" smtClean="0"/>
          </a:p>
          <a:p>
            <a:r>
              <a:rPr lang="en-US" baseline="0" dirty="0" smtClean="0"/>
              <a:t>Ties back with some of the messaging and related issues talked about Day 1 &amp; 2</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2</a:t>
            </a:fld>
            <a:endParaRPr lang="en-US"/>
          </a:p>
        </p:txBody>
      </p:sp>
    </p:spTree>
    <p:extLst>
      <p:ext uri="{BB962C8B-B14F-4D97-AF65-F5344CB8AC3E}">
        <p14:creationId xmlns:p14="http://schemas.microsoft.com/office/powerpoint/2010/main" val="333784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your thinking</a:t>
            </a:r>
          </a:p>
          <a:p>
            <a:endParaRPr lang="en-US" dirty="0" smtClean="0"/>
          </a:p>
          <a:p>
            <a:r>
              <a:rPr lang="en-US" dirty="0" smtClean="0"/>
              <a:t>Not</a:t>
            </a:r>
            <a:r>
              <a:rPr lang="en-US" baseline="0" dirty="0" smtClean="0"/>
              <a:t> trying to turn you into a data manager</a:t>
            </a:r>
          </a:p>
          <a:p>
            <a:endParaRPr lang="en-US" baseline="0" dirty="0" smtClean="0"/>
          </a:p>
          <a:p>
            <a:r>
              <a:rPr lang="en-US" baseline="0" dirty="0" smtClean="0"/>
              <a:t>Bounce between perspectives – you as researchers and thinking bigger picture</a:t>
            </a:r>
          </a:p>
          <a:p>
            <a:endParaRPr lang="en-US" baseline="0" dirty="0" smtClean="0"/>
          </a:p>
          <a:p>
            <a:r>
              <a:rPr lang="en-US" baseline="0" dirty="0" smtClean="0"/>
              <a:t>You’ve gotten this far…</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3</a:t>
            </a:fld>
            <a:endParaRPr lang="en-US"/>
          </a:p>
        </p:txBody>
      </p:sp>
    </p:spTree>
    <p:extLst>
      <p:ext uri="{BB962C8B-B14F-4D97-AF65-F5344CB8AC3E}">
        <p14:creationId xmlns:p14="http://schemas.microsoft.com/office/powerpoint/2010/main" val="46162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 of the work gets done in 20% of the time….</a:t>
            </a:r>
          </a:p>
          <a:p>
            <a:endParaRPr lang="en-US" dirty="0" smtClean="0"/>
          </a:p>
          <a:p>
            <a:r>
              <a:rPr lang="en-US" dirty="0" smtClean="0"/>
              <a:t>How many of you spend 80 % on data gathering,</a:t>
            </a:r>
            <a:r>
              <a:rPr lang="en-US" baseline="0" dirty="0" smtClean="0"/>
              <a:t> data massage, cleanup, reformatting, etc.; 20% on actual analysis??</a:t>
            </a:r>
          </a:p>
          <a:p>
            <a:endParaRPr lang="en-US" baseline="0" dirty="0" smtClean="0"/>
          </a:p>
          <a:p>
            <a:r>
              <a:rPr lang="en-US" baseline="0" dirty="0" smtClean="0"/>
              <a:t>Should be the other way around! 20% on finding, accessing, understanding, etc. and 80% on analysis…</a:t>
            </a:r>
          </a:p>
        </p:txBody>
      </p:sp>
      <p:sp>
        <p:nvSpPr>
          <p:cNvPr id="4" name="Slide Number Placeholder 3"/>
          <p:cNvSpPr>
            <a:spLocks noGrp="1"/>
          </p:cNvSpPr>
          <p:nvPr>
            <p:ph type="sldNum" sz="quarter" idx="10"/>
          </p:nvPr>
        </p:nvSpPr>
        <p:spPr/>
        <p:txBody>
          <a:bodyPr/>
          <a:lstStyle/>
          <a:p>
            <a:fld id="{D143B355-512F-F24C-9108-A8F7347E9021}" type="slidenum">
              <a:rPr lang="en-US" smtClean="0"/>
              <a:t>5</a:t>
            </a:fld>
            <a:endParaRPr lang="en-US"/>
          </a:p>
        </p:txBody>
      </p:sp>
    </p:spTree>
    <p:extLst>
      <p:ext uri="{BB962C8B-B14F-4D97-AF65-F5344CB8AC3E}">
        <p14:creationId xmlns:p14="http://schemas.microsoft.com/office/powerpoint/2010/main" val="1963974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 else to be avoided…</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6</a:t>
            </a:fld>
            <a:endParaRPr lang="en-US"/>
          </a:p>
        </p:txBody>
      </p:sp>
    </p:spTree>
    <p:extLst>
      <p:ext uri="{BB962C8B-B14F-4D97-AF65-F5344CB8AC3E}">
        <p14:creationId xmlns:p14="http://schemas.microsoft.com/office/powerpoint/2010/main" val="271722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 data management planning with a lucky </a:t>
            </a:r>
            <a:r>
              <a:rPr lang="en-US" dirty="0" smtClean="0"/>
              <a:t>outcome</a:t>
            </a:r>
          </a:p>
          <a:p>
            <a:endParaRPr lang="en-US" dirty="0" smtClean="0"/>
          </a:p>
          <a:p>
            <a:r>
              <a:rPr lang="en-US" dirty="0" smtClean="0"/>
              <a:t>Tension between keeping</a:t>
            </a:r>
            <a:r>
              <a:rPr lang="en-US" baseline="0" dirty="0" smtClean="0"/>
              <a:t> everything and only keeping what you need.</a:t>
            </a:r>
            <a:endParaRPr lang="en-US" dirty="0" smtClean="0"/>
          </a:p>
          <a:p>
            <a:endParaRPr lang="en-US" dirty="0" smtClean="0"/>
          </a:p>
          <a:p>
            <a:r>
              <a:rPr lang="en-US" dirty="0" smtClean="0"/>
              <a:t>Data</a:t>
            </a:r>
            <a:r>
              <a:rPr lang="en-US" baseline="0" dirty="0" smtClean="0"/>
              <a:t> can be repurposed years later to enable new science…</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7</a:t>
            </a:fld>
            <a:endParaRPr lang="en-US"/>
          </a:p>
        </p:txBody>
      </p:sp>
    </p:spTree>
    <p:extLst>
      <p:ext uri="{BB962C8B-B14F-4D97-AF65-F5344CB8AC3E}">
        <p14:creationId xmlns:p14="http://schemas.microsoft.com/office/powerpoint/2010/main" val="185813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Recognize</a:t>
            </a:r>
            <a:r>
              <a:rPr lang="en-US" baseline="0" dirty="0" smtClean="0"/>
              <a:t> this scene?</a:t>
            </a:r>
            <a:endParaRPr lang="en-US" dirty="0" smtClean="0"/>
          </a:p>
          <a:p>
            <a:endParaRPr lang="en-US" dirty="0" smtClean="0"/>
          </a:p>
          <a:p>
            <a:r>
              <a:rPr lang="en-US" dirty="0" smtClean="0"/>
              <a:t>What’s a dark archive?</a:t>
            </a:r>
          </a:p>
          <a:p>
            <a:endParaRPr lang="en-US" dirty="0" smtClean="0"/>
          </a:p>
          <a:p>
            <a:r>
              <a:rPr lang="en-US" dirty="0" smtClean="0"/>
              <a:t>Don’t </a:t>
            </a:r>
            <a:r>
              <a:rPr lang="en-US" dirty="0" smtClean="0"/>
              <a:t>want your data to end up unusable</a:t>
            </a:r>
            <a:r>
              <a:rPr lang="en-US" baseline="0" dirty="0" smtClean="0"/>
              <a:t> in a dark archive somewhere…</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8</a:t>
            </a:fld>
            <a:endParaRPr lang="en-US"/>
          </a:p>
        </p:txBody>
      </p:sp>
    </p:spTree>
    <p:extLst>
      <p:ext uri="{BB962C8B-B14F-4D97-AF65-F5344CB8AC3E}">
        <p14:creationId xmlns:p14="http://schemas.microsoft.com/office/powerpoint/2010/main" val="218716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lot of potential data is going unused</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9</a:t>
            </a:fld>
            <a:endParaRPr lang="en-US"/>
          </a:p>
        </p:txBody>
      </p:sp>
    </p:spTree>
    <p:extLst>
      <p:ext uri="{BB962C8B-B14F-4D97-AF65-F5344CB8AC3E}">
        <p14:creationId xmlns:p14="http://schemas.microsoft.com/office/powerpoint/2010/main" val="401762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data center or archival</a:t>
            </a:r>
            <a:r>
              <a:rPr lang="en-US" baseline="0" dirty="0" smtClean="0"/>
              <a:t> or data center manager point of view we think about this this way</a:t>
            </a:r>
          </a:p>
          <a:p>
            <a:endParaRPr lang="en-US" baseline="0" dirty="0" smtClean="0"/>
          </a:p>
          <a:p>
            <a:r>
              <a:rPr lang="en-US" baseline="0" dirty="0" smtClean="0"/>
              <a:t>You should too</a:t>
            </a:r>
          </a:p>
          <a:p>
            <a:endParaRPr lang="en-US" baseline="0" dirty="0" smtClean="0"/>
          </a:p>
          <a:p>
            <a:r>
              <a:rPr lang="en-US" baseline="0" dirty="0" smtClean="0"/>
              <a:t>Think about data life story</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12</a:t>
            </a:fld>
            <a:endParaRPr lang="en-US"/>
          </a:p>
        </p:txBody>
      </p:sp>
    </p:spTree>
    <p:extLst>
      <p:ext uri="{BB962C8B-B14F-4D97-AF65-F5344CB8AC3E}">
        <p14:creationId xmlns:p14="http://schemas.microsoft.com/office/powerpoint/2010/main" val="377769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89866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17017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8648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2647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B138D-9847-3742-9416-E70E96A9C61E}" type="datetimeFigureOut">
              <a:rPr lang="en-US" smtClean="0"/>
              <a:t>7/23/14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68267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CB138D-9847-3742-9416-E70E96A9C61E}" type="datetimeFigureOut">
              <a:rPr lang="en-US" smtClean="0"/>
              <a:t>7/23/14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8018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CB138D-9847-3742-9416-E70E96A9C61E}" type="datetimeFigureOut">
              <a:rPr lang="en-US" smtClean="0"/>
              <a:t>7/23/14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0338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CB138D-9847-3742-9416-E70E96A9C61E}" type="datetimeFigureOut">
              <a:rPr lang="en-US" smtClean="0"/>
              <a:t>7/23/14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188082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B138D-9847-3742-9416-E70E96A9C61E}" type="datetimeFigureOut">
              <a:rPr lang="en-US" smtClean="0"/>
              <a:t>7/23/14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2884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B138D-9847-3742-9416-E70E96A9C61E}" type="datetimeFigureOut">
              <a:rPr lang="en-US" smtClean="0"/>
              <a:t>7/23/14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8913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B138D-9847-3742-9416-E70E96A9C61E}" type="datetimeFigureOut">
              <a:rPr lang="en-US" smtClean="0"/>
              <a:t>7/23/14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1397622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B138D-9847-3742-9416-E70E96A9C61E}" type="datetimeFigureOut">
              <a:rPr lang="en-US" smtClean="0"/>
              <a:t>7/23/14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468F2-FC82-8242-9F37-E082AF82E7A2}" type="slidenum">
              <a:rPr lang="en-US" smtClean="0"/>
              <a:t>‹#›</a:t>
            </a:fld>
            <a:endParaRPr lang="en-US"/>
          </a:p>
        </p:txBody>
      </p:sp>
    </p:spTree>
    <p:extLst>
      <p:ext uri="{BB962C8B-B14F-4D97-AF65-F5344CB8AC3E}">
        <p14:creationId xmlns:p14="http://schemas.microsoft.com/office/powerpoint/2010/main" val="13972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hyperlink" Target="http://youtu.be/NDDYW2b3H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braries.psu.edu/psul/pubcur/what_is_dm.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libraries.psu.edu/psul/pubcur/what_is_dm.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thecolbertreport.cc.com/videos/dcyvro/austerity-s-spreadsheet-error"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7.png"/><Relationship Id="rId5" Type="http://schemas.openxmlformats.org/officeDocument/2006/relationships/oleObject" Target="../embeddings/oleObject1.bin"/><Relationship Id="rId6" Type="http://schemas.openxmlformats.org/officeDocument/2006/relationships/image" Target="../media/image1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jpe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commons.esipfed.org/datamanagementshortcourse" TargetMode="External"/><Relationship Id="rId4" Type="http://schemas.openxmlformats.org/officeDocument/2006/relationships/hyperlink" Target="http://www.dataone.org/data-management-planning" TargetMode="External"/><Relationship Id="rId5" Type="http://schemas.openxmlformats.org/officeDocument/2006/relationships/hyperlink" Target="https://dmp.cdlib.org/" TargetMode="External"/><Relationship Id="rId1" Type="http://schemas.openxmlformats.org/officeDocument/2006/relationships/slideLayout" Target="../slideLayouts/slideLayout2.xml"/><Relationship Id="rId2" Type="http://schemas.openxmlformats.org/officeDocument/2006/relationships/hyperlink" Target="http://www.dataone.org/sites/all/documents/DataONE_BP_Primer_020212.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hyperlink" Target="https://dmptool.org" TargetMode="External"/><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reuters.com/article/2009/07/16/us-nasa-tapes-idUSTRE56F5MK20090716"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news.agu.org/press-release/rediscovered-apollo-data-gives-first-measure-of-how-fast-moon-dust-piles-up/" TargetMode="Externa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cinema-fanatic.com/2010/07/05/oscar-vault-monday-raiders-of-the-lost-ark-1981-dir-steven-spielberg/"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Data Management</a:t>
            </a:r>
            <a:endParaRPr lang="en-US" dirty="0"/>
          </a:p>
        </p:txBody>
      </p:sp>
      <p:sp>
        <p:nvSpPr>
          <p:cNvPr id="3" name="Subtitle 2"/>
          <p:cNvSpPr>
            <a:spLocks noGrp="1"/>
          </p:cNvSpPr>
          <p:nvPr>
            <p:ph type="subTitle" idx="1"/>
          </p:nvPr>
        </p:nvSpPr>
        <p:spPr/>
        <p:txBody>
          <a:bodyPr/>
          <a:lstStyle/>
          <a:p>
            <a:r>
              <a:rPr lang="en-US" dirty="0" smtClean="0"/>
              <a:t>W. Christopher Lenhardt</a:t>
            </a:r>
          </a:p>
          <a:p>
            <a:r>
              <a:rPr lang="en-US" dirty="0" smtClean="0"/>
              <a:t>OSS Training Institute</a:t>
            </a:r>
          </a:p>
          <a:p>
            <a:r>
              <a:rPr lang="en-US" dirty="0" smtClean="0"/>
              <a:t>23 July 2014</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29939" y="5091091"/>
            <a:ext cx="3099979" cy="1627922"/>
          </a:xfrm>
          <a:prstGeom prst="rect">
            <a:avLst/>
          </a:prstGeom>
        </p:spPr>
      </p:pic>
    </p:spTree>
    <p:extLst>
      <p:ext uri="{BB962C8B-B14F-4D97-AF65-F5344CB8AC3E}">
        <p14:creationId xmlns:p14="http://schemas.microsoft.com/office/powerpoint/2010/main" val="17041382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t>
            </a:r>
            <a:r>
              <a:rPr lang="en-US" dirty="0" smtClean="0"/>
              <a:t>Segue </a:t>
            </a:r>
            <a:r>
              <a:rPr lang="en-US" dirty="0" smtClean="0"/>
              <a:t>to YouTube</a:t>
            </a:r>
            <a:endParaRPr lang="en-US" dirty="0"/>
          </a:p>
        </p:txBody>
      </p:sp>
      <p:pic>
        <p:nvPicPr>
          <p:cNvPr id="4" name="Picture 3"/>
          <p:cNvPicPr>
            <a:picLocks noChangeAspect="1"/>
          </p:cNvPicPr>
          <p:nvPr/>
        </p:nvPicPr>
        <p:blipFill>
          <a:blip r:embed="rId2"/>
          <a:stretch>
            <a:fillRect/>
          </a:stretch>
        </p:blipFill>
        <p:spPr>
          <a:xfrm>
            <a:off x="1052286" y="1288814"/>
            <a:ext cx="6851952" cy="4633620"/>
          </a:xfrm>
          <a:prstGeom prst="rect">
            <a:avLst/>
          </a:prstGeom>
        </p:spPr>
      </p:pic>
      <p:sp>
        <p:nvSpPr>
          <p:cNvPr id="5" name="Rectangle 4"/>
          <p:cNvSpPr/>
          <p:nvPr/>
        </p:nvSpPr>
        <p:spPr>
          <a:xfrm>
            <a:off x="2819933" y="6147191"/>
            <a:ext cx="3189658" cy="369332"/>
          </a:xfrm>
          <a:prstGeom prst="rect">
            <a:avLst/>
          </a:prstGeom>
        </p:spPr>
        <p:txBody>
          <a:bodyPr wrap="none">
            <a:spAutoFit/>
          </a:bodyPr>
          <a:lstStyle/>
          <a:p>
            <a:r>
              <a:rPr lang="en-US" dirty="0">
                <a:hlinkClick r:id="rId3"/>
              </a:rPr>
              <a:t>http://youtu.be/</a:t>
            </a:r>
            <a:r>
              <a:rPr lang="en-US" dirty="0" smtClean="0">
                <a:hlinkClick r:id="rId3"/>
              </a:rPr>
              <a:t>NDDYW2b3HSs</a:t>
            </a:r>
            <a:r>
              <a:rPr lang="en-US" dirty="0" smtClean="0"/>
              <a:t> </a:t>
            </a:r>
            <a:endParaRPr lang="en-US" dirty="0"/>
          </a:p>
        </p:txBody>
      </p:sp>
    </p:spTree>
    <p:extLst>
      <p:ext uri="{BB962C8B-B14F-4D97-AF65-F5344CB8AC3E}">
        <p14:creationId xmlns:p14="http://schemas.microsoft.com/office/powerpoint/2010/main" val="29514247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Management?</a:t>
            </a:r>
          </a:p>
        </p:txBody>
      </p:sp>
      <p:sp>
        <p:nvSpPr>
          <p:cNvPr id="3" name="Content Placeholder 2"/>
          <p:cNvSpPr>
            <a:spLocks noGrp="1"/>
          </p:cNvSpPr>
          <p:nvPr>
            <p:ph idx="1"/>
          </p:nvPr>
        </p:nvSpPr>
        <p:spPr/>
        <p:txBody>
          <a:bodyPr>
            <a:normAutofit/>
          </a:bodyPr>
          <a:lstStyle/>
          <a:p>
            <a:pPr marL="0" indent="0">
              <a:buNone/>
            </a:pPr>
            <a:r>
              <a:rPr lang="en-US" dirty="0" smtClean="0"/>
              <a:t>“Data </a:t>
            </a:r>
            <a:r>
              <a:rPr lang="en-US" dirty="0"/>
              <a:t>management is the process of controlling the information generated during a research project. Any research will require some level of data management, and funding agencies are increasingly requiring scholars to plan and execute good data management practices</a:t>
            </a:r>
            <a:r>
              <a:rPr lang="en-US" dirty="0" smtClean="0"/>
              <a:t>.”</a:t>
            </a:r>
          </a:p>
          <a:p>
            <a:pPr marL="0" indent="0">
              <a:buNone/>
            </a:pPr>
            <a:endParaRPr lang="en-US" dirty="0" smtClean="0"/>
          </a:p>
          <a:p>
            <a:pPr marL="0" indent="0">
              <a:buNone/>
            </a:pPr>
            <a:r>
              <a:rPr lang="en-US" sz="2400" dirty="0" smtClean="0"/>
              <a:t>Source:</a:t>
            </a:r>
            <a:endParaRPr lang="en-US" sz="2400" dirty="0"/>
          </a:p>
          <a:p>
            <a:pPr marL="0" indent="0">
              <a:buNone/>
            </a:pPr>
            <a:r>
              <a:rPr lang="en-US" sz="2400" dirty="0" smtClean="0">
                <a:hlinkClick r:id="rId2"/>
              </a:rPr>
              <a:t>http</a:t>
            </a:r>
            <a:r>
              <a:rPr lang="en-US" sz="2400" dirty="0">
                <a:hlinkClick r:id="rId2"/>
              </a:rPr>
              <a:t>://www.libraries.psu.edu/psul/pubcur/</a:t>
            </a:r>
            <a:r>
              <a:rPr lang="en-US" sz="2400" dirty="0" smtClean="0">
                <a:hlinkClick r:id="rId2"/>
              </a:rPr>
              <a:t>what_is_dm.html</a:t>
            </a:r>
            <a:r>
              <a:rPr lang="en-US" sz="2400" dirty="0" smtClean="0"/>
              <a:t> </a:t>
            </a:r>
            <a:endParaRPr lang="en-US" sz="2400" dirty="0"/>
          </a:p>
        </p:txBody>
      </p:sp>
      <p:sp>
        <p:nvSpPr>
          <p:cNvPr id="5" name="Oval 4"/>
          <p:cNvSpPr/>
          <p:nvPr/>
        </p:nvSpPr>
        <p:spPr>
          <a:xfrm>
            <a:off x="290286" y="1417638"/>
            <a:ext cx="8396514" cy="2065792"/>
          </a:xfrm>
          <a:prstGeom prst="ellipse">
            <a:avLst/>
          </a:prstGeom>
          <a:gradFill>
            <a:gsLst>
              <a:gs pos="0">
                <a:schemeClr val="accent1">
                  <a:tint val="100000"/>
                  <a:shade val="100000"/>
                  <a:satMod val="130000"/>
                  <a:alpha val="26000"/>
                </a:schemeClr>
              </a:gs>
              <a:gs pos="100000">
                <a:schemeClr val="accent1">
                  <a:tint val="50000"/>
                  <a:shade val="100000"/>
                  <a:satMod val="350000"/>
                  <a:alpha val="40000"/>
                </a:schemeClr>
              </a:gs>
            </a:gsLst>
          </a:grad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6453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Lifecycle</a:t>
            </a:r>
            <a:endParaRPr lang="en-US" dirty="0"/>
          </a:p>
        </p:txBody>
      </p:sp>
      <p:pic>
        <p:nvPicPr>
          <p:cNvPr id="4" name="Picture 3"/>
          <p:cNvPicPr>
            <a:picLocks noChangeAspect="1"/>
          </p:cNvPicPr>
          <p:nvPr/>
        </p:nvPicPr>
        <p:blipFill>
          <a:blip r:embed="rId3"/>
          <a:stretch>
            <a:fillRect/>
          </a:stretch>
        </p:blipFill>
        <p:spPr>
          <a:xfrm>
            <a:off x="800309" y="1849348"/>
            <a:ext cx="7615898" cy="3415129"/>
          </a:xfrm>
          <a:prstGeom prst="rect">
            <a:avLst/>
          </a:prstGeom>
        </p:spPr>
      </p:pic>
    </p:spTree>
    <p:extLst>
      <p:ext uri="{BB962C8B-B14F-4D97-AF65-F5344CB8AC3E}">
        <p14:creationId xmlns:p14="http://schemas.microsoft.com/office/powerpoint/2010/main" val="22658329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Entropy</a:t>
            </a:r>
            <a:endParaRPr lang="en-US" dirty="0"/>
          </a:p>
        </p:txBody>
      </p:sp>
      <p:pic>
        <p:nvPicPr>
          <p:cNvPr id="4" name="Picture 3"/>
          <p:cNvPicPr>
            <a:picLocks noChangeAspect="1"/>
          </p:cNvPicPr>
          <p:nvPr/>
        </p:nvPicPr>
        <p:blipFill>
          <a:blip r:embed="rId3"/>
          <a:stretch>
            <a:fillRect/>
          </a:stretch>
        </p:blipFill>
        <p:spPr>
          <a:xfrm>
            <a:off x="801429" y="1273140"/>
            <a:ext cx="7681392" cy="5354774"/>
          </a:xfrm>
          <a:prstGeom prst="rect">
            <a:avLst/>
          </a:prstGeom>
        </p:spPr>
      </p:pic>
    </p:spTree>
    <p:extLst>
      <p:ext uri="{BB962C8B-B14F-4D97-AF65-F5344CB8AC3E}">
        <p14:creationId xmlns:p14="http://schemas.microsoft.com/office/powerpoint/2010/main" val="42459739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3" name="Content Placeholder 2"/>
          <p:cNvSpPr>
            <a:spLocks noGrp="1"/>
          </p:cNvSpPr>
          <p:nvPr>
            <p:ph idx="1"/>
          </p:nvPr>
        </p:nvSpPr>
        <p:spPr>
          <a:xfrm>
            <a:off x="457200" y="1417638"/>
            <a:ext cx="8229600" cy="4951255"/>
          </a:xfrm>
        </p:spPr>
        <p:txBody>
          <a:bodyPr>
            <a:noAutofit/>
          </a:bodyPr>
          <a:lstStyle/>
          <a:p>
            <a:r>
              <a:rPr lang="en-US" sz="2400" dirty="0"/>
              <a:t>The outcome of your research depends in part on how well you manage your data. Managing data helps you as a researcher organize research files and data for easier access and analysis. It helps ensure the quality of your research. It supports the published results of your work and, in the long term, helps ensure accountability in data analysis. Effective data management practices include:</a:t>
            </a:r>
          </a:p>
          <a:p>
            <a:pPr lvl="1"/>
            <a:r>
              <a:rPr lang="en-US" sz="2000" dirty="0"/>
              <a:t>Designating the responsibilities of every individual involved in the study.</a:t>
            </a:r>
          </a:p>
          <a:p>
            <a:pPr lvl="1"/>
            <a:r>
              <a:rPr lang="en-US" sz="2000" dirty="0"/>
              <a:t>Determining how data will be stored and backed up.</a:t>
            </a:r>
          </a:p>
          <a:p>
            <a:pPr lvl="1"/>
            <a:r>
              <a:rPr lang="en-US" sz="2000" dirty="0"/>
              <a:t>Implementing the data management plan.</a:t>
            </a:r>
          </a:p>
          <a:p>
            <a:pPr lvl="1"/>
            <a:r>
              <a:rPr lang="en-US" sz="2000" dirty="0"/>
              <a:t>Deciding how data will be dealt with through each modification of the study</a:t>
            </a:r>
            <a:r>
              <a:rPr lang="en-US" sz="2000" dirty="0" smtClean="0"/>
              <a:t>.</a:t>
            </a:r>
          </a:p>
        </p:txBody>
      </p:sp>
      <p:sp>
        <p:nvSpPr>
          <p:cNvPr id="4" name="Rectangle 3"/>
          <p:cNvSpPr/>
          <p:nvPr/>
        </p:nvSpPr>
        <p:spPr>
          <a:xfrm>
            <a:off x="183306" y="6368893"/>
            <a:ext cx="8811758" cy="369332"/>
          </a:xfrm>
          <a:prstGeom prst="rect">
            <a:avLst/>
          </a:prstGeom>
        </p:spPr>
        <p:txBody>
          <a:bodyPr wrap="square">
            <a:spAutoFit/>
          </a:bodyPr>
          <a:lstStyle/>
          <a:p>
            <a:r>
              <a:rPr lang="en-US" dirty="0"/>
              <a:t>Source</a:t>
            </a:r>
            <a:r>
              <a:rPr lang="en-US" dirty="0" smtClean="0"/>
              <a:t>:  </a:t>
            </a:r>
            <a:r>
              <a:rPr lang="en-US" dirty="0" smtClean="0">
                <a:hlinkClick r:id="rId3"/>
              </a:rPr>
              <a:t>http</a:t>
            </a:r>
            <a:r>
              <a:rPr lang="en-US" dirty="0">
                <a:hlinkClick r:id="rId3"/>
              </a:rPr>
              <a:t>://www.libraries.psu.edu/psul/pubcur/what_is_dm.html</a:t>
            </a:r>
            <a:r>
              <a:rPr lang="en-US" dirty="0"/>
              <a:t> </a:t>
            </a:r>
          </a:p>
        </p:txBody>
      </p:sp>
    </p:spTree>
    <p:extLst>
      <p:ext uri="{BB962C8B-B14F-4D97-AF65-F5344CB8AC3E}">
        <p14:creationId xmlns:p14="http://schemas.microsoft.com/office/powerpoint/2010/main" val="29604149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reasons for managing your data</a:t>
            </a:r>
            <a:endParaRPr lang="en-US" dirty="0"/>
          </a:p>
        </p:txBody>
      </p:sp>
      <p:sp>
        <p:nvSpPr>
          <p:cNvPr id="3" name="Content Placeholder 2"/>
          <p:cNvSpPr>
            <a:spLocks noGrp="1"/>
          </p:cNvSpPr>
          <p:nvPr>
            <p:ph idx="1"/>
          </p:nvPr>
        </p:nvSpPr>
        <p:spPr>
          <a:xfrm>
            <a:off x="457200" y="1600200"/>
            <a:ext cx="3546324" cy="4525963"/>
          </a:xfrm>
        </p:spPr>
        <p:txBody>
          <a:bodyPr/>
          <a:lstStyle/>
          <a:p>
            <a:r>
              <a:rPr lang="en-US" dirty="0" smtClean="0"/>
              <a:t>Publishers may require it</a:t>
            </a:r>
            <a:endParaRPr lang="en-US" dirty="0"/>
          </a:p>
        </p:txBody>
      </p:sp>
      <p:sp>
        <p:nvSpPr>
          <p:cNvPr id="4" name="Rectangle 3"/>
          <p:cNvSpPr/>
          <p:nvPr/>
        </p:nvSpPr>
        <p:spPr>
          <a:xfrm>
            <a:off x="4717142" y="1650706"/>
            <a:ext cx="3858381" cy="3416320"/>
          </a:xfrm>
          <a:prstGeom prst="rect">
            <a:avLst/>
          </a:prstGeom>
        </p:spPr>
        <p:txBody>
          <a:bodyPr wrap="square">
            <a:spAutoFit/>
          </a:bodyPr>
          <a:lstStyle/>
          <a:p>
            <a:r>
              <a:rPr lang="en-US" b="1" dirty="0"/>
              <a:t>Data Policy. </a:t>
            </a:r>
            <a:r>
              <a:rPr lang="en-US" dirty="0"/>
              <a:t>The editors and publisher expect authors to make the data underlying published articles available. Authors of manuscripts submitted to </a:t>
            </a:r>
            <a:r>
              <a:rPr lang="en-US" i="1" dirty="0"/>
              <a:t>Ecological Monographs</a:t>
            </a:r>
            <a:r>
              <a:rPr lang="en-US" dirty="0"/>
              <a:t> as of January 1, 2011 and manuscripts submitted to </a:t>
            </a:r>
            <a:r>
              <a:rPr lang="en-US" i="1" dirty="0"/>
              <a:t>Ecological Applications </a:t>
            </a:r>
            <a:r>
              <a:rPr lang="en-US" dirty="0"/>
              <a:t>as of January 1, 2014 are required to make available all data associated with the results in a permanent, publicly accessible data archive or repository, if their manuscript is accepted.</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3363384"/>
            <a:ext cx="4017048" cy="2762779"/>
          </a:xfrm>
          <a:prstGeom prst="rect">
            <a:avLst/>
          </a:prstGeom>
          <a:ln w="19050">
            <a:solidFill>
              <a:schemeClr val="tx1"/>
            </a:solidFill>
          </a:ln>
          <a:effectLst>
            <a:outerShdw blurRad="50800" dist="152400" dir="2700000" algn="tl" rotWithShape="0">
              <a:srgbClr val="000000">
                <a:alpha val="43000"/>
              </a:srgbClr>
            </a:outerShdw>
          </a:effectLst>
        </p:spPr>
      </p:pic>
    </p:spTree>
    <p:extLst>
      <p:ext uri="{BB962C8B-B14F-4D97-AF65-F5344CB8AC3E}">
        <p14:creationId xmlns:p14="http://schemas.microsoft.com/office/powerpoint/2010/main" val="27609298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reasons for managing your data</a:t>
            </a:r>
            <a:endParaRPr lang="en-US" dirty="0"/>
          </a:p>
        </p:txBody>
      </p:sp>
      <p:sp>
        <p:nvSpPr>
          <p:cNvPr id="3" name="Content Placeholder 2"/>
          <p:cNvSpPr>
            <a:spLocks noGrp="1"/>
          </p:cNvSpPr>
          <p:nvPr>
            <p:ph idx="1"/>
          </p:nvPr>
        </p:nvSpPr>
        <p:spPr/>
        <p:txBody>
          <a:bodyPr/>
          <a:lstStyle/>
          <a:p>
            <a:r>
              <a:rPr lang="en-US" dirty="0" smtClean="0"/>
              <a:t>Funders require it…</a:t>
            </a:r>
            <a:endParaRPr lang="en-US" dirty="0"/>
          </a:p>
        </p:txBody>
      </p:sp>
      <p:pic>
        <p:nvPicPr>
          <p:cNvPr id="4" name="Picture 3"/>
          <p:cNvPicPr>
            <a:picLocks noChangeAspect="1"/>
          </p:cNvPicPr>
          <p:nvPr/>
        </p:nvPicPr>
        <p:blipFill>
          <a:blip r:embed="rId2"/>
          <a:stretch>
            <a:fillRect/>
          </a:stretch>
        </p:blipFill>
        <p:spPr>
          <a:xfrm>
            <a:off x="643467" y="2357391"/>
            <a:ext cx="8043333" cy="4344494"/>
          </a:xfrm>
          <a:prstGeom prst="rect">
            <a:avLst/>
          </a:prstGeom>
        </p:spPr>
      </p:pic>
      <p:pic>
        <p:nvPicPr>
          <p:cNvPr id="5" name="Picture 4"/>
          <p:cNvPicPr>
            <a:picLocks noChangeAspect="1"/>
          </p:cNvPicPr>
          <p:nvPr/>
        </p:nvPicPr>
        <p:blipFill>
          <a:blip r:embed="rId3"/>
          <a:stretch>
            <a:fillRect/>
          </a:stretch>
        </p:blipFill>
        <p:spPr>
          <a:xfrm>
            <a:off x="5624287" y="1257299"/>
            <a:ext cx="976084" cy="976084"/>
          </a:xfrm>
          <a:prstGeom prst="rect">
            <a:avLst/>
          </a:prstGeom>
          <a:effectLst>
            <a:outerShdw blurRad="50800" dist="63500" dir="2700000" algn="tl" rotWithShape="0">
              <a:srgbClr val="000000">
                <a:alpha val="43000"/>
              </a:srgbClr>
            </a:outerShdw>
          </a:effectLst>
        </p:spPr>
      </p:pic>
    </p:spTree>
    <p:extLst>
      <p:ext uri="{BB962C8B-B14F-4D97-AF65-F5344CB8AC3E}">
        <p14:creationId xmlns:p14="http://schemas.microsoft.com/office/powerpoint/2010/main" val="16882550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Minutes on Group Facilitation</a:t>
            </a:r>
            <a:endParaRPr lang="en-US" dirty="0"/>
          </a:p>
        </p:txBody>
      </p:sp>
      <p:sp>
        <p:nvSpPr>
          <p:cNvPr id="3" name="Content Placeholder 2"/>
          <p:cNvSpPr>
            <a:spLocks noGrp="1"/>
          </p:cNvSpPr>
          <p:nvPr>
            <p:ph idx="1"/>
          </p:nvPr>
        </p:nvSpPr>
        <p:spPr/>
        <p:txBody>
          <a:bodyPr/>
          <a:lstStyle/>
          <a:p>
            <a:r>
              <a:rPr lang="en-US" dirty="0" smtClean="0"/>
              <a:t>Turn to neighbor and come up with top 3 – 5 barriers to data management</a:t>
            </a:r>
          </a:p>
          <a:p>
            <a:r>
              <a:rPr lang="en-US" dirty="0" smtClean="0"/>
              <a:t>Any good data management horror stories folks care to share?</a:t>
            </a:r>
          </a:p>
          <a:p>
            <a:r>
              <a:rPr lang="en-US" dirty="0" smtClean="0"/>
              <a:t>Come back and compare notes</a:t>
            </a:r>
            <a:endParaRPr lang="en-US" dirty="0"/>
          </a:p>
        </p:txBody>
      </p:sp>
    </p:spTree>
    <p:extLst>
      <p:ext uri="{BB962C8B-B14F-4D97-AF65-F5344CB8AC3E}">
        <p14:creationId xmlns:p14="http://schemas.microsoft.com/office/powerpoint/2010/main" val="12754495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8442325" y="6467475"/>
            <a:ext cx="244475"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lgn="l">
              <a:defRPr sz="1200">
                <a:solidFill>
                  <a:schemeClr val="tx1"/>
                </a:solidFill>
                <a:latin typeface="Gill Sans" charset="0"/>
                <a:ea typeface="ＭＳ Ｐゴシック"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lgn="r">
              <a:defRPr/>
            </a:pPr>
            <a:fld id="{397BEB46-7E19-8345-B935-EE6BB9A0BF51}" type="slidenum">
              <a:rPr lang="en-US" smtClean="0">
                <a:solidFill>
                  <a:srgbClr val="878787"/>
                </a:solidFill>
                <a:latin typeface="Calibri" charset="0"/>
                <a:cs typeface="Calibri" charset="0"/>
                <a:sym typeface="Calibri" charset="0"/>
              </a:rPr>
              <a:pPr algn="r">
                <a:defRPr/>
              </a:pPr>
              <a:t>18</a:t>
            </a:fld>
            <a:endParaRPr lang="en-US" smtClean="0">
              <a:solidFill>
                <a:srgbClr val="878787"/>
              </a:solidFill>
              <a:latin typeface="Calibri" charset="0"/>
              <a:cs typeface="Calibri" charset="0"/>
              <a:sym typeface="Calibri" charset="0"/>
            </a:endParaRPr>
          </a:p>
        </p:txBody>
      </p:sp>
      <p:sp>
        <p:nvSpPr>
          <p:cNvPr id="78851" name="Rectangle 3"/>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78852" name="Line 4"/>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3" name="Rectangle 5"/>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2295" name="Rectangle 7"/>
          <p:cNvSpPr>
            <a:spLocks noGrp="1" noChangeArrowheads="1"/>
          </p:cNvSpPr>
          <p:nvPr>
            <p:ph type="title"/>
          </p:nvPr>
        </p:nvSpPr>
        <p:spPr/>
        <p:txBody>
          <a:bodyPr/>
          <a:lstStyle/>
          <a:p>
            <a:pPr eaLnBrk="1" hangingPunct="1">
              <a:defRPr/>
            </a:pPr>
            <a:r>
              <a:rPr lang="en-US" dirty="0" smtClean="0"/>
              <a:t>Barriers to [Synthesis] Science</a:t>
            </a:r>
          </a:p>
        </p:txBody>
      </p:sp>
      <p:sp>
        <p:nvSpPr>
          <p:cNvPr id="12294" name="Rectangle 6"/>
          <p:cNvSpPr>
            <a:spLocks noGrp="1" noChangeArrowheads="1"/>
          </p:cNvSpPr>
          <p:nvPr>
            <p:ph idx="1"/>
          </p:nvPr>
        </p:nvSpPr>
        <p:spPr/>
        <p:txBody>
          <a:bodyPr/>
          <a:lstStyle/>
          <a:p>
            <a:pPr marL="419100" indent="-419100" eaLnBrk="1" hangingPunct="1">
              <a:spcBef>
                <a:spcPct val="0"/>
              </a:spcBef>
              <a:buClr>
                <a:srgbClr val="1A435D"/>
              </a:buClr>
              <a:buFont typeface="Arial" charset="0"/>
              <a:buChar char="•"/>
              <a:defRPr/>
            </a:pPr>
            <a:r>
              <a:rPr lang="en-US" sz="2400" dirty="0" smtClean="0"/>
              <a:t>Data not preserved</a:t>
            </a:r>
          </a:p>
          <a:p>
            <a:pPr lvl="1" eaLnBrk="1" hangingPunct="1">
              <a:defRPr/>
            </a:pPr>
            <a:r>
              <a:rPr lang="en-US" sz="2000" dirty="0" smtClean="0"/>
              <a:t>Tiny proportion of ecological data are readily available</a:t>
            </a:r>
          </a:p>
          <a:p>
            <a:pPr lvl="1" eaLnBrk="1" hangingPunct="1">
              <a:defRPr/>
            </a:pPr>
            <a:endParaRPr lang="en-US" sz="2000" dirty="0" smtClean="0"/>
          </a:p>
          <a:p>
            <a:pPr marL="419100" indent="-419100" eaLnBrk="1" hangingPunct="1">
              <a:buFont typeface="Arial" charset="0"/>
              <a:buChar char="•"/>
              <a:defRPr/>
            </a:pPr>
            <a:r>
              <a:rPr lang="en-US" sz="2400" dirty="0" smtClean="0"/>
              <a:t>Dispersed, isolated repositories</a:t>
            </a:r>
          </a:p>
          <a:p>
            <a:pPr lvl="1" eaLnBrk="1" hangingPunct="1">
              <a:defRPr/>
            </a:pPr>
            <a:r>
              <a:rPr lang="en-US" sz="2000" dirty="0" smtClean="0"/>
              <a:t>Each community has its own; disconnected; underutilized</a:t>
            </a:r>
          </a:p>
          <a:p>
            <a:pPr lvl="1" eaLnBrk="1" hangingPunct="1">
              <a:defRPr/>
            </a:pPr>
            <a:endParaRPr lang="en-US" sz="2000" dirty="0" smtClean="0"/>
          </a:p>
          <a:p>
            <a:pPr marL="419100" indent="-419100" eaLnBrk="1" hangingPunct="1">
              <a:buClr>
                <a:srgbClr val="1A435D"/>
              </a:buClr>
              <a:buFont typeface="Arial" charset="0"/>
              <a:buChar char="•"/>
              <a:defRPr/>
            </a:pPr>
            <a:r>
              <a:rPr lang="en-US" sz="2400" dirty="0" smtClean="0"/>
              <a:t>Lack of software </a:t>
            </a:r>
            <a:r>
              <a:rPr lang="en-US" sz="2400" dirty="0" smtClean="0"/>
              <a:t>interoperability</a:t>
            </a:r>
          </a:p>
          <a:p>
            <a:pPr marL="419100" indent="-419100" eaLnBrk="1" hangingPunct="1">
              <a:buClr>
                <a:srgbClr val="1A435D"/>
              </a:buClr>
              <a:buFont typeface="Arial" charset="0"/>
              <a:buChar char="•"/>
              <a:defRPr/>
            </a:pPr>
            <a:endParaRPr lang="en-US" sz="2400" dirty="0" smtClean="0"/>
          </a:p>
          <a:p>
            <a:pPr marL="419100" indent="-419100">
              <a:buFont typeface="Arial" charset="0"/>
              <a:buChar char="•"/>
              <a:defRPr/>
            </a:pPr>
            <a:r>
              <a:rPr lang="en-US" sz="2400" dirty="0"/>
              <a:t>Heterogeneous data</a:t>
            </a:r>
          </a:p>
          <a:p>
            <a:pPr lvl="1">
              <a:defRPr/>
            </a:pPr>
            <a:r>
              <a:rPr lang="en-US" sz="2000" dirty="0"/>
              <a:t>Many data formats, metadata formats, and varying semantics</a:t>
            </a:r>
          </a:p>
          <a:p>
            <a:pPr lvl="1" eaLnBrk="1" hangingPunct="1">
              <a:defRPr/>
            </a:pPr>
            <a:r>
              <a:rPr lang="en-US" sz="2000" dirty="0" err="1" smtClean="0"/>
              <a:t>Metacat</a:t>
            </a:r>
            <a:r>
              <a:rPr lang="en-US" sz="2000" dirty="0" smtClean="0"/>
              <a:t>, </a:t>
            </a:r>
            <a:r>
              <a:rPr lang="en-US" sz="2000" dirty="0" err="1" smtClean="0"/>
              <a:t>DSpace</a:t>
            </a:r>
            <a:r>
              <a:rPr lang="en-US" sz="2000" dirty="0" smtClean="0"/>
              <a:t>, Mercury, </a:t>
            </a:r>
            <a:r>
              <a:rPr lang="en-US" sz="2000" dirty="0" err="1" smtClean="0"/>
              <a:t>iRODS</a:t>
            </a:r>
            <a:r>
              <a:rPr lang="en-US" sz="2000" dirty="0" smtClean="0"/>
              <a:t>, </a:t>
            </a:r>
            <a:r>
              <a:rPr lang="en-US" sz="2000" dirty="0" err="1" smtClean="0"/>
              <a:t>XMCat</a:t>
            </a:r>
            <a:r>
              <a:rPr lang="en-US" sz="2000" dirty="0" smtClean="0"/>
              <a:t>, </a:t>
            </a:r>
            <a:r>
              <a:rPr lang="en-US" sz="2000" dirty="0" err="1" smtClean="0"/>
              <a:t>OPeNDAP</a:t>
            </a:r>
            <a:r>
              <a:rPr lang="en-US" sz="2000" dirty="0" smtClean="0"/>
              <a:t>, ...</a:t>
            </a:r>
          </a:p>
          <a:p>
            <a:pPr lvl="1" eaLnBrk="1" hangingPunct="1">
              <a:defRPr/>
            </a:pPr>
            <a:endParaRPr lang="en-US" sz="2000" dirty="0" smtClean="0"/>
          </a:p>
        </p:txBody>
      </p:sp>
    </p:spTree>
    <p:extLst>
      <p:ext uri="{BB962C8B-B14F-4D97-AF65-F5344CB8AC3E}">
        <p14:creationId xmlns:p14="http://schemas.microsoft.com/office/powerpoint/2010/main" val="392481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sp>
        <p:nvSpPr>
          <p:cNvPr id="5" name="Content Placeholder 4"/>
          <p:cNvSpPr>
            <a:spLocks noGrp="1"/>
          </p:cNvSpPr>
          <p:nvPr>
            <p:ph idx="1"/>
          </p:nvPr>
        </p:nvSpPr>
        <p:spPr/>
        <p:txBody>
          <a:bodyPr/>
          <a:lstStyle/>
          <a:p>
            <a:r>
              <a:rPr lang="en-US" sz="2800" dirty="0" smtClean="0"/>
              <a:t>Preserve data</a:t>
            </a:r>
          </a:p>
          <a:p>
            <a:endParaRPr lang="en-US" sz="2800" dirty="0" smtClean="0"/>
          </a:p>
          <a:p>
            <a:r>
              <a:rPr lang="en-US" sz="2800" dirty="0" smtClean="0"/>
              <a:t>Adopt standards</a:t>
            </a:r>
          </a:p>
          <a:p>
            <a:endParaRPr lang="en-US" sz="2800" dirty="0"/>
          </a:p>
          <a:p>
            <a:r>
              <a:rPr lang="en-US" sz="2800" dirty="0" smtClean="0"/>
              <a:t>Create networks</a:t>
            </a:r>
          </a:p>
          <a:p>
            <a:endParaRPr lang="en-US" sz="2800" dirty="0" smtClean="0"/>
          </a:p>
          <a:p>
            <a:r>
              <a:rPr lang="en-US" sz="2800" dirty="0" smtClean="0"/>
              <a:t>Create interoperable </a:t>
            </a:r>
            <a:r>
              <a:rPr lang="en-US" sz="2800" dirty="0"/>
              <a:t>s</a:t>
            </a:r>
            <a:r>
              <a:rPr lang="en-US" sz="2800" dirty="0" smtClean="0"/>
              <a:t>oftware</a:t>
            </a:r>
          </a:p>
        </p:txBody>
      </p:sp>
      <p:grpSp>
        <p:nvGrpSpPr>
          <p:cNvPr id="7" name="Group 18"/>
          <p:cNvGrpSpPr>
            <a:grpSpLocks/>
          </p:cNvGrpSpPr>
          <p:nvPr/>
        </p:nvGrpSpPr>
        <p:grpSpPr bwMode="auto">
          <a:xfrm>
            <a:off x="5297714" y="2939143"/>
            <a:ext cx="3220822" cy="1315962"/>
            <a:chOff x="0" y="0"/>
            <a:chExt cx="1520" cy="595"/>
          </a:xfrm>
        </p:grpSpPr>
        <p:sp>
          <p:nvSpPr>
            <p:cNvPr id="8"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9" name="Picture 17"/>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pic>
        <p:nvPicPr>
          <p:cNvPr id="10" name="Picture 9"/>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15200" y="685800"/>
            <a:ext cx="13208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110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end up on the Colbert Report</a:t>
            </a:r>
            <a:endParaRPr lang="en-US" dirty="0"/>
          </a:p>
        </p:txBody>
      </p:sp>
      <p:pic>
        <p:nvPicPr>
          <p:cNvPr id="5" name="Picture 4"/>
          <p:cNvPicPr>
            <a:picLocks noChangeAspect="1"/>
          </p:cNvPicPr>
          <p:nvPr/>
        </p:nvPicPr>
        <p:blipFill>
          <a:blip r:embed="rId3"/>
          <a:stretch>
            <a:fillRect/>
          </a:stretch>
        </p:blipFill>
        <p:spPr>
          <a:xfrm>
            <a:off x="687006" y="1263787"/>
            <a:ext cx="7864324" cy="5078061"/>
          </a:xfrm>
          <a:prstGeom prst="rect">
            <a:avLst/>
          </a:prstGeom>
        </p:spPr>
      </p:pic>
      <p:sp>
        <p:nvSpPr>
          <p:cNvPr id="6" name="Rectangle 5"/>
          <p:cNvSpPr/>
          <p:nvPr/>
        </p:nvSpPr>
        <p:spPr>
          <a:xfrm>
            <a:off x="713609" y="6345247"/>
            <a:ext cx="8115906" cy="338554"/>
          </a:xfrm>
          <a:prstGeom prst="rect">
            <a:avLst/>
          </a:prstGeom>
        </p:spPr>
        <p:txBody>
          <a:bodyPr wrap="square">
            <a:spAutoFit/>
          </a:bodyPr>
          <a:lstStyle/>
          <a:p>
            <a:r>
              <a:rPr lang="en-US" sz="1600" dirty="0">
                <a:hlinkClick r:id="rId4"/>
              </a:rPr>
              <a:t>http://thecolbertreport.cc.com/videos/dcyvro/austerity-s-spreadsheet-</a:t>
            </a:r>
            <a:r>
              <a:rPr lang="en-US" sz="1600" dirty="0" smtClean="0">
                <a:hlinkClick r:id="rId4"/>
              </a:rPr>
              <a:t>error</a:t>
            </a:r>
            <a:r>
              <a:rPr lang="en-US" sz="1600" dirty="0" smtClean="0"/>
              <a:t> </a:t>
            </a:r>
            <a:endParaRPr lang="en-US" sz="1600" dirty="0"/>
          </a:p>
        </p:txBody>
      </p:sp>
    </p:spTree>
    <p:extLst>
      <p:ext uri="{BB962C8B-B14F-4D97-AF65-F5344CB8AC3E}">
        <p14:creationId xmlns:p14="http://schemas.microsoft.com/office/powerpoint/2010/main" val="21084326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457200" y="143892"/>
            <a:ext cx="8229600" cy="1143000"/>
          </a:xfrm>
        </p:spPr>
        <p:txBody>
          <a:bodyPr>
            <a:noAutofit/>
          </a:bodyPr>
          <a:lstStyle/>
          <a:p>
            <a:pPr>
              <a:defRPr/>
            </a:pPr>
            <a:r>
              <a:rPr lang="en-US" sz="2400" dirty="0" smtClean="0"/>
              <a:t>Example: Preserve data in the </a:t>
            </a:r>
            <a:r>
              <a:rPr lang="en-US" sz="2400" dirty="0"/>
              <a:t>Knowledge Network for </a:t>
            </a:r>
            <a:r>
              <a:rPr lang="en-US" sz="2400" dirty="0" err="1"/>
              <a:t>Biocomplexity</a:t>
            </a:r>
            <a:r>
              <a:rPr lang="en-US" sz="2400" dirty="0"/>
              <a:t> (KNB)</a:t>
            </a:r>
            <a:endParaRPr lang="en-US" sz="2400" dirty="0" smtClean="0"/>
          </a:p>
        </p:txBody>
      </p:sp>
      <p:sp>
        <p:nvSpPr>
          <p:cNvPr id="18436" name="Rectangle 4"/>
          <p:cNvSpPr>
            <a:spLocks noGrp="1" noChangeArrowheads="1"/>
          </p:cNvSpPr>
          <p:nvPr>
            <p:ph idx="1"/>
          </p:nvPr>
        </p:nvSpPr>
        <p:spPr>
          <a:xfrm>
            <a:off x="762000" y="3962400"/>
            <a:ext cx="8382000" cy="5638800"/>
          </a:xfrm>
        </p:spPr>
        <p:txBody>
          <a:bodyPr/>
          <a:lstStyle/>
          <a:p>
            <a:pPr marL="0" lvl="1" indent="0" eaLnBrk="1" hangingPunct="1">
              <a:defRPr/>
            </a:pPr>
            <a:r>
              <a:rPr lang="en-US" sz="2500" dirty="0" smtClean="0">
                <a:latin typeface="Calibri Bold" charset="0"/>
                <a:ea typeface="Calibri Bold" charset="0"/>
                <a:cs typeface="Calibri Bold" charset="0"/>
                <a:sym typeface="Calibri Bold" charset="0"/>
              </a:rPr>
              <a:t>Diverse Contributors</a:t>
            </a:r>
            <a:endParaRPr lang="en-US" sz="2500" dirty="0" smtClean="0">
              <a:latin typeface="Calibri Bold" charset="0"/>
              <a:ea typeface="ヒラギノ角ゴ ProN W6" charset="0"/>
              <a:cs typeface="ヒラギノ角ゴ ProN W6" charset="0"/>
              <a:sym typeface="Calibri Bold" charset="0"/>
            </a:endParaRPr>
          </a:p>
          <a:p>
            <a:pPr marL="0" lvl="1" indent="0" eaLnBrk="1" hangingPunct="1">
              <a:defRPr/>
            </a:pPr>
            <a:r>
              <a:rPr lang="en-US" sz="2000" dirty="0" smtClean="0"/>
              <a:t>Individual investigators</a:t>
            </a:r>
          </a:p>
          <a:p>
            <a:pPr marL="0" lvl="1" indent="0" eaLnBrk="1" hangingPunct="1">
              <a:defRPr/>
            </a:pPr>
            <a:r>
              <a:rPr lang="en-US" sz="2000" dirty="0" smtClean="0"/>
              <a:t>Field stations and networks</a:t>
            </a:r>
          </a:p>
          <a:p>
            <a:pPr marL="0" lvl="1" indent="0" eaLnBrk="1" hangingPunct="1">
              <a:defRPr/>
            </a:pPr>
            <a:r>
              <a:rPr lang="en-US" sz="2000" dirty="0" smtClean="0"/>
              <a:t>Government agencies</a:t>
            </a:r>
          </a:p>
          <a:p>
            <a:pPr marL="0" lvl="1" indent="0" eaLnBrk="1" hangingPunct="1">
              <a:defRPr/>
            </a:pPr>
            <a:r>
              <a:rPr lang="en-US" sz="2000" dirty="0" smtClean="0"/>
              <a:t>Non-profit partnerships</a:t>
            </a:r>
          </a:p>
          <a:p>
            <a:pPr marL="0" lvl="1" indent="0" eaLnBrk="1" hangingPunct="1">
              <a:defRPr/>
            </a:pPr>
            <a:r>
              <a:rPr lang="en-US" sz="2000" dirty="0" smtClean="0"/>
              <a:t>Scientific Societies</a:t>
            </a:r>
          </a:p>
          <a:p>
            <a:pPr marL="0" lvl="1" indent="0" eaLnBrk="1" hangingPunct="1">
              <a:defRPr/>
            </a:pPr>
            <a:r>
              <a:rPr lang="en-US" sz="2000" dirty="0" smtClean="0"/>
              <a:t>Synthesis centers</a:t>
            </a:r>
          </a:p>
        </p:txBody>
      </p:sp>
      <p:sp>
        <p:nvSpPr>
          <p:cNvPr id="84995" name="Line 2"/>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4998" name="Text Box 5"/>
          <p:cNvSpPr txBox="1">
            <a:spLocks noChangeArrowheads="1"/>
          </p:cNvSpPr>
          <p:nvPr/>
        </p:nvSpPr>
        <p:spPr bwMode="auto">
          <a:xfrm>
            <a:off x="8442325" y="6467475"/>
            <a:ext cx="244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EB70037F-6682-CD4E-9ACA-C6CD4E3CFB79}" type="slidenum">
              <a:rPr lang="en-US" sz="1200">
                <a:solidFill>
                  <a:srgbClr val="878787"/>
                </a:solidFill>
                <a:latin typeface="Calibri" charset="0"/>
                <a:ea typeface="ＭＳ Ｐゴシック" charset="0"/>
                <a:cs typeface="ＭＳ Ｐゴシック" charset="0"/>
                <a:sym typeface="Calibri" charset="0"/>
              </a:rPr>
              <a:pPr algn="r" eaLnBrk="1" hangingPunct="1"/>
              <a:t>20</a:t>
            </a:fld>
            <a:endParaRPr lang="en-US" sz="1200">
              <a:solidFill>
                <a:srgbClr val="878787"/>
              </a:solidFill>
              <a:latin typeface="Calibri" charset="0"/>
              <a:ea typeface="ＭＳ Ｐゴシック" charset="0"/>
              <a:cs typeface="ＭＳ Ｐゴシック" charset="0"/>
              <a:sym typeface="Calibri" charset="0"/>
            </a:endParaRPr>
          </a:p>
        </p:txBody>
      </p:sp>
      <p:pic>
        <p:nvPicPr>
          <p:cNvPr id="18438" name="Picture 6"/>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200" y="1295400"/>
            <a:ext cx="41719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5000" name="AutoShape 7"/>
          <p:cNvSpPr>
            <a:spLocks/>
          </p:cNvSpPr>
          <p:nvPr/>
        </p:nvSpPr>
        <p:spPr bwMode="auto">
          <a:xfrm>
            <a:off x="5549900" y="3797300"/>
            <a:ext cx="3467100" cy="3009900"/>
          </a:xfrm>
          <a:prstGeom prst="roundRect">
            <a:avLst>
              <a:gd name="adj" fmla="val 6329"/>
            </a:avLst>
          </a:prstGeom>
          <a:solidFill>
            <a:schemeClr val="accent1"/>
          </a:solidFill>
          <a:ln w="9525">
            <a:solidFill>
              <a:schemeClr val="tx1"/>
            </a:solidFill>
            <a:miter lim="800000"/>
            <a:headEnd/>
            <a:tailEnd/>
          </a:ln>
        </p:spPr>
        <p:txBody>
          <a:bodyPr lIns="0" tIns="0" rIns="0" bIns="0"/>
          <a:lstStyle/>
          <a:p>
            <a:endParaRPr lang="en-US"/>
          </a:p>
        </p:txBody>
      </p:sp>
      <p:graphicFrame>
        <p:nvGraphicFramePr>
          <p:cNvPr id="85001" name="Object 8"/>
          <p:cNvGraphicFramePr>
            <a:graphicFrameLocks/>
          </p:cNvGraphicFramePr>
          <p:nvPr/>
        </p:nvGraphicFramePr>
        <p:xfrm>
          <a:off x="6007100" y="3975100"/>
          <a:ext cx="2489200" cy="1892300"/>
        </p:xfrm>
        <a:graphic>
          <a:graphicData uri="http://schemas.openxmlformats.org/presentationml/2006/ole">
            <mc:AlternateContent xmlns:mc="http://schemas.openxmlformats.org/markup-compatibility/2006">
              <mc:Choice xmlns:v="urn:schemas-microsoft-com:vml" Requires="v">
                <p:oleObj spid="_x0000_s1073" name="Chart" r:id="rId5" imgW="3497360" imgH="2658228" progId="MSGraph.Chart.8">
                  <p:embed/>
                </p:oleObj>
              </mc:Choice>
              <mc:Fallback>
                <p:oleObj name="Chart" r:id="rId5" imgW="3497360" imgH="2658228" progId="MSGraph.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00" y="3975100"/>
                        <a:ext cx="2489200" cy="1892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85002" name="Group 20"/>
          <p:cNvGrpSpPr>
            <a:grpSpLocks/>
          </p:cNvGrpSpPr>
          <p:nvPr/>
        </p:nvGrpSpPr>
        <p:grpSpPr bwMode="auto">
          <a:xfrm>
            <a:off x="5661025" y="3759200"/>
            <a:ext cx="3167063" cy="3027363"/>
            <a:chOff x="0" y="0"/>
            <a:chExt cx="1994" cy="1907"/>
          </a:xfrm>
        </p:grpSpPr>
        <p:sp>
          <p:nvSpPr>
            <p:cNvPr id="85007" name="Rectangle 9"/>
            <p:cNvSpPr>
              <a:spLocks/>
            </p:cNvSpPr>
            <p:nvPr/>
          </p:nvSpPr>
          <p:spPr bwMode="auto">
            <a:xfrm rot="5400000">
              <a:off x="301" y="1370"/>
              <a:ext cx="27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&lt; 1</a:t>
              </a:r>
            </a:p>
          </p:txBody>
        </p:sp>
        <p:sp>
          <p:nvSpPr>
            <p:cNvPr id="85008" name="Rectangle 10"/>
            <p:cNvSpPr>
              <a:spLocks/>
            </p:cNvSpPr>
            <p:nvPr/>
          </p:nvSpPr>
          <p:spPr bwMode="auto">
            <a:xfrm rot="5400000">
              <a:off x="623" y="1424"/>
              <a:ext cx="37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1-10</a:t>
              </a:r>
            </a:p>
          </p:txBody>
        </p:sp>
        <p:sp>
          <p:nvSpPr>
            <p:cNvPr id="85009" name="Rectangle 11"/>
            <p:cNvSpPr>
              <a:spLocks/>
            </p:cNvSpPr>
            <p:nvPr/>
          </p:nvSpPr>
          <p:spPr bwMode="auto">
            <a:xfrm rot="5400000">
              <a:off x="911" y="1497"/>
              <a:ext cx="5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10-200</a:t>
              </a:r>
            </a:p>
          </p:txBody>
        </p:sp>
        <p:sp>
          <p:nvSpPr>
            <p:cNvPr id="85010" name="Rectangle 12"/>
            <p:cNvSpPr>
              <a:spLocks/>
            </p:cNvSpPr>
            <p:nvPr/>
          </p:nvSpPr>
          <p:spPr bwMode="auto">
            <a:xfrm rot="5400000">
              <a:off x="1358" y="1425"/>
              <a:ext cx="41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&gt;200</a:t>
              </a:r>
            </a:p>
          </p:txBody>
        </p:sp>
        <p:sp>
          <p:nvSpPr>
            <p:cNvPr id="85011" name="Rectangle 13"/>
            <p:cNvSpPr>
              <a:spLocks/>
            </p:cNvSpPr>
            <p:nvPr/>
          </p:nvSpPr>
          <p:spPr bwMode="auto">
            <a:xfrm>
              <a:off x="84" y="1140"/>
              <a:ext cx="14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0</a:t>
              </a:r>
            </a:p>
          </p:txBody>
        </p:sp>
        <p:sp>
          <p:nvSpPr>
            <p:cNvPr id="85012" name="Rectangle 14"/>
            <p:cNvSpPr>
              <a:spLocks/>
            </p:cNvSpPr>
            <p:nvPr/>
          </p:nvSpPr>
          <p:spPr bwMode="auto">
            <a:xfrm>
              <a:off x="0" y="864"/>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15</a:t>
              </a:r>
            </a:p>
          </p:txBody>
        </p:sp>
        <p:sp>
          <p:nvSpPr>
            <p:cNvPr id="85013" name="Rectangle 15"/>
            <p:cNvSpPr>
              <a:spLocks/>
            </p:cNvSpPr>
            <p:nvPr/>
          </p:nvSpPr>
          <p:spPr bwMode="auto">
            <a:xfrm>
              <a:off x="1" y="568"/>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30</a:t>
              </a:r>
            </a:p>
          </p:txBody>
        </p:sp>
        <p:sp>
          <p:nvSpPr>
            <p:cNvPr id="85014" name="Rectangle 16"/>
            <p:cNvSpPr>
              <a:spLocks/>
            </p:cNvSpPr>
            <p:nvPr/>
          </p:nvSpPr>
          <p:spPr bwMode="auto">
            <a:xfrm>
              <a:off x="1" y="296"/>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45</a:t>
              </a:r>
            </a:p>
          </p:txBody>
        </p:sp>
        <p:sp>
          <p:nvSpPr>
            <p:cNvPr id="85015" name="Rectangle 17"/>
            <p:cNvSpPr>
              <a:spLocks/>
            </p:cNvSpPr>
            <p:nvPr/>
          </p:nvSpPr>
          <p:spPr bwMode="auto">
            <a:xfrm>
              <a:off x="1" y="0"/>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60</a:t>
              </a:r>
            </a:p>
          </p:txBody>
        </p:sp>
        <p:sp>
          <p:nvSpPr>
            <p:cNvPr id="85016" name="Rectangle 18"/>
            <p:cNvSpPr>
              <a:spLocks/>
            </p:cNvSpPr>
            <p:nvPr/>
          </p:nvSpPr>
          <p:spPr bwMode="auto">
            <a:xfrm>
              <a:off x="1692" y="1576"/>
              <a:ext cx="30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MB</a:t>
              </a:r>
            </a:p>
          </p:txBody>
        </p:sp>
        <p:sp>
          <p:nvSpPr>
            <p:cNvPr id="85017" name="Rectangle 19"/>
            <p:cNvSpPr>
              <a:spLocks/>
            </p:cNvSpPr>
            <p:nvPr/>
          </p:nvSpPr>
          <p:spPr bwMode="auto">
            <a:xfrm>
              <a:off x="1231" y="232"/>
              <a:ext cx="46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r>
                <a:rPr lang="en-US" sz="2500">
                  <a:solidFill>
                    <a:srgbClr val="1A435D"/>
                  </a:solidFill>
                  <a:latin typeface="Calibri Bold" charset="0"/>
                  <a:cs typeface="Calibri Bold" charset="0"/>
                  <a:sym typeface="Calibri Bold" charset="0"/>
                </a:rPr>
                <a:t>Data</a:t>
              </a:r>
            </a:p>
            <a:p>
              <a:pPr algn="r"/>
              <a:r>
                <a:rPr lang="en-US" sz="2500">
                  <a:solidFill>
                    <a:srgbClr val="1A435D"/>
                  </a:solidFill>
                  <a:latin typeface="Calibri Bold" charset="0"/>
                  <a:cs typeface="Calibri Bold" charset="0"/>
                  <a:sym typeface="Calibri Bold" charset="0"/>
                </a:rPr>
                <a:t>Sizes</a:t>
              </a:r>
            </a:p>
            <a:p>
              <a:pPr algn="r"/>
              <a:r>
                <a:rPr lang="en-US" sz="2500">
                  <a:solidFill>
                    <a:srgbClr val="1A435D"/>
                  </a:solidFill>
                  <a:latin typeface="Calibri Bold" charset="0"/>
                  <a:cs typeface="Calibri Bold" charset="0"/>
                  <a:sym typeface="Calibri Bold" charset="0"/>
                </a:rPr>
                <a:t>%</a:t>
              </a:r>
            </a:p>
          </p:txBody>
        </p:sp>
      </p:grpSp>
      <p:sp>
        <p:nvSpPr>
          <p:cNvPr id="85004" name="Rectangle 22"/>
          <p:cNvSpPr>
            <a:spLocks/>
          </p:cNvSpPr>
          <p:nvPr/>
        </p:nvSpPr>
        <p:spPr bwMode="auto">
          <a:xfrm>
            <a:off x="5638800" y="1524000"/>
            <a:ext cx="33020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spcBef>
                <a:spcPts val="575"/>
              </a:spcBef>
            </a:pPr>
            <a:r>
              <a:rPr lang="en-US" sz="2500">
                <a:solidFill>
                  <a:srgbClr val="1A435D"/>
                </a:solidFill>
                <a:latin typeface="Calibri Bold" charset="0"/>
                <a:cs typeface="Calibri Bold" charset="0"/>
                <a:sym typeface="Calibri Bold" charset="0"/>
              </a:rPr>
              <a:t>Data Types</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Ecological</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Environmental</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Demographic</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Social/Legal/Economic</a:t>
            </a:r>
          </a:p>
        </p:txBody>
      </p:sp>
    </p:spTree>
    <p:extLst>
      <p:ext uri="{BB962C8B-B14F-4D97-AF65-F5344CB8AC3E}">
        <p14:creationId xmlns:p14="http://schemas.microsoft.com/office/powerpoint/2010/main" val="2346421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ln/>
        </p:spPr>
        <p:txBody>
          <a:bodyPr rIns="132080">
            <a:normAutofit fontScale="90000"/>
          </a:bodyPr>
          <a:lstStyle/>
          <a:p>
            <a:r>
              <a:rPr lang="en-US" dirty="0"/>
              <a:t>Metadata and data </a:t>
            </a:r>
            <a:r>
              <a:rPr lang="en-US" dirty="0" smtClean="0"/>
              <a:t>heterogeneity – </a:t>
            </a:r>
            <a:r>
              <a:rPr lang="en-US" i="1" dirty="0" smtClean="0"/>
              <a:t>But use relevant standards</a:t>
            </a:r>
            <a:endParaRPr lang="en-US" i="1" dirty="0"/>
          </a:p>
        </p:txBody>
      </p:sp>
      <p:sp>
        <p:nvSpPr>
          <p:cNvPr id="31745" name="Rectangle 1"/>
          <p:cNvSpPr>
            <a:spLocks noGrp="1" noChangeArrowheads="1"/>
          </p:cNvSpPr>
          <p:nvPr>
            <p:ph idx="1"/>
          </p:nvPr>
        </p:nvSpPr>
        <p:spPr>
          <a:ln/>
        </p:spPr>
        <p:txBody>
          <a:bodyPr rIns="132080">
            <a:normAutofit lnSpcReduction="10000"/>
          </a:bodyPr>
          <a:lstStyle/>
          <a:p>
            <a:r>
              <a:rPr lang="en-US" sz="2300" dirty="0"/>
              <a:t>Every community has</a:t>
            </a:r>
          </a:p>
          <a:p>
            <a:pPr marL="782638" lvl="1"/>
            <a:r>
              <a:rPr lang="en-US" sz="2300" u="sng" dirty="0"/>
              <a:t>many data schemas</a:t>
            </a:r>
          </a:p>
          <a:p>
            <a:pPr marL="1182688" lvl="2"/>
            <a:r>
              <a:rPr lang="en-US" sz="1900" dirty="0"/>
              <a:t>one for each project and person</a:t>
            </a:r>
          </a:p>
          <a:p>
            <a:pPr marL="1182688" lvl="2"/>
            <a:endParaRPr lang="en-US" sz="2300" dirty="0"/>
          </a:p>
          <a:p>
            <a:pPr marL="782638" lvl="1"/>
            <a:r>
              <a:rPr lang="en-US" sz="2300" u="sng" dirty="0"/>
              <a:t>many data formats</a:t>
            </a:r>
            <a:endParaRPr lang="en-US" sz="1900" dirty="0"/>
          </a:p>
          <a:p>
            <a:pPr marL="1182688" lvl="2"/>
            <a:r>
              <a:rPr lang="en-US" sz="1900" dirty="0"/>
              <a:t>ASCII, </a:t>
            </a:r>
            <a:r>
              <a:rPr lang="en-US" sz="1900" dirty="0" err="1"/>
              <a:t>NetCDF</a:t>
            </a:r>
            <a:r>
              <a:rPr lang="en-US" sz="1900" dirty="0"/>
              <a:t>, HDF, </a:t>
            </a:r>
            <a:r>
              <a:rPr lang="en-US" sz="1900" dirty="0" err="1"/>
              <a:t>GeoTiff</a:t>
            </a:r>
            <a:r>
              <a:rPr lang="en-US" sz="1900" dirty="0"/>
              <a:t>, ...</a:t>
            </a:r>
          </a:p>
          <a:p>
            <a:pPr marL="782638" lvl="1"/>
            <a:endParaRPr lang="en-US" sz="2300" dirty="0"/>
          </a:p>
          <a:p>
            <a:pPr marL="782638" lvl="1"/>
            <a:r>
              <a:rPr lang="en-US" sz="2300" u="sng" dirty="0"/>
              <a:t>many metadata schemas</a:t>
            </a:r>
            <a:endParaRPr lang="en-US" sz="2300" dirty="0"/>
          </a:p>
          <a:p>
            <a:pPr marL="1182688" lvl="2"/>
            <a:r>
              <a:rPr lang="en-US" sz="1900" dirty="0"/>
              <a:t>Biological Data Profile, Darwin Core, Dublin Core, </a:t>
            </a:r>
            <a:r>
              <a:rPr lang="en-US" sz="1900" b="1" dirty="0"/>
              <a:t>Ecological Metadata </a:t>
            </a:r>
            <a:r>
              <a:rPr lang="en-US" sz="1900" b="1" dirty="0" smtClean="0"/>
              <a:t>Language (EML)</a:t>
            </a:r>
            <a:r>
              <a:rPr lang="en-US" sz="1900" dirty="0" smtClean="0"/>
              <a:t>, </a:t>
            </a:r>
            <a:r>
              <a:rPr lang="en-US" sz="1900" dirty="0"/>
              <a:t>Open GIS schemas, ISO Schemas, ...</a:t>
            </a:r>
          </a:p>
          <a:p>
            <a:pPr marL="1182688" lvl="2"/>
            <a:endParaRPr lang="en-US" sz="2300" dirty="0"/>
          </a:p>
          <a:p>
            <a:r>
              <a:rPr lang="en-US" sz="2600" dirty="0"/>
              <a:t>Accepting this heterogeneity is </a:t>
            </a:r>
            <a:r>
              <a:rPr lang="en-US" sz="2600" dirty="0" smtClean="0"/>
              <a:t>necessary</a:t>
            </a:r>
            <a:endParaRPr lang="en-US" sz="2600" dirty="0"/>
          </a:p>
        </p:txBody>
      </p:sp>
    </p:spTree>
    <p:extLst>
      <p:ext uri="{BB962C8B-B14F-4D97-AF65-F5344CB8AC3E}">
        <p14:creationId xmlns:p14="http://schemas.microsoft.com/office/powerpoint/2010/main" val="21001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1924" name="Line 3"/>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25" name="Rectangle 4"/>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5365" name="Rectangle 5"/>
          <p:cNvSpPr>
            <a:spLocks noGrp="1" noChangeArrowheads="1"/>
          </p:cNvSpPr>
          <p:nvPr>
            <p:ph type="title"/>
          </p:nvPr>
        </p:nvSpPr>
        <p:spPr/>
        <p:txBody>
          <a:bodyPr>
            <a:normAutofit fontScale="90000"/>
          </a:bodyPr>
          <a:lstStyle/>
          <a:p>
            <a:pPr eaLnBrk="1" hangingPunct="1">
              <a:defRPr/>
            </a:pPr>
            <a:r>
              <a:rPr lang="en-US" dirty="0" smtClean="0"/>
              <a:t>A Federation</a:t>
            </a:r>
            <a:r>
              <a:rPr lang="en-US" dirty="0"/>
              <a:t> </a:t>
            </a:r>
            <a:r>
              <a:rPr lang="en-US" dirty="0" smtClean="0"/>
              <a:t>of </a:t>
            </a:r>
            <a:r>
              <a:rPr lang="en-US" dirty="0" err="1" smtClean="0"/>
              <a:t>Cyberinfrastructure</a:t>
            </a:r>
            <a:endParaRPr lang="en-US" dirty="0" smtClean="0"/>
          </a:p>
        </p:txBody>
      </p:sp>
      <p:sp>
        <p:nvSpPr>
          <p:cNvPr id="15366" name="Rectangle 6"/>
          <p:cNvSpPr>
            <a:spLocks noGrp="1" noChangeArrowheads="1"/>
          </p:cNvSpPr>
          <p:nvPr>
            <p:ph type="body" idx="1"/>
          </p:nvPr>
        </p:nvSpPr>
        <p:spPr>
          <a:xfrm>
            <a:off x="457200" y="1600200"/>
            <a:ext cx="4356705" cy="4525963"/>
          </a:xfrm>
        </p:spPr>
        <p:txBody>
          <a:bodyPr>
            <a:normAutofit fontScale="92500"/>
          </a:bodyPr>
          <a:lstStyle/>
          <a:p>
            <a:pPr marL="0" indent="0" eaLnBrk="1" hangingPunct="1">
              <a:defRPr/>
            </a:pPr>
            <a:r>
              <a:rPr lang="en-US" sz="2400" dirty="0" smtClean="0">
                <a:latin typeface="Calibri Bold" charset="0"/>
                <a:ea typeface="Calibri Bold" charset="0"/>
                <a:cs typeface="Calibri Bold" charset="0"/>
                <a:sym typeface="Calibri Bold" charset="0"/>
              </a:rPr>
              <a:t> </a:t>
            </a:r>
            <a:r>
              <a:rPr lang="en-US" sz="2400" b="1" dirty="0" smtClean="0">
                <a:latin typeface="Calibri Bold" charset="0"/>
                <a:ea typeface="Calibri Bold" charset="0"/>
                <a:cs typeface="Calibri Bold" charset="0"/>
                <a:sym typeface="Calibri Bold" charset="0"/>
              </a:rPr>
              <a:t>Diverse Federation == Resilience</a:t>
            </a:r>
            <a:endParaRPr lang="en-US" sz="2400" b="1"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Failover for temporary outages</a:t>
            </a:r>
          </a:p>
          <a:p>
            <a:pPr marL="577850" lvl="1" eaLnBrk="1" hangingPunct="1">
              <a:defRPr/>
            </a:pPr>
            <a:r>
              <a:rPr lang="en-US" sz="2000" dirty="0" smtClean="0"/>
              <a:t>Insurance against project/institutional failure</a:t>
            </a:r>
          </a:p>
          <a:p>
            <a:pPr marL="577850" lvl="1" eaLnBrk="1" hangingPunct="1">
              <a:defRPr/>
            </a:pPr>
            <a:r>
              <a:rPr lang="en-US" sz="2000" dirty="0" smtClean="0"/>
              <a:t>Avoid correlated failures</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 </a:t>
            </a:r>
            <a:r>
              <a:rPr lang="en-US" sz="2400" b="1" dirty="0" smtClean="0">
                <a:latin typeface="Calibri Bold" charset="0"/>
                <a:ea typeface="Calibri Bold" charset="0"/>
                <a:cs typeface="Calibri Bold" charset="0"/>
                <a:sym typeface="Calibri Bold" charset="0"/>
              </a:rPr>
              <a:t>Diverse Federation == Scalability</a:t>
            </a:r>
            <a:endParaRPr lang="en-US" sz="2400" b="1"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Storage increases with Member Nodes</a:t>
            </a:r>
          </a:p>
          <a:p>
            <a:pPr marL="577850" lvl="1" eaLnBrk="1" hangingPunct="1">
              <a:defRPr/>
            </a:pPr>
            <a:r>
              <a:rPr lang="en-US" sz="2000" dirty="0" smtClean="0"/>
              <a:t>Incremental costs to each MN to replicate</a:t>
            </a:r>
          </a:p>
          <a:p>
            <a:pPr marL="577850" lvl="1" eaLnBrk="1" hangingPunct="1">
              <a:defRPr/>
            </a:pPr>
            <a:r>
              <a:rPr lang="en-US" sz="2000" dirty="0" smtClean="0"/>
              <a:t>Distributes sustainability costs</a:t>
            </a:r>
          </a:p>
        </p:txBody>
      </p:sp>
      <p:grpSp>
        <p:nvGrpSpPr>
          <p:cNvPr id="81929" name="Group 22"/>
          <p:cNvGrpSpPr>
            <a:grpSpLocks/>
          </p:cNvGrpSpPr>
          <p:nvPr/>
        </p:nvGrpSpPr>
        <p:grpSpPr bwMode="auto">
          <a:xfrm>
            <a:off x="4724800" y="1344017"/>
            <a:ext cx="2641600" cy="2930071"/>
            <a:chOff x="0" y="0"/>
            <a:chExt cx="2032" cy="2504"/>
          </a:xfrm>
        </p:grpSpPr>
        <p:sp>
          <p:nvSpPr>
            <p:cNvPr id="81930" name="Line 8"/>
            <p:cNvSpPr>
              <a:spLocks noChangeShapeType="1"/>
            </p:cNvSpPr>
            <p:nvPr/>
          </p:nvSpPr>
          <p:spPr bwMode="auto">
            <a:xfrm>
              <a:off x="1315" y="141"/>
              <a:ext cx="524" cy="340"/>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1" name="Line 9"/>
            <p:cNvSpPr>
              <a:spLocks noChangeShapeType="1"/>
            </p:cNvSpPr>
            <p:nvPr/>
          </p:nvSpPr>
          <p:spPr bwMode="auto">
            <a:xfrm flipH="1">
              <a:off x="609" y="141"/>
              <a:ext cx="595" cy="719"/>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2" name="Line 10"/>
            <p:cNvSpPr>
              <a:spLocks noChangeShapeType="1"/>
            </p:cNvSpPr>
            <p:nvPr/>
          </p:nvSpPr>
          <p:spPr bwMode="auto">
            <a:xfrm>
              <a:off x="609" y="919"/>
              <a:ext cx="602" cy="294"/>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3" name="Line 11"/>
            <p:cNvSpPr>
              <a:spLocks noChangeShapeType="1"/>
            </p:cNvSpPr>
            <p:nvPr/>
          </p:nvSpPr>
          <p:spPr bwMode="auto">
            <a:xfrm rot="10800000">
              <a:off x="1257" y="141"/>
              <a:ext cx="660" cy="1406"/>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4" name="Line 12"/>
            <p:cNvSpPr>
              <a:spLocks noChangeShapeType="1"/>
            </p:cNvSpPr>
            <p:nvPr/>
          </p:nvSpPr>
          <p:spPr bwMode="auto">
            <a:xfrm flipH="1">
              <a:off x="1270" y="1292"/>
              <a:ext cx="6" cy="798"/>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5" name="Line 13"/>
            <p:cNvSpPr>
              <a:spLocks noChangeShapeType="1"/>
            </p:cNvSpPr>
            <p:nvPr/>
          </p:nvSpPr>
          <p:spPr bwMode="auto">
            <a:xfrm rot="10800000" flipH="1">
              <a:off x="139" y="2135"/>
              <a:ext cx="1078" cy="262"/>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6" name="Line 14"/>
            <p:cNvSpPr>
              <a:spLocks noChangeShapeType="1"/>
            </p:cNvSpPr>
            <p:nvPr/>
          </p:nvSpPr>
          <p:spPr bwMode="auto">
            <a:xfrm rot="10800000" flipH="1">
              <a:off x="112" y="1279"/>
              <a:ext cx="1105" cy="1111"/>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7" name="Oval 15"/>
            <p:cNvSpPr>
              <a:spLocks/>
            </p:cNvSpPr>
            <p:nvPr/>
          </p:nvSpPr>
          <p:spPr bwMode="auto">
            <a:xfrm>
              <a:off x="1168" y="0"/>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38" name="Oval 16"/>
            <p:cNvSpPr>
              <a:spLocks/>
            </p:cNvSpPr>
            <p:nvPr/>
          </p:nvSpPr>
          <p:spPr bwMode="auto">
            <a:xfrm>
              <a:off x="1800" y="42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39" name="Oval 17"/>
            <p:cNvSpPr>
              <a:spLocks/>
            </p:cNvSpPr>
            <p:nvPr/>
          </p:nvSpPr>
          <p:spPr bwMode="auto">
            <a:xfrm>
              <a:off x="1832" y="150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0" name="Oval 18"/>
            <p:cNvSpPr>
              <a:spLocks/>
            </p:cNvSpPr>
            <p:nvPr/>
          </p:nvSpPr>
          <p:spPr bwMode="auto">
            <a:xfrm>
              <a:off x="1168" y="114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1" name="Oval 19"/>
            <p:cNvSpPr>
              <a:spLocks/>
            </p:cNvSpPr>
            <p:nvPr/>
          </p:nvSpPr>
          <p:spPr bwMode="auto">
            <a:xfrm>
              <a:off x="1168" y="2032"/>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2" name="Oval 20"/>
            <p:cNvSpPr>
              <a:spLocks/>
            </p:cNvSpPr>
            <p:nvPr/>
          </p:nvSpPr>
          <p:spPr bwMode="auto">
            <a:xfrm>
              <a:off x="472" y="792"/>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3" name="Oval 21"/>
            <p:cNvSpPr>
              <a:spLocks/>
            </p:cNvSpPr>
            <p:nvPr/>
          </p:nvSpPr>
          <p:spPr bwMode="auto">
            <a:xfrm>
              <a:off x="0" y="230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grpSp>
      <p:grpSp>
        <p:nvGrpSpPr>
          <p:cNvPr id="22" name="Group 18"/>
          <p:cNvGrpSpPr>
            <a:grpSpLocks/>
          </p:cNvGrpSpPr>
          <p:nvPr/>
        </p:nvGrpSpPr>
        <p:grpSpPr bwMode="auto">
          <a:xfrm>
            <a:off x="6846353" y="3572424"/>
            <a:ext cx="2110619" cy="766762"/>
            <a:chOff x="0" y="0"/>
            <a:chExt cx="1520" cy="595"/>
          </a:xfrm>
        </p:grpSpPr>
        <p:sp>
          <p:nvSpPr>
            <p:cNvPr id="23"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24" name="Picture 17"/>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pic>
        <p:nvPicPr>
          <p:cNvPr id="2" name="Picture 1"/>
          <p:cNvPicPr>
            <a:picLocks noChangeAspect="1"/>
          </p:cNvPicPr>
          <p:nvPr/>
        </p:nvPicPr>
        <p:blipFill>
          <a:blip r:embed="rId3"/>
          <a:stretch>
            <a:fillRect/>
          </a:stretch>
        </p:blipFill>
        <p:spPr>
          <a:xfrm>
            <a:off x="4984800" y="4594809"/>
            <a:ext cx="3048000" cy="698500"/>
          </a:xfrm>
          <a:prstGeom prst="rect">
            <a:avLst/>
          </a:prstGeom>
        </p:spPr>
      </p:pic>
      <p:pic>
        <p:nvPicPr>
          <p:cNvPr id="3" name="Picture 2"/>
          <p:cNvPicPr>
            <a:picLocks noChangeAspect="1"/>
          </p:cNvPicPr>
          <p:nvPr/>
        </p:nvPicPr>
        <p:blipFill>
          <a:blip r:embed="rId4"/>
          <a:stretch>
            <a:fillRect/>
          </a:stretch>
        </p:blipFill>
        <p:spPr>
          <a:xfrm>
            <a:off x="2228997" y="5906810"/>
            <a:ext cx="3353403" cy="780097"/>
          </a:xfrm>
          <a:prstGeom prst="rect">
            <a:avLst/>
          </a:prstGeom>
        </p:spPr>
      </p:pic>
      <p:pic>
        <p:nvPicPr>
          <p:cNvPr id="4" name="Picture 3"/>
          <p:cNvPicPr>
            <a:picLocks noChangeAspect="1"/>
          </p:cNvPicPr>
          <p:nvPr/>
        </p:nvPicPr>
        <p:blipFill>
          <a:blip r:embed="rId5"/>
          <a:stretch>
            <a:fillRect/>
          </a:stretch>
        </p:blipFill>
        <p:spPr>
          <a:xfrm>
            <a:off x="6434300" y="5276971"/>
            <a:ext cx="2121520" cy="1209554"/>
          </a:xfrm>
          <a:prstGeom prst="rect">
            <a:avLst/>
          </a:prstGeom>
        </p:spPr>
      </p:pic>
    </p:spTree>
    <p:extLst>
      <p:ext uri="{BB962C8B-B14F-4D97-AF65-F5344CB8AC3E}">
        <p14:creationId xmlns:p14="http://schemas.microsoft.com/office/powerpoint/2010/main" val="1022677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887913" y="3040063"/>
            <a:ext cx="20113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80899" name="Picture 2"/>
          <p:cNvPicPr>
            <a:picLocks noChangeAspect="1" noChangeArrowheads="1"/>
          </p:cNvPicPr>
          <p:nvPr/>
        </p:nvPicPr>
        <p:blipFill>
          <a:blip r:embed="rId3">
            <a:alphaModFix amt="15000"/>
            <a:extLst>
              <a:ext uri="{28A0092B-C50C-407E-A947-70E740481C1C}">
                <a14:useLocalDpi xmlns:a14="http://schemas.microsoft.com/office/drawing/2010/main"/>
              </a:ext>
            </a:extLst>
          </a:blip>
          <a:srcRect/>
          <a:stretch>
            <a:fillRect/>
          </a:stretch>
        </p:blipFill>
        <p:spPr bwMode="auto">
          <a:xfrm>
            <a:off x="5384800" y="1981200"/>
            <a:ext cx="3759200" cy="4876800"/>
          </a:xfrm>
          <a:prstGeom prst="rect">
            <a:avLst/>
          </a:prstGeom>
          <a:noFill/>
          <a:ln>
            <a:noFill/>
          </a:ln>
          <a:extLst>
            <a:ext uri="{909E8E84-426E-40dd-AFC4-6F175D3DCCD1}">
              <a14:hiddenFill xmlns:a14="http://schemas.microsoft.com/office/drawing/2010/main">
                <a:solidFill>
                  <a:srgbClr val="FFFFFF">
                    <a:alpha val="14902"/>
                  </a:srgbClr>
                </a:solidFill>
              </a14:hiddenFill>
            </a:ext>
            <a:ext uri="{91240B29-F687-4f45-9708-019B960494DF}">
              <a14:hiddenLine xmlns:a14="http://schemas.microsoft.com/office/drawing/2010/main" w="12700" cap="rnd">
                <a:solidFill>
                  <a:schemeClr val="tx1">
                    <a:alpha val="14902"/>
                  </a:schemeClr>
                </a:solidFill>
                <a:round/>
                <a:headEnd/>
                <a:tailEnd/>
              </a14:hiddenLine>
            </a:ext>
          </a:extLst>
        </p:spPr>
      </p:pic>
      <p:sp>
        <p:nvSpPr>
          <p:cNvPr id="80900" name="Rectangle 3"/>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0901" name="Line 4"/>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0902" name="Rectangle 5"/>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4342" name="Rectangle 6"/>
          <p:cNvSpPr>
            <a:spLocks noGrp="1" noChangeArrowheads="1"/>
          </p:cNvSpPr>
          <p:nvPr>
            <p:ph type="title"/>
          </p:nvPr>
        </p:nvSpPr>
        <p:spPr/>
        <p:txBody>
          <a:bodyPr/>
          <a:lstStyle/>
          <a:p>
            <a:pPr eaLnBrk="1" hangingPunct="1">
              <a:defRPr/>
            </a:pPr>
            <a:r>
              <a:rPr lang="en-US" dirty="0" smtClean="0"/>
              <a:t>Creating Interoperability</a:t>
            </a:r>
          </a:p>
        </p:txBody>
      </p:sp>
      <p:sp>
        <p:nvSpPr>
          <p:cNvPr id="14343" name="Rectangle 7"/>
          <p:cNvSpPr>
            <a:spLocks noGrp="1" noChangeArrowheads="1"/>
          </p:cNvSpPr>
          <p:nvPr>
            <p:ph type="body" idx="1"/>
          </p:nvPr>
        </p:nvSpPr>
        <p:spPr>
          <a:xfrm>
            <a:off x="457200" y="1347788"/>
            <a:ext cx="4851400" cy="4775200"/>
          </a:xfrm>
        </p:spPr>
        <p:txBody>
          <a:bodyPr/>
          <a:lstStyle/>
          <a:p>
            <a:pPr marL="0" indent="0" eaLnBrk="1" hangingPunct="1">
              <a:defRPr/>
            </a:pPr>
            <a:r>
              <a:rPr lang="en-US" sz="2400" dirty="0" smtClean="0">
                <a:latin typeface="Calibri Bold" charset="0"/>
                <a:ea typeface="Calibri Bold" charset="0"/>
                <a:cs typeface="Calibri Bold" charset="0"/>
                <a:sym typeface="Calibri Bold" charset="0"/>
              </a:rPr>
              <a:t>Interoperable Catalogs</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Heart of the federation</a:t>
            </a:r>
          </a:p>
          <a:p>
            <a:pPr marL="577850" lvl="1" eaLnBrk="1" hangingPunct="1">
              <a:defRPr/>
            </a:pPr>
            <a:r>
              <a:rPr lang="en-US" sz="2000" dirty="0" smtClean="0"/>
              <a:t>Harness the power of local curation</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Develop Data Services</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Services to link participants</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Tools for end-users</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Tools for the whole data lifecycle</a:t>
            </a:r>
          </a:p>
        </p:txBody>
      </p:sp>
      <p:pic>
        <p:nvPicPr>
          <p:cNvPr id="80906" name="Picture 9"/>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951663" y="3014663"/>
            <a:ext cx="20129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80907" name="Picture 10"/>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880100" y="1295400"/>
            <a:ext cx="201136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0908" name="Rectangle 11"/>
          <p:cNvSpPr>
            <a:spLocks/>
          </p:cNvSpPr>
          <p:nvPr/>
        </p:nvSpPr>
        <p:spPr bwMode="auto">
          <a:xfrm>
            <a:off x="5189538" y="5405438"/>
            <a:ext cx="37385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p>
            <a:r>
              <a:rPr lang="en-US" sz="4400">
                <a:solidFill>
                  <a:srgbClr val="CB9E7A"/>
                </a:solidFill>
                <a:latin typeface="Calibri Bold" charset="0"/>
                <a:cs typeface="Calibri Bold" charset="0"/>
                <a:sym typeface="Calibri Bold" charset="0"/>
              </a:rPr>
              <a:t>Interoperability</a:t>
            </a:r>
          </a:p>
        </p:txBody>
      </p:sp>
      <p:grpSp>
        <p:nvGrpSpPr>
          <p:cNvPr id="14" name="Group 18"/>
          <p:cNvGrpSpPr>
            <a:grpSpLocks/>
          </p:cNvGrpSpPr>
          <p:nvPr/>
        </p:nvGrpSpPr>
        <p:grpSpPr bwMode="auto">
          <a:xfrm>
            <a:off x="377825" y="5461835"/>
            <a:ext cx="2413000" cy="944562"/>
            <a:chOff x="0" y="0"/>
            <a:chExt cx="1520" cy="595"/>
          </a:xfrm>
        </p:grpSpPr>
        <p:sp>
          <p:nvSpPr>
            <p:cNvPr id="15"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16" name="Picture 17"/>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spTree>
    <p:extLst>
      <p:ext uri="{BB962C8B-B14F-4D97-AF65-F5344CB8AC3E}">
        <p14:creationId xmlns:p14="http://schemas.microsoft.com/office/powerpoint/2010/main" val="249199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Best Practices</a:t>
            </a:r>
          </a:p>
          <a:p>
            <a:pPr lvl="1"/>
            <a:r>
              <a:rPr lang="en-US" dirty="0" err="1" smtClean="0"/>
              <a:t>DataONE</a:t>
            </a:r>
            <a:r>
              <a:rPr lang="en-US" dirty="0" smtClean="0"/>
              <a:t>, Best Practices Primer</a:t>
            </a:r>
          </a:p>
          <a:p>
            <a:pPr lvl="2"/>
            <a:r>
              <a:rPr lang="en-US" dirty="0">
                <a:hlinkClick r:id="rId2"/>
              </a:rPr>
              <a:t>http://www.dataone.org/sites/all/documents/DataONE_BP_Primer_020212.</a:t>
            </a:r>
            <a:r>
              <a:rPr lang="en-US" dirty="0" smtClean="0">
                <a:hlinkClick r:id="rId2"/>
              </a:rPr>
              <a:t>pdf</a:t>
            </a:r>
            <a:r>
              <a:rPr lang="en-US" dirty="0" smtClean="0"/>
              <a:t> </a:t>
            </a:r>
          </a:p>
          <a:p>
            <a:pPr lvl="1"/>
            <a:r>
              <a:rPr lang="en-US" dirty="0"/>
              <a:t>ESIP, Data Management Short Course for </a:t>
            </a:r>
            <a:r>
              <a:rPr lang="en-US" dirty="0" smtClean="0"/>
              <a:t>Scientists</a:t>
            </a:r>
          </a:p>
          <a:p>
            <a:pPr lvl="2"/>
            <a:r>
              <a:rPr lang="en-US" dirty="0">
                <a:hlinkClick r:id="rId3"/>
              </a:rPr>
              <a:t>http://commons.esipfed.org/</a:t>
            </a:r>
            <a:r>
              <a:rPr lang="en-US" dirty="0" smtClean="0">
                <a:hlinkClick r:id="rId3"/>
              </a:rPr>
              <a:t>datamanagementshortcourse</a:t>
            </a:r>
            <a:r>
              <a:rPr lang="en-US" dirty="0" smtClean="0"/>
              <a:t> </a:t>
            </a:r>
          </a:p>
          <a:p>
            <a:r>
              <a:rPr lang="en-US" dirty="0" smtClean="0"/>
              <a:t>Data Management Planning</a:t>
            </a:r>
          </a:p>
          <a:p>
            <a:pPr lvl="1"/>
            <a:r>
              <a:rPr lang="en-US" dirty="0" err="1" smtClean="0"/>
              <a:t>DataONE</a:t>
            </a:r>
            <a:r>
              <a:rPr lang="en-US" dirty="0" smtClean="0"/>
              <a:t>, Data Management Planning</a:t>
            </a:r>
          </a:p>
          <a:p>
            <a:pPr lvl="2"/>
            <a:r>
              <a:rPr lang="en-US" dirty="0">
                <a:hlinkClick r:id="rId4"/>
              </a:rPr>
              <a:t>http://www.dataone.org/data-management-</a:t>
            </a:r>
            <a:r>
              <a:rPr lang="en-US" dirty="0" smtClean="0">
                <a:hlinkClick r:id="rId4"/>
              </a:rPr>
              <a:t>planning</a:t>
            </a:r>
            <a:r>
              <a:rPr lang="en-US" dirty="0" smtClean="0"/>
              <a:t> </a:t>
            </a:r>
          </a:p>
          <a:p>
            <a:pPr lvl="1"/>
            <a:r>
              <a:rPr lang="en-US" dirty="0" err="1" smtClean="0"/>
              <a:t>DataONE</a:t>
            </a:r>
            <a:r>
              <a:rPr lang="en-US" dirty="0" smtClean="0"/>
              <a:t>, Data Management Plan Tool</a:t>
            </a:r>
          </a:p>
          <a:p>
            <a:pPr lvl="2"/>
            <a:r>
              <a:rPr lang="en-US" dirty="0">
                <a:hlinkClick r:id="rId5"/>
              </a:rPr>
              <a:t>https://dmp.cdlib.org</a:t>
            </a:r>
            <a:r>
              <a:rPr lang="en-US" dirty="0" smtClean="0">
                <a:hlinkClick r:id="rId5"/>
              </a:rPr>
              <a:t>/</a:t>
            </a:r>
            <a:r>
              <a:rPr lang="en-US" dirty="0" smtClean="0"/>
              <a:t> </a:t>
            </a:r>
          </a:p>
          <a:p>
            <a:endParaRPr lang="en-US" dirty="0"/>
          </a:p>
        </p:txBody>
      </p:sp>
    </p:spTree>
    <p:extLst>
      <p:ext uri="{BB962C8B-B14F-4D97-AF65-F5344CB8AC3E}">
        <p14:creationId xmlns:p14="http://schemas.microsoft.com/office/powerpoint/2010/main" val="157232720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308"/>
            <a:ext cx="8229600" cy="1143000"/>
          </a:xfrm>
        </p:spPr>
        <p:txBody>
          <a:bodyPr/>
          <a:lstStyle/>
          <a:p>
            <a:r>
              <a:rPr lang="en-US" dirty="0" smtClean="0"/>
              <a:t>Data Dictionary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3417614"/>
              </p:ext>
            </p:extLst>
          </p:nvPr>
        </p:nvGraphicFramePr>
        <p:xfrm>
          <a:off x="553960" y="1112761"/>
          <a:ext cx="8033659" cy="5574939"/>
        </p:xfrm>
        <a:graphic>
          <a:graphicData uri="http://schemas.openxmlformats.org/drawingml/2006/table">
            <a:tbl>
              <a:tblPr firstRow="1" bandRow="1">
                <a:tableStyleId>{5C22544A-7EE6-4342-B048-85BDC9FD1C3A}</a:tableStyleId>
              </a:tblPr>
              <a:tblGrid>
                <a:gridCol w="2252135"/>
                <a:gridCol w="3943048"/>
                <a:gridCol w="1838476"/>
              </a:tblGrid>
              <a:tr h="5288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Variable ID</a:t>
                      </a:r>
                    </a:p>
                    <a:p>
                      <a:endParaRPr lang="en-US" sz="18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V1</a:t>
                      </a:r>
                    </a:p>
                  </a:txBody>
                  <a:tcPr/>
                </a:tc>
                <a:tc>
                  <a:txBody>
                    <a:bodyPr/>
                    <a:lstStyle/>
                    <a:p>
                      <a:r>
                        <a:rPr lang="en-US" sz="1800" dirty="0" smtClean="0"/>
                        <a:t>V2</a:t>
                      </a:r>
                      <a:endParaRPr lang="en-US" sz="1800" dirty="0"/>
                    </a:p>
                  </a:txBody>
                  <a:tcPr/>
                </a:tc>
              </a:tr>
              <a:tr h="5578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Variable</a:t>
                      </a:r>
                      <a:r>
                        <a:rPr lang="en-US" sz="1800" b="1" baseline="0" dirty="0" smtClean="0"/>
                        <a:t> Long Name</a:t>
                      </a:r>
                      <a:endParaRPr lang="en-US" sz="1800" b="1"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Population Density</a:t>
                      </a:r>
                    </a:p>
                    <a:p>
                      <a:endParaRPr lang="en-US" sz="1800" dirty="0"/>
                    </a:p>
                  </a:txBody>
                  <a:tcPr/>
                </a:tc>
                <a:tc>
                  <a:txBody>
                    <a:bodyPr/>
                    <a:lstStyle/>
                    <a:p>
                      <a:r>
                        <a:rPr lang="en-US" sz="1800" dirty="0" smtClean="0"/>
                        <a:t>Population Count</a:t>
                      </a:r>
                      <a:endParaRPr lang="en-US" sz="1800" dirty="0"/>
                    </a:p>
                  </a:txBody>
                  <a:tcPr/>
                </a:tc>
              </a:tr>
              <a:tr h="4504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Variable Short Name</a:t>
                      </a:r>
                    </a:p>
                    <a:p>
                      <a:endParaRPr lang="en-US" sz="18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t>PopDen</a:t>
                      </a:r>
                      <a:endParaRPr lang="en-US" sz="1800" dirty="0" smtClean="0"/>
                    </a:p>
                    <a:p>
                      <a:endParaRPr lang="en-US" sz="1800" dirty="0"/>
                    </a:p>
                  </a:txBody>
                  <a:tcPr/>
                </a:tc>
                <a:tc>
                  <a:txBody>
                    <a:bodyPr/>
                    <a:lstStyle/>
                    <a:p>
                      <a:r>
                        <a:rPr lang="en-US" sz="1800" dirty="0" err="1" smtClean="0"/>
                        <a:t>PopCount</a:t>
                      </a:r>
                      <a:endParaRPr lang="en-US" sz="1800" dirty="0"/>
                    </a:p>
                  </a:txBody>
                  <a:tcPr/>
                </a:tc>
              </a:tr>
              <a:tr h="3403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Format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F5.0</a:t>
                      </a:r>
                      <a:endParaRPr lang="en-US" sz="1800" dirty="0" smtClean="0"/>
                    </a:p>
                  </a:txBody>
                  <a:tcPr/>
                </a:tc>
                <a:tc>
                  <a:txBody>
                    <a:bodyPr/>
                    <a:lstStyle/>
                    <a:p>
                      <a:r>
                        <a:rPr lang="en-US" sz="1800" dirty="0" smtClean="0"/>
                        <a:t>F10.0</a:t>
                      </a:r>
                      <a:endParaRPr lang="en-US" sz="1800" dirty="0"/>
                    </a:p>
                  </a:txBody>
                  <a:tcPr/>
                </a:tc>
              </a:tr>
              <a:tr h="486526">
                <a:tc>
                  <a:txBody>
                    <a:bodyPr/>
                    <a:lstStyle/>
                    <a:p>
                      <a:r>
                        <a:rPr lang="en-US" sz="1800" b="1" dirty="0" smtClean="0"/>
                        <a:t>Units</a:t>
                      </a:r>
                      <a:endParaRPr lang="en-US" sz="18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Persons per square km</a:t>
                      </a:r>
                    </a:p>
                  </a:txBody>
                  <a:tcPr/>
                </a:tc>
                <a:tc>
                  <a:txBody>
                    <a:bodyPr/>
                    <a:lstStyle/>
                    <a:p>
                      <a:r>
                        <a:rPr lang="en-US" sz="1800" dirty="0" smtClean="0"/>
                        <a:t>Etc…</a:t>
                      </a:r>
                      <a:endParaRPr lang="en-US" sz="1800" dirty="0"/>
                    </a:p>
                  </a:txBody>
                  <a:tcPr/>
                </a:tc>
              </a:tr>
              <a:tr h="30640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Minimum Value</a:t>
                      </a:r>
                    </a:p>
                  </a:txBody>
                  <a:tcPr/>
                </a:tc>
                <a:tc>
                  <a:txBody>
                    <a:bodyPr/>
                    <a:lstStyle/>
                    <a:p>
                      <a:r>
                        <a:rPr lang="en-US" sz="1800" dirty="0" smtClean="0"/>
                        <a:t>0</a:t>
                      </a:r>
                      <a:endParaRPr lang="en-US" sz="1800" dirty="0"/>
                    </a:p>
                  </a:txBody>
                  <a:tcPr/>
                </a:tc>
                <a:tc>
                  <a:txBody>
                    <a:bodyPr/>
                    <a:lstStyle/>
                    <a:p>
                      <a:endParaRPr lang="en-US" sz="1800" dirty="0"/>
                    </a:p>
                  </a:txBody>
                  <a:tcPr/>
                </a:tc>
              </a:tr>
              <a:tr h="3904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Maximum Value</a:t>
                      </a:r>
                    </a:p>
                  </a:txBody>
                  <a:tcPr/>
                </a:tc>
                <a:tc>
                  <a:txBody>
                    <a:bodyPr/>
                    <a:lstStyle/>
                    <a:p>
                      <a:r>
                        <a:rPr lang="en-US" sz="1800" dirty="0" smtClean="0"/>
                        <a:t>11,000</a:t>
                      </a:r>
                      <a:endParaRPr lang="en-US" sz="1800" dirty="0"/>
                    </a:p>
                  </a:txBody>
                  <a:tcPr/>
                </a:tc>
                <a:tc>
                  <a:txBody>
                    <a:bodyPr/>
                    <a:lstStyle/>
                    <a:p>
                      <a:endParaRPr lang="en-US" sz="1800"/>
                    </a:p>
                  </a:txBody>
                  <a:tcPr/>
                </a:tc>
              </a:tr>
              <a:tr h="413533">
                <a:tc>
                  <a:txBody>
                    <a:bodyPr/>
                    <a:lstStyle/>
                    <a:p>
                      <a:r>
                        <a:rPr lang="en-US" sz="1800" b="1" dirty="0" smtClean="0"/>
                        <a:t>Average</a:t>
                      </a:r>
                      <a:endParaRPr lang="en-US" sz="1800" b="1" dirty="0"/>
                    </a:p>
                  </a:txBody>
                  <a:tcPr/>
                </a:tc>
                <a:tc>
                  <a:txBody>
                    <a:bodyPr/>
                    <a:lstStyle/>
                    <a:p>
                      <a:r>
                        <a:rPr lang="en-US" sz="1800" dirty="0" smtClean="0"/>
                        <a:t>2,331</a:t>
                      </a:r>
                      <a:endParaRPr lang="en-US" sz="1800" dirty="0"/>
                    </a:p>
                  </a:txBody>
                  <a:tcPr/>
                </a:tc>
                <a:tc>
                  <a:txBody>
                    <a:bodyPr/>
                    <a:lstStyle/>
                    <a:p>
                      <a:endParaRPr lang="en-US" sz="1800"/>
                    </a:p>
                  </a:txBody>
                  <a:tcPr/>
                </a:tc>
              </a:tr>
              <a:tr h="992605">
                <a:tc>
                  <a:txBody>
                    <a:bodyPr/>
                    <a:lstStyle/>
                    <a:p>
                      <a:r>
                        <a:rPr lang="en-US" sz="1800" b="1" dirty="0" smtClean="0"/>
                        <a:t>Description</a:t>
                      </a:r>
                      <a:endParaRPr lang="en-US" sz="18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This</a:t>
                      </a:r>
                      <a:r>
                        <a:rPr lang="en-US" sz="1800" baseline="0" dirty="0" smtClean="0"/>
                        <a:t> variable is calculated by dividing the </a:t>
                      </a:r>
                      <a:r>
                        <a:rPr lang="en-US" sz="1800" baseline="0" dirty="0" smtClean="0"/>
                        <a:t>number of persons in that country by the total area.</a:t>
                      </a:r>
                      <a:endParaRPr lang="en-US" sz="1800" dirty="0" smtClean="0"/>
                    </a:p>
                  </a:txBody>
                  <a:tcPr/>
                </a:tc>
                <a:tc>
                  <a:txBody>
                    <a:bodyPr/>
                    <a:lstStyle/>
                    <a:p>
                      <a:endParaRPr lang="en-US" sz="1800"/>
                    </a:p>
                  </a:txBody>
                  <a:tcPr/>
                </a:tc>
              </a:tr>
              <a:tr h="306403">
                <a:tc>
                  <a:txBody>
                    <a:bodyPr/>
                    <a:lstStyle/>
                    <a:p>
                      <a:r>
                        <a:rPr lang="en-US" sz="1800" b="1" dirty="0" smtClean="0"/>
                        <a:t>Source</a:t>
                      </a:r>
                      <a:endParaRPr lang="en-US" sz="18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Gridded Population of the World (CIESIN/CU)</a:t>
                      </a:r>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33732844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Plan</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6818" y="1505912"/>
            <a:ext cx="4168612" cy="3513611"/>
          </a:xfrm>
          <a:prstGeom prst="rect">
            <a:avLst/>
          </a:prstGeom>
          <a:ln w="15875">
            <a:solidFill>
              <a:schemeClr val="tx1"/>
            </a:solidFill>
          </a:ln>
          <a:effectLst>
            <a:outerShdw blurRad="50800" dist="152400" dir="2700000" algn="tl" rotWithShape="0">
              <a:srgbClr val="000000">
                <a:alpha val="43000"/>
              </a:srgbClr>
            </a:outerShdw>
          </a:effectLst>
        </p:spPr>
      </p:pic>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51904" y="2644552"/>
            <a:ext cx="4519323" cy="3664081"/>
          </a:xfrm>
          <a:prstGeom prst="rect">
            <a:avLst/>
          </a:prstGeom>
          <a:ln w="15875">
            <a:solidFill>
              <a:schemeClr val="tx1"/>
            </a:solidFill>
          </a:ln>
          <a:effectLst>
            <a:outerShdw blurRad="50800" dist="152400" dir="2700000" algn="tl" rotWithShape="0">
              <a:srgbClr val="000000">
                <a:alpha val="43000"/>
              </a:srgbClr>
            </a:outerShdw>
          </a:effectLst>
        </p:spPr>
      </p:pic>
      <p:sp>
        <p:nvSpPr>
          <p:cNvPr id="5" name="Rectangle 4"/>
          <p:cNvSpPr/>
          <p:nvPr/>
        </p:nvSpPr>
        <p:spPr>
          <a:xfrm>
            <a:off x="251580" y="5723857"/>
            <a:ext cx="3543158" cy="584776"/>
          </a:xfrm>
          <a:prstGeom prst="rect">
            <a:avLst/>
          </a:prstGeom>
        </p:spPr>
        <p:txBody>
          <a:bodyPr wrap="none">
            <a:spAutoFit/>
          </a:bodyPr>
          <a:lstStyle/>
          <a:p>
            <a:r>
              <a:rPr lang="en-US" sz="3200" dirty="0">
                <a:hlinkClick r:id="rId4"/>
              </a:rPr>
              <a:t>https://</a:t>
            </a:r>
            <a:r>
              <a:rPr lang="en-US" sz="3200" dirty="0" smtClean="0">
                <a:hlinkClick r:id="rId4"/>
              </a:rPr>
              <a:t>dmptool.org</a:t>
            </a:r>
            <a:r>
              <a:rPr lang="en-US" sz="3200" dirty="0" smtClean="0"/>
              <a:t> </a:t>
            </a:r>
            <a:endParaRPr lang="en-US" sz="3200" dirty="0"/>
          </a:p>
        </p:txBody>
      </p:sp>
    </p:spTree>
    <p:extLst>
      <p:ext uri="{BB962C8B-B14F-4D97-AF65-F5344CB8AC3E}">
        <p14:creationId xmlns:p14="http://schemas.microsoft.com/office/powerpoint/2010/main" val="23742104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Exercise</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smtClean="0"/>
              <a:t>Take a couple of minutes and skim through the example data management plan.</a:t>
            </a:r>
          </a:p>
          <a:p>
            <a:r>
              <a:rPr lang="en-US" dirty="0" smtClean="0"/>
              <a:t>Think about it from two perspectives:</a:t>
            </a:r>
          </a:p>
          <a:p>
            <a:pPr lvl="1"/>
            <a:r>
              <a:rPr lang="en-US" dirty="0" smtClean="0"/>
              <a:t>From your perspective as a participant in this course. What makes sense, what doesn’t</a:t>
            </a:r>
          </a:p>
          <a:p>
            <a:pPr lvl="1"/>
            <a:r>
              <a:rPr lang="en-US" dirty="0" smtClean="0"/>
              <a:t>From the perspective of a reviewer, would you fund this project based on the data management plan.</a:t>
            </a:r>
            <a:endParaRPr lang="en-US" dirty="0"/>
          </a:p>
        </p:txBody>
      </p:sp>
    </p:spTree>
    <p:extLst>
      <p:ext uri="{BB962C8B-B14F-4D97-AF65-F5344CB8AC3E}">
        <p14:creationId xmlns:p14="http://schemas.microsoft.com/office/powerpoint/2010/main" val="3367790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10 Tips for Data Management</a:t>
            </a:r>
            <a:endParaRPr lang="en-US" dirty="0"/>
          </a:p>
        </p:txBody>
      </p:sp>
      <p:sp>
        <p:nvSpPr>
          <p:cNvPr id="3" name="Content Placeholder 2"/>
          <p:cNvSpPr>
            <a:spLocks noGrp="1"/>
          </p:cNvSpPr>
          <p:nvPr>
            <p:ph idx="1"/>
          </p:nvPr>
        </p:nvSpPr>
        <p:spPr>
          <a:xfrm>
            <a:off x="457200" y="1417638"/>
            <a:ext cx="8229600" cy="5077003"/>
          </a:xfrm>
        </p:spPr>
        <p:txBody>
          <a:bodyPr>
            <a:normAutofit fontScale="85000" lnSpcReduction="10000"/>
          </a:bodyPr>
          <a:lstStyle/>
          <a:p>
            <a:pPr marL="514350" indent="-514350">
              <a:buFont typeface="+mj-lt"/>
              <a:buAutoNum type="arabicPeriod"/>
            </a:pPr>
            <a:r>
              <a:rPr lang="en-US" dirty="0" smtClean="0"/>
              <a:t>No empty cells/</a:t>
            </a:r>
            <a:r>
              <a:rPr lang="en-US" dirty="0" smtClean="0"/>
              <a:t>fields/don’t concatenate information in one field when it should be split apart</a:t>
            </a:r>
            <a:endParaRPr lang="en-US" dirty="0" smtClean="0"/>
          </a:p>
          <a:p>
            <a:pPr marL="514350" indent="-514350">
              <a:buFont typeface="+mj-lt"/>
              <a:buAutoNum type="arabicPeriod"/>
            </a:pPr>
            <a:r>
              <a:rPr lang="en-US" dirty="0" smtClean="0"/>
              <a:t>Back up early and often</a:t>
            </a:r>
          </a:p>
          <a:p>
            <a:pPr marL="514350" indent="-514350">
              <a:buFont typeface="+mj-lt"/>
              <a:buAutoNum type="arabicPeriod"/>
            </a:pPr>
            <a:r>
              <a:rPr lang="en-US" dirty="0" smtClean="0"/>
              <a:t>Make a copy, save original, version control</a:t>
            </a:r>
          </a:p>
          <a:p>
            <a:pPr marL="514350" indent="-514350">
              <a:buFont typeface="+mj-lt"/>
              <a:buAutoNum type="arabicPeriod"/>
            </a:pPr>
            <a:r>
              <a:rPr lang="en-US" dirty="0" smtClean="0"/>
              <a:t>Plan</a:t>
            </a:r>
          </a:p>
          <a:p>
            <a:pPr marL="514350" indent="-514350">
              <a:buFont typeface="+mj-lt"/>
              <a:buAutoNum type="arabicPeriod"/>
            </a:pPr>
            <a:r>
              <a:rPr lang="en-US" dirty="0" smtClean="0"/>
              <a:t>Make a data dictionary</a:t>
            </a:r>
          </a:p>
          <a:p>
            <a:pPr marL="514350" indent="-514350">
              <a:buFont typeface="+mj-lt"/>
              <a:buAutoNum type="arabicPeriod"/>
            </a:pPr>
            <a:r>
              <a:rPr lang="en-US" dirty="0" smtClean="0"/>
              <a:t>Document as you go</a:t>
            </a:r>
          </a:p>
          <a:p>
            <a:pPr marL="514350" indent="-514350">
              <a:buFont typeface="+mj-lt"/>
              <a:buAutoNum type="arabicPeriod"/>
            </a:pPr>
            <a:r>
              <a:rPr lang="en-US" dirty="0" smtClean="0"/>
              <a:t>Consult an expert</a:t>
            </a:r>
            <a:endParaRPr lang="en-US" dirty="0" smtClean="0"/>
          </a:p>
          <a:p>
            <a:pPr marL="514350" indent="-514350">
              <a:buFont typeface="+mj-lt"/>
              <a:buAutoNum type="arabicPeriod"/>
            </a:pPr>
            <a:r>
              <a:rPr lang="en-US" dirty="0" smtClean="0"/>
              <a:t>Address licensing/confidentiality/restricted access</a:t>
            </a:r>
          </a:p>
          <a:p>
            <a:pPr marL="514350" indent="-514350">
              <a:buFont typeface="+mj-lt"/>
              <a:buAutoNum type="arabicPeriod"/>
            </a:pPr>
            <a:r>
              <a:rPr lang="en-US" dirty="0" smtClean="0"/>
              <a:t>Metadata, metadata, metadata</a:t>
            </a:r>
          </a:p>
          <a:p>
            <a:pPr marL="514350" indent="-514350">
              <a:buFont typeface="+mj-lt"/>
              <a:buAutoNum type="arabicPeriod"/>
            </a:pPr>
            <a:r>
              <a:rPr lang="en-US" dirty="0"/>
              <a:t>Archive/publish your </a:t>
            </a:r>
            <a:r>
              <a:rPr lang="en-US" dirty="0" smtClean="0"/>
              <a:t>data</a:t>
            </a:r>
            <a:endParaRPr lang="en-US" dirty="0"/>
          </a:p>
        </p:txBody>
      </p:sp>
    </p:spTree>
    <p:extLst>
      <p:ext uri="{BB962C8B-B14F-4D97-AF65-F5344CB8AC3E}">
        <p14:creationId xmlns:p14="http://schemas.microsoft.com/office/powerpoint/2010/main" val="24080550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pic>
        <p:nvPicPr>
          <p:cNvPr id="5" name="Picture 4"/>
          <p:cNvPicPr>
            <a:picLocks noChangeAspect="1"/>
          </p:cNvPicPr>
          <p:nvPr/>
        </p:nvPicPr>
        <p:blipFill>
          <a:blip r:embed="rId3"/>
          <a:stretch>
            <a:fillRect/>
          </a:stretch>
        </p:blipFill>
        <p:spPr>
          <a:xfrm>
            <a:off x="4330094" y="3616161"/>
            <a:ext cx="4221235" cy="2725687"/>
          </a:xfrm>
          <a:prstGeom prst="rect">
            <a:avLst/>
          </a:prstGeom>
        </p:spPr>
      </p:pic>
      <p:sp>
        <p:nvSpPr>
          <p:cNvPr id="3" name="Rectangle 2"/>
          <p:cNvSpPr/>
          <p:nvPr/>
        </p:nvSpPr>
        <p:spPr>
          <a:xfrm>
            <a:off x="454138" y="1871547"/>
            <a:ext cx="4714452" cy="1569660"/>
          </a:xfrm>
          <a:prstGeom prst="rect">
            <a:avLst/>
          </a:prstGeom>
        </p:spPr>
        <p:txBody>
          <a:bodyPr wrap="none">
            <a:spAutoFit/>
          </a:bodyPr>
          <a:lstStyle/>
          <a:p>
            <a:r>
              <a:rPr lang="en-US" sz="2400" dirty="0" smtClean="0"/>
              <a:t>And remember…</a:t>
            </a:r>
          </a:p>
          <a:p>
            <a:endParaRPr lang="en-US" sz="2400" dirty="0"/>
          </a:p>
          <a:p>
            <a:endParaRPr lang="en-US" sz="2400" dirty="0" smtClean="0"/>
          </a:p>
          <a:p>
            <a:r>
              <a:rPr lang="en-US" sz="2400" dirty="0" smtClean="0"/>
              <a:t>Don’t </a:t>
            </a:r>
            <a:r>
              <a:rPr lang="en-US" sz="2400" dirty="0"/>
              <a:t>end up on the Colbert </a:t>
            </a:r>
            <a:r>
              <a:rPr lang="en-US" sz="2400" dirty="0" smtClean="0"/>
              <a:t>Report!</a:t>
            </a:r>
            <a:endParaRPr lang="en-US" sz="2400" dirty="0"/>
          </a:p>
        </p:txBody>
      </p:sp>
    </p:spTree>
    <p:extLst>
      <p:ext uri="{BB962C8B-B14F-4D97-AF65-F5344CB8AC3E}">
        <p14:creationId xmlns:p14="http://schemas.microsoft.com/office/powerpoint/2010/main" val="21842060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b="0" i="0" dirty="0" smtClean="0">
                <a:solidFill>
                  <a:srgbClr val="000000"/>
                </a:solidFill>
                <a:latin typeface="Lucida Grande"/>
                <a:ea typeface="Lucida Grande"/>
                <a:cs typeface="Lucida Grande"/>
              </a:rPr>
              <a:t>Why </a:t>
            </a:r>
            <a:r>
              <a:rPr lang="en-US" b="0" i="0" dirty="0" smtClean="0">
                <a:solidFill>
                  <a:srgbClr val="000000"/>
                </a:solidFill>
                <a:latin typeface="Lucida Grande"/>
                <a:ea typeface="Lucida Grande"/>
                <a:cs typeface="Lucida Grande"/>
              </a:rPr>
              <a:t>data </a:t>
            </a:r>
            <a:r>
              <a:rPr lang="en-US" b="0" i="0" dirty="0" smtClean="0">
                <a:solidFill>
                  <a:srgbClr val="000000"/>
                </a:solidFill>
                <a:latin typeface="Lucida Grande"/>
                <a:ea typeface="Lucida Grande"/>
                <a:cs typeface="Lucida Grande"/>
              </a:rPr>
              <a:t>management </a:t>
            </a:r>
            <a:r>
              <a:rPr lang="en-US" b="0" i="0" dirty="0" smtClean="0">
                <a:solidFill>
                  <a:srgbClr val="000000"/>
                </a:solidFill>
                <a:latin typeface="Lucida Grande"/>
                <a:ea typeface="Lucida Grande"/>
                <a:cs typeface="Lucida Grande"/>
              </a:rPr>
              <a:t>matters</a:t>
            </a:r>
            <a:endParaRPr lang="en-US" b="0" i="0" dirty="0" smtClean="0">
              <a:solidFill>
                <a:srgbClr val="000000"/>
              </a:solidFill>
              <a:latin typeface="Lucida Grande"/>
              <a:ea typeface="Lucida Grande"/>
              <a:cs typeface="Lucida Grande"/>
            </a:endParaRPr>
          </a:p>
          <a:p>
            <a:r>
              <a:rPr lang="en-US" b="0" i="0" dirty="0" smtClean="0">
                <a:solidFill>
                  <a:srgbClr val="000000"/>
                </a:solidFill>
                <a:latin typeface="Lucida Grande"/>
                <a:ea typeface="Lucida Grande"/>
                <a:cs typeface="Lucida Grande"/>
              </a:rPr>
              <a:t>What is data </a:t>
            </a:r>
            <a:r>
              <a:rPr lang="en-US" b="0" i="0" dirty="0" smtClean="0">
                <a:solidFill>
                  <a:srgbClr val="000000"/>
                </a:solidFill>
                <a:latin typeface="Lucida Grande"/>
                <a:ea typeface="Lucida Grande"/>
                <a:cs typeface="Lucida Grande"/>
              </a:rPr>
              <a:t>management</a:t>
            </a:r>
            <a:endParaRPr lang="en-US" b="0" i="0" dirty="0" smtClean="0">
              <a:solidFill>
                <a:srgbClr val="000000"/>
              </a:solidFill>
              <a:latin typeface="Lucida Grande"/>
              <a:ea typeface="Lucida Grande"/>
              <a:cs typeface="Lucida Grande"/>
            </a:endParaRPr>
          </a:p>
          <a:p>
            <a:r>
              <a:rPr lang="en-US" b="0" i="0" dirty="0" smtClean="0">
                <a:solidFill>
                  <a:srgbClr val="000000"/>
                </a:solidFill>
                <a:latin typeface="Lucida Grande"/>
                <a:ea typeface="Lucida Grande"/>
                <a:cs typeface="Lucida Grande"/>
              </a:rPr>
              <a:t>Why </a:t>
            </a:r>
            <a:r>
              <a:rPr lang="en-US" b="0" i="0" dirty="0" smtClean="0">
                <a:solidFill>
                  <a:srgbClr val="000000"/>
                </a:solidFill>
                <a:latin typeface="Lucida Grande"/>
                <a:ea typeface="Lucida Grande"/>
                <a:cs typeface="Lucida Grande"/>
              </a:rPr>
              <a:t>data </a:t>
            </a:r>
            <a:r>
              <a:rPr lang="en-US" b="0" i="0" dirty="0" smtClean="0">
                <a:solidFill>
                  <a:srgbClr val="000000"/>
                </a:solidFill>
                <a:latin typeface="Lucida Grande"/>
                <a:ea typeface="Lucida Grande"/>
                <a:cs typeface="Lucida Grande"/>
              </a:rPr>
              <a:t>management </a:t>
            </a:r>
            <a:r>
              <a:rPr lang="en-US" b="0" i="0" dirty="0" smtClean="0">
                <a:solidFill>
                  <a:srgbClr val="000000"/>
                </a:solidFill>
                <a:latin typeface="Lucida Grande"/>
                <a:ea typeface="Lucida Grande"/>
                <a:cs typeface="Lucida Grande"/>
              </a:rPr>
              <a:t>is hard</a:t>
            </a:r>
            <a:endParaRPr lang="en-US" b="0" i="0" dirty="0" smtClean="0">
              <a:solidFill>
                <a:srgbClr val="000000"/>
              </a:solidFill>
              <a:latin typeface="Lucida Grande"/>
              <a:ea typeface="Lucida Grande"/>
              <a:cs typeface="Lucida Grande"/>
            </a:endParaRPr>
          </a:p>
          <a:p>
            <a:r>
              <a:rPr lang="en-US" b="0" i="0" dirty="0" smtClean="0">
                <a:solidFill>
                  <a:srgbClr val="000000"/>
                </a:solidFill>
                <a:latin typeface="Lucida Grande"/>
                <a:ea typeface="Lucida Grande"/>
                <a:cs typeface="Lucida Grande"/>
              </a:rPr>
              <a:t>Present some basic notions and principles of data management</a:t>
            </a:r>
          </a:p>
        </p:txBody>
      </p:sp>
    </p:spTree>
    <p:extLst>
      <p:ext uri="{BB962C8B-B14F-4D97-AF65-F5344CB8AC3E}">
        <p14:creationId xmlns:p14="http://schemas.microsoft.com/office/powerpoint/2010/main" val="8947310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Look at the Survey Results</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05428" y="1417638"/>
            <a:ext cx="5570102" cy="4905100"/>
          </a:xfrm>
          <a:prstGeom prst="rect">
            <a:avLst/>
          </a:prstGeom>
          <a:ln w="25400">
            <a:solidFill>
              <a:schemeClr val="tx1"/>
            </a:solidFill>
          </a:ln>
          <a:effectLst>
            <a:outerShdw blurRad="50800" dist="152400" dir="2700000" algn="tl" rotWithShape="0">
              <a:srgbClr val="000000">
                <a:alpha val="43000"/>
              </a:srgbClr>
            </a:outerShdw>
          </a:effectLst>
        </p:spPr>
      </p:pic>
    </p:spTree>
    <p:extLst>
      <p:ext uri="{BB962C8B-B14F-4D97-AF65-F5344CB8AC3E}">
        <p14:creationId xmlns:p14="http://schemas.microsoft.com/office/powerpoint/2010/main" val="28624141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80/20 Rule</a:t>
            </a:r>
            <a:endParaRPr lang="en-US" dirty="0"/>
          </a:p>
        </p:txBody>
      </p:sp>
      <p:sp>
        <p:nvSpPr>
          <p:cNvPr id="6" name="Rectangle 5"/>
          <p:cNvSpPr/>
          <p:nvPr/>
        </p:nvSpPr>
        <p:spPr>
          <a:xfrm>
            <a:off x="1106280" y="1327580"/>
            <a:ext cx="5525866"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80%</a:t>
            </a:r>
            <a:endParaRPr lang="en-US" sz="23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331345" y="2712182"/>
            <a:ext cx="5525866"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dirty="0" smtClean="0">
                <a:ln w="11430"/>
                <a:solidFill>
                  <a:srgbClr val="00FF00"/>
                </a:solidFill>
                <a:effectLst>
                  <a:outerShdw blurRad="50800" dist="39000" dir="5460000" algn="tl">
                    <a:srgbClr val="000000">
                      <a:alpha val="38000"/>
                    </a:srgbClr>
                  </a:outerShdw>
                </a:effectLst>
              </a:rPr>
              <a:t>20%</a:t>
            </a:r>
            <a:endParaRPr lang="en-US" sz="23900" b="1" dirty="0">
              <a:ln w="11430"/>
              <a:solidFill>
                <a:srgbClr val="00FF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99654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1" nodeType="clickEffect">
                                  <p:stCondLst>
                                    <p:cond delay="0"/>
                                  </p:stCondLst>
                                  <p:childTnLst>
                                    <p:animEffect transition="out" filter="strips(down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2"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6157" y="1084003"/>
            <a:ext cx="4748350" cy="5265426"/>
          </a:xfrm>
          <a:prstGeom prst="rect">
            <a:avLst/>
          </a:prstGeom>
        </p:spPr>
      </p:pic>
      <p:sp>
        <p:nvSpPr>
          <p:cNvPr id="5" name="Rectangle 4"/>
          <p:cNvSpPr/>
          <p:nvPr/>
        </p:nvSpPr>
        <p:spPr>
          <a:xfrm>
            <a:off x="457200" y="6349429"/>
            <a:ext cx="8384184" cy="369332"/>
          </a:xfrm>
          <a:prstGeom prst="rect">
            <a:avLst/>
          </a:prstGeom>
        </p:spPr>
        <p:txBody>
          <a:bodyPr wrap="square">
            <a:spAutoFit/>
          </a:bodyPr>
          <a:lstStyle/>
          <a:p>
            <a:r>
              <a:rPr lang="en-US" dirty="0">
                <a:hlinkClick r:id="rId4"/>
              </a:rPr>
              <a:t>http://www.reuters.com/article/2009/07/16/us-nasa-tapes-</a:t>
            </a:r>
            <a:r>
              <a:rPr lang="en-US" dirty="0" smtClean="0">
                <a:hlinkClick r:id="rId4"/>
              </a:rPr>
              <a:t>idUSTRE56F5MK20090716</a:t>
            </a:r>
            <a:endParaRPr lang="en-US" dirty="0"/>
          </a:p>
        </p:txBody>
      </p:sp>
      <p:sp>
        <p:nvSpPr>
          <p:cNvPr id="6" name="Title 5"/>
          <p:cNvSpPr>
            <a:spLocks noGrp="1"/>
          </p:cNvSpPr>
          <p:nvPr>
            <p:ph type="title"/>
          </p:nvPr>
        </p:nvSpPr>
        <p:spPr>
          <a:xfrm>
            <a:off x="457200" y="104680"/>
            <a:ext cx="8229600" cy="1143000"/>
          </a:xfrm>
        </p:spPr>
        <p:txBody>
          <a:bodyPr/>
          <a:lstStyle/>
          <a:p>
            <a:r>
              <a:rPr lang="en-US" dirty="0" smtClean="0"/>
              <a:t>Whoops…</a:t>
            </a:r>
            <a:endParaRPr lang="en-US" dirty="0"/>
          </a:p>
        </p:txBody>
      </p:sp>
    </p:spTree>
    <p:extLst>
      <p:ext uri="{BB962C8B-B14F-4D97-AF65-F5344CB8AC3E}">
        <p14:creationId xmlns:p14="http://schemas.microsoft.com/office/powerpoint/2010/main" val="12936832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534" y="274638"/>
            <a:ext cx="4621266" cy="1143000"/>
          </a:xfrm>
        </p:spPr>
        <p:txBody>
          <a:bodyPr>
            <a:normAutofit fontScale="90000"/>
          </a:bodyPr>
          <a:lstStyle/>
          <a:p>
            <a:r>
              <a:rPr lang="en-US" dirty="0" smtClean="0"/>
              <a:t>45</a:t>
            </a:r>
            <a:r>
              <a:rPr lang="en-US" baseline="30000" dirty="0" smtClean="0"/>
              <a:t>th</a:t>
            </a:r>
            <a:r>
              <a:rPr lang="en-US" dirty="0" smtClean="0"/>
              <a:t> Anniversary on 20 July</a:t>
            </a:r>
            <a:endParaRPr lang="en-US" dirty="0"/>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9194" y="274638"/>
            <a:ext cx="4058388" cy="6445322"/>
          </a:xfrm>
          <a:prstGeom prst="rect">
            <a:avLst/>
          </a:prstGeom>
        </p:spPr>
      </p:pic>
      <p:sp>
        <p:nvSpPr>
          <p:cNvPr id="13" name="Rectangle 12"/>
          <p:cNvSpPr/>
          <p:nvPr/>
        </p:nvSpPr>
        <p:spPr>
          <a:xfrm>
            <a:off x="4425754" y="1581787"/>
            <a:ext cx="4572000" cy="2308324"/>
          </a:xfrm>
          <a:prstGeom prst="rect">
            <a:avLst/>
          </a:prstGeom>
        </p:spPr>
        <p:txBody>
          <a:bodyPr>
            <a:spAutoFit/>
          </a:bodyPr>
          <a:lstStyle/>
          <a:p>
            <a:r>
              <a:rPr lang="en-US" sz="1600" dirty="0"/>
              <a:t>The detectors flown on Apollo 12, 14 and 15 operated until NASA shut them off in September 1977 due to budgetary concerns. While the detectors worked properly, NASA did not preserve the archival tapes of the data they collected. For three decades NASA assumed the dust detector data had been lost forever, until 2006 when O’Brien heard about NASA’s mistake and told them he still had a set of backup copies.</a:t>
            </a:r>
          </a:p>
        </p:txBody>
      </p:sp>
      <p:sp>
        <p:nvSpPr>
          <p:cNvPr id="14" name="Rectangle 13"/>
          <p:cNvSpPr/>
          <p:nvPr/>
        </p:nvSpPr>
        <p:spPr>
          <a:xfrm>
            <a:off x="4425754" y="6289073"/>
            <a:ext cx="4572000" cy="430887"/>
          </a:xfrm>
          <a:prstGeom prst="rect">
            <a:avLst/>
          </a:prstGeom>
        </p:spPr>
        <p:txBody>
          <a:bodyPr>
            <a:spAutoFit/>
          </a:bodyPr>
          <a:lstStyle/>
          <a:p>
            <a:r>
              <a:rPr lang="en-US" sz="1100" dirty="0">
                <a:hlinkClick r:id="rId4"/>
              </a:rPr>
              <a:t>http://news.agu.org/press-release/rediscovered-apollo-data-gives-first-measure-of-how-fast-moon-dust-piles-up</a:t>
            </a:r>
            <a:r>
              <a:rPr lang="en-US" sz="1100" dirty="0" smtClean="0">
                <a:hlinkClick r:id="rId4"/>
              </a:rPr>
              <a:t>/</a:t>
            </a:r>
            <a:r>
              <a:rPr lang="en-US" sz="1100" dirty="0" smtClean="0"/>
              <a:t> </a:t>
            </a:r>
            <a:endParaRPr lang="en-US" sz="1100" dirty="0"/>
          </a:p>
        </p:txBody>
      </p:sp>
      <p:sp>
        <p:nvSpPr>
          <p:cNvPr id="3" name="Rectangle 2"/>
          <p:cNvSpPr/>
          <p:nvPr/>
        </p:nvSpPr>
        <p:spPr>
          <a:xfrm rot="19398648">
            <a:off x="3814882" y="3962483"/>
            <a:ext cx="5026511"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Old Data, New Science</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623853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Data</a:t>
            </a:r>
            <a:endParaRPr lang="en-US" dirty="0"/>
          </a:p>
        </p:txBody>
      </p:sp>
      <p:pic>
        <p:nvPicPr>
          <p:cNvPr id="4" name="Picture 3"/>
          <p:cNvPicPr>
            <a:picLocks noChangeAspect="1"/>
          </p:cNvPicPr>
          <p:nvPr/>
        </p:nvPicPr>
        <p:blipFill>
          <a:blip r:embed="rId3"/>
          <a:stretch>
            <a:fillRect/>
          </a:stretch>
        </p:blipFill>
        <p:spPr>
          <a:xfrm>
            <a:off x="736600" y="1790700"/>
            <a:ext cx="7670800" cy="3263900"/>
          </a:xfrm>
          <a:prstGeom prst="rect">
            <a:avLst/>
          </a:prstGeom>
        </p:spPr>
      </p:pic>
      <p:sp>
        <p:nvSpPr>
          <p:cNvPr id="5" name="Rectangle 4"/>
          <p:cNvSpPr/>
          <p:nvPr/>
        </p:nvSpPr>
        <p:spPr>
          <a:xfrm>
            <a:off x="457200" y="5285185"/>
            <a:ext cx="8444830" cy="523220"/>
          </a:xfrm>
          <a:prstGeom prst="rect">
            <a:avLst/>
          </a:prstGeom>
        </p:spPr>
        <p:txBody>
          <a:bodyPr wrap="square">
            <a:spAutoFit/>
          </a:bodyPr>
          <a:lstStyle/>
          <a:p>
            <a:r>
              <a:rPr lang="en-US" sz="1400" dirty="0" smtClean="0"/>
              <a:t>Source: </a:t>
            </a:r>
            <a:r>
              <a:rPr lang="en-US" sz="1400" dirty="0" smtClean="0">
                <a:hlinkClick r:id="rId4"/>
              </a:rPr>
              <a:t>http</a:t>
            </a:r>
            <a:r>
              <a:rPr lang="en-US" sz="1400" dirty="0">
                <a:hlinkClick r:id="rId4"/>
              </a:rPr>
              <a:t>://cinema-fanatic.com/2010/07/05/oscar-vault-monday-raiders-of-the-lost-ark-1981-dir-steven-spielberg</a:t>
            </a:r>
            <a:r>
              <a:rPr lang="en-US" sz="1400" dirty="0" smtClean="0">
                <a:hlinkClick r:id="rId4"/>
              </a:rPr>
              <a:t>/</a:t>
            </a:r>
            <a:r>
              <a:rPr lang="en-US" sz="1400" dirty="0" smtClean="0"/>
              <a:t> </a:t>
            </a:r>
            <a:endParaRPr lang="en-US" sz="1400" dirty="0"/>
          </a:p>
        </p:txBody>
      </p:sp>
    </p:spTree>
    <p:extLst>
      <p:ext uri="{BB962C8B-B14F-4D97-AF65-F5344CB8AC3E}">
        <p14:creationId xmlns:p14="http://schemas.microsoft.com/office/powerpoint/2010/main" val="6636866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4200" y="949325"/>
            <a:ext cx="7962900"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sp>
        <p:nvSpPr>
          <p:cNvPr id="32770" name="Rectangle 2"/>
          <p:cNvSpPr>
            <a:spLocks noGrp="1" noChangeArrowheads="1"/>
          </p:cNvSpPr>
          <p:nvPr>
            <p:ph type="title"/>
          </p:nvPr>
        </p:nvSpPr>
        <p:spPr>
          <a:xfrm>
            <a:off x="457200" y="50502"/>
            <a:ext cx="8229600" cy="1143000"/>
          </a:xfrm>
        </p:spPr>
        <p:txBody>
          <a:bodyPr rIns="132080"/>
          <a:lstStyle/>
          <a:p>
            <a:pPr indent="0" eaLnBrk="1" hangingPunct="1">
              <a:defRPr/>
            </a:pPr>
            <a:r>
              <a:rPr lang="ja-JP" altLang="en-US" dirty="0" smtClean="0">
                <a:latin typeface="Arial"/>
              </a:rPr>
              <a:t>“</a:t>
            </a:r>
            <a:r>
              <a:rPr lang="en-US" dirty="0" smtClean="0"/>
              <a:t>Dark</a:t>
            </a:r>
            <a:r>
              <a:rPr lang="ja-JP" altLang="en-US" dirty="0" smtClean="0">
                <a:latin typeface="Arial"/>
              </a:rPr>
              <a:t>”</a:t>
            </a:r>
            <a:r>
              <a:rPr lang="en-US" dirty="0" smtClean="0"/>
              <a:t> data in the long tail</a:t>
            </a:r>
          </a:p>
        </p:txBody>
      </p:sp>
      <p:sp>
        <p:nvSpPr>
          <p:cNvPr id="32771" name="Rectangle 3"/>
          <p:cNvSpPr>
            <a:spLocks/>
          </p:cNvSpPr>
          <p:nvPr/>
        </p:nvSpPr>
        <p:spPr bwMode="auto">
          <a:xfrm>
            <a:off x="2425700" y="6261100"/>
            <a:ext cx="680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dirty="0" err="1">
                <a:solidFill>
                  <a:schemeClr val="tx1"/>
                </a:solidFill>
                <a:latin typeface="Verdana" charset="0"/>
                <a:ea typeface="ＭＳ Ｐゴシック" charset="0"/>
                <a:sym typeface="Verdana" charset="0"/>
              </a:rPr>
              <a:t>Heidorn</a:t>
            </a:r>
            <a:r>
              <a:rPr lang="en-US" dirty="0">
                <a:solidFill>
                  <a:schemeClr val="tx1"/>
                </a:solidFill>
                <a:latin typeface="Verdana" charset="0"/>
                <a:ea typeface="ＭＳ Ｐゴシック" charset="0"/>
                <a:sym typeface="Verdana" charset="0"/>
              </a:rPr>
              <a:t>, P. 2008. doi:10.1353/lib.0.0036</a:t>
            </a:r>
          </a:p>
        </p:txBody>
      </p:sp>
    </p:spTree>
    <p:extLst>
      <p:ext uri="{BB962C8B-B14F-4D97-AF65-F5344CB8AC3E}">
        <p14:creationId xmlns:p14="http://schemas.microsoft.com/office/powerpoint/2010/main" val="369523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1636</TotalTime>
  <Words>1526</Words>
  <Application>Microsoft Macintosh PowerPoint</Application>
  <PresentationFormat>On-screen Show (4:3)</PresentationFormat>
  <Paragraphs>257</Paragraphs>
  <Slides>29</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Chart</vt:lpstr>
      <vt:lpstr>Overview of Data Management</vt:lpstr>
      <vt:lpstr>Don’t end up on the Colbert Report</vt:lpstr>
      <vt:lpstr>Goals</vt:lpstr>
      <vt:lpstr>Take a Look at the Survey Results</vt:lpstr>
      <vt:lpstr>80/20 Rule</vt:lpstr>
      <vt:lpstr>Whoops…</vt:lpstr>
      <vt:lpstr>45th Anniversary on 20 July</vt:lpstr>
      <vt:lpstr>Dark Data</vt:lpstr>
      <vt:lpstr>“Dark” data in the long tail</vt:lpstr>
      <vt:lpstr>Quick Segue to YouTube</vt:lpstr>
      <vt:lpstr>What is Data Management?</vt:lpstr>
      <vt:lpstr>Data Management Lifecycle</vt:lpstr>
      <vt:lpstr>Data Entropy</vt:lpstr>
      <vt:lpstr>Why does it matter?</vt:lpstr>
      <vt:lpstr>More reasons for managing your data</vt:lpstr>
      <vt:lpstr>More reasons for managing your data</vt:lpstr>
      <vt:lpstr>10 Minutes on Group Facilitation</vt:lpstr>
      <vt:lpstr>Barriers to [Synthesis] Science</vt:lpstr>
      <vt:lpstr>Solutions</vt:lpstr>
      <vt:lpstr>Example: Preserve data in the Knowledge Network for Biocomplexity (KNB)</vt:lpstr>
      <vt:lpstr>Metadata and data heterogeneity – But use relevant standards</vt:lpstr>
      <vt:lpstr>A Federation of Cyberinfrastructure</vt:lpstr>
      <vt:lpstr>Creating Interoperability</vt:lpstr>
      <vt:lpstr>Data Management Resources</vt:lpstr>
      <vt:lpstr>Data Dictionary</vt:lpstr>
      <vt:lpstr>Data Management Plan</vt:lpstr>
      <vt:lpstr>Quick Exercise</vt:lpstr>
      <vt:lpstr>Top 10 Tips for Data Management</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 science data sources</dc:title>
  <dc:creator>W. Christopher Lenhardt</dc:creator>
  <cp:lastModifiedBy>W. Christopher Lenhardt</cp:lastModifiedBy>
  <cp:revision>67</cp:revision>
  <dcterms:created xsi:type="dcterms:W3CDTF">2014-07-15T18:37:11Z</dcterms:created>
  <dcterms:modified xsi:type="dcterms:W3CDTF">2014-07-23T14:27:03Z</dcterms:modified>
</cp:coreProperties>
</file>