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72" r:id="rId2"/>
  </p:sldMasterIdLst>
  <p:notesMasterIdLst>
    <p:notesMasterId r:id="rId39"/>
  </p:notesMasterIdLst>
  <p:sldIdLst>
    <p:sldId id="334" r:id="rId3"/>
    <p:sldId id="451" r:id="rId4"/>
    <p:sldId id="452" r:id="rId5"/>
    <p:sldId id="453" r:id="rId6"/>
    <p:sldId id="479" r:id="rId7"/>
    <p:sldId id="455" r:id="rId8"/>
    <p:sldId id="480" r:id="rId9"/>
    <p:sldId id="456" r:id="rId10"/>
    <p:sldId id="457" r:id="rId11"/>
    <p:sldId id="507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8" r:id="rId23"/>
    <p:sldId id="509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77" r:id="rId34"/>
    <p:sldId id="478" r:id="rId35"/>
    <p:sldId id="494" r:id="rId36"/>
    <p:sldId id="481" r:id="rId37"/>
    <p:sldId id="33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AA7D711-9CC4-B34F-8D6E-6BEC6792F14C}">
          <p14:sldIdLst>
            <p14:sldId id="334"/>
            <p14:sldId id="451"/>
            <p14:sldId id="452"/>
            <p14:sldId id="453"/>
            <p14:sldId id="479"/>
            <p14:sldId id="455"/>
            <p14:sldId id="480"/>
            <p14:sldId id="456"/>
            <p14:sldId id="457"/>
            <p14:sldId id="507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8"/>
            <p14:sldId id="509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77"/>
            <p14:sldId id="478"/>
            <p14:sldId id="494"/>
            <p14:sldId id="481"/>
            <p14:sldId id="3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90" autoAdjust="0"/>
  </p:normalViewPr>
  <p:slideViewPr>
    <p:cSldViewPr>
      <p:cViewPr>
        <p:scale>
          <a:sx n="110" d="100"/>
          <a:sy n="110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1400" smtClean="0">
                <a:latin typeface="Verdana" charset="0"/>
                <a:cs typeface="Verdana" charset="0"/>
                <a:sym typeface="Verdana" charset="0"/>
              </a:rPr>
              <a:t>NCEAS is an NSF funded research center whose mission is to advance the state of ecological knowledge through synthetic, cross-cutting studies using existing data.  Soon after NCEAS formed it became obvious that there was a large need for informatics tools that support synthetic research.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But in the computer, we can create workflow instances, each of which </a:t>
            </a:r>
            <a:r>
              <a:rPr lang="en-US" i="1" baseline="0" dirty="0" smtClean="0"/>
              <a:t>is</a:t>
            </a:r>
            <a:r>
              <a:rPr lang="en-US" baseline="0" dirty="0" smtClean="0"/>
              <a:t> the complete and self-contained expression of some end-to-end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to put your</a:t>
            </a:r>
            <a:r>
              <a:rPr lang="en-US" baseline="0" dirty="0" smtClean="0"/>
              <a:t> snippets in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19C201F-0093-E742-A9AD-6249F2DA3BC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to put your</a:t>
            </a:r>
            <a:r>
              <a:rPr lang="en-US" baseline="0" dirty="0" smtClean="0"/>
              <a:t> snippets in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19C201F-0093-E742-A9AD-6249F2DA3BC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to put your</a:t>
            </a:r>
            <a:r>
              <a:rPr lang="en-US" baseline="0" dirty="0" smtClean="0"/>
              <a:t> snippets in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19C201F-0093-E742-A9AD-6249F2DA3BC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In addition to the functional requirements and interAdditional drivers for guiding implementation.</a:t>
            </a:r>
          </a:p>
          <a:p>
            <a:pPr eaLnBrk="1" hangingPunct="1">
              <a:defRPr/>
            </a:pPr>
            <a:r>
              <a:rPr lang="en-US" smtClean="0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- Scalable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do it again – it</a:t>
            </a:r>
            <a:r>
              <a:rPr lang="en-US" baseline="0" dirty="0" smtClean="0"/>
              <a:t> is not destructive, not one-off</a:t>
            </a:r>
            <a:endParaRPr lang="en-US" dirty="0" smtClean="0"/>
          </a:p>
          <a:p>
            <a:r>
              <a:rPr lang="en-US" dirty="0" smtClean="0"/>
              <a:t>You can apply exact same procedural steps to a different inputs</a:t>
            </a:r>
            <a:r>
              <a:rPr lang="en-US" baseline="0" dirty="0" smtClean="0"/>
              <a:t> </a:t>
            </a:r>
            <a:r>
              <a:rPr lang="en-US" dirty="0" smtClean="0"/>
              <a:t>and/or parameters, producing new results</a:t>
            </a:r>
          </a:p>
          <a:p>
            <a:r>
              <a:rPr lang="en-US" dirty="0" smtClean="0"/>
              <a:t>You can regenerate your results, so in principle, the results</a:t>
            </a:r>
            <a:r>
              <a:rPr lang="en-US" baseline="0" dirty="0" smtClean="0"/>
              <a:t> </a:t>
            </a:r>
            <a:r>
              <a:rPr lang="en-US" dirty="0" smtClean="0"/>
              <a:t>themselves are not so precious!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same inputs and parameters, repeated </a:t>
            </a:r>
            <a:r>
              <a:rPr lang="en-US" dirty="0" err="1" smtClean="0"/>
              <a:t>wf</a:t>
            </a:r>
            <a:r>
              <a:rPr lang="en-US" dirty="0" smtClean="0"/>
              <a:t> execution should</a:t>
            </a:r>
            <a:r>
              <a:rPr lang="en-US" baseline="0" dirty="0" smtClean="0"/>
              <a:t> </a:t>
            </a:r>
            <a:r>
              <a:rPr lang="en-US" dirty="0" smtClean="0"/>
              <a:t>yield the same outputs</a:t>
            </a:r>
          </a:p>
          <a:p>
            <a:r>
              <a:rPr lang="en-US" dirty="0" smtClean="0"/>
              <a:t>Permits verifiability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 for now to consider this a synonym of </a:t>
            </a:r>
            <a:r>
              <a:rPr lang="en-US" dirty="0" err="1" smtClean="0"/>
              <a:t>replicability</a:t>
            </a:r>
            <a:endParaRPr lang="en-US" dirty="0" smtClean="0"/>
          </a:p>
          <a:p>
            <a:r>
              <a:rPr lang="en-US" dirty="0" smtClean="0"/>
              <a:t>In the lit, often means *someone else* doing the replicating</a:t>
            </a:r>
          </a:p>
          <a:p>
            <a:r>
              <a:rPr lang="en-US" dirty="0" smtClean="0"/>
              <a:t>Tends to be used more broadly to an independent carrying out of the</a:t>
            </a:r>
            <a:r>
              <a:rPr lang="en-US" baseline="0" dirty="0" smtClean="0"/>
              <a:t> </a:t>
            </a:r>
            <a:r>
              <a:rPr lang="en-US" dirty="0" smtClean="0"/>
              <a:t>whole </a:t>
            </a:r>
            <a:r>
              <a:rPr lang="en-US" dirty="0" err="1" smtClean="0"/>
              <a:t>sci</a:t>
            </a:r>
            <a:r>
              <a:rPr lang="en-US" dirty="0" smtClean="0"/>
              <a:t> process, testing whether the same scientific findings</a:t>
            </a:r>
            <a:r>
              <a:rPr lang="en-US" baseline="0" dirty="0" smtClean="0"/>
              <a:t> </a:t>
            </a:r>
            <a:r>
              <a:rPr lang="en-US" dirty="0" smtClean="0"/>
              <a:t>emerge (not the same as strict </a:t>
            </a:r>
            <a:r>
              <a:rPr lang="en-US" dirty="0" err="1" smtClean="0"/>
              <a:t>replicability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See: </a:t>
            </a:r>
            <a:r>
              <a:rPr lang="en-US" dirty="0" err="1" smtClean="0"/>
              <a:t>Replicability</a:t>
            </a:r>
            <a:r>
              <a:rPr lang="en-US" dirty="0" smtClean="0"/>
              <a:t> is not reproducibility: Nor is it good science</a:t>
            </a:r>
            <a:r>
              <a:rPr lang="en-US" baseline="0" dirty="0" smtClean="0"/>
              <a:t> </a:t>
            </a:r>
            <a:r>
              <a:rPr lang="en-US" dirty="0" smtClean="0"/>
              <a:t>Chris Drummond (2009) In Proceedings of the Twenty-Sixth</a:t>
            </a:r>
            <a:r>
              <a:rPr lang="en-US" baseline="0" dirty="0" smtClean="0"/>
              <a:t> </a:t>
            </a:r>
            <a:r>
              <a:rPr lang="en-US" dirty="0" smtClean="0"/>
              <a:t>International Conference on Machine Learning: Workshop on Evaluation Methods for Machine Learning 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Easily swap algorithms,</a:t>
            </a:r>
            <a:r>
              <a:rPr lang="en-US" baseline="0" dirty="0" smtClean="0"/>
              <a:t> </a:t>
            </a:r>
            <a:r>
              <a:rPr lang="en-US" dirty="0" smtClean="0"/>
              <a:t>implementations, etc as needed</a:t>
            </a:r>
          </a:p>
          <a:p>
            <a:r>
              <a:rPr lang="en-US" dirty="0" smtClean="0"/>
              <a:t>Requires separation of interface from implementation</a:t>
            </a:r>
          </a:p>
          <a:p>
            <a:r>
              <a:rPr lang="en-US" dirty="0" smtClean="0"/>
              <a:t>    - interface: what goes in, what goes out, *what* happens in the middle</a:t>
            </a:r>
          </a:p>
          <a:p>
            <a:r>
              <a:rPr lang="en-US" dirty="0" smtClean="0"/>
              <a:t>    - implementation: *how* it happens</a:t>
            </a:r>
          </a:p>
          <a:p>
            <a:r>
              <a:rPr lang="en-US" dirty="0" smtClean="0"/>
              <a:t>(Note: being transparent doesn't mean we want all the guts on the outside!)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Repurpose components for other (sometimes</a:t>
            </a:r>
            <a:r>
              <a:rPr lang="en-US" baseline="0" dirty="0" smtClean="0"/>
              <a:t> unanticipated!) </a:t>
            </a:r>
            <a:r>
              <a:rPr lang="en-US" dirty="0" smtClean="0"/>
              <a:t>uses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"able to follow data throughout entire life cycle (collection,</a:t>
            </a:r>
            <a:r>
              <a:rPr lang="en-US" baseline="0" dirty="0" smtClean="0"/>
              <a:t> </a:t>
            </a:r>
            <a:r>
              <a:rPr lang="en-US" dirty="0" smtClean="0"/>
              <a:t>organization &amp; quality control, analyses, visualization)"</a:t>
            </a:r>
          </a:p>
          <a:p>
            <a:r>
              <a:rPr lang="en-US" dirty="0" smtClean="0"/>
              <a:t>documenting</a:t>
            </a:r>
            <a:r>
              <a:rPr lang="en-US" baseline="0" dirty="0" smtClean="0"/>
              <a:t> origins of data and </a:t>
            </a:r>
            <a:r>
              <a:rPr lang="en-US" dirty="0" smtClean="0"/>
              <a:t>tracing it’s movement through different processing</a:t>
            </a:r>
            <a:r>
              <a:rPr lang="en-US" baseline="0" dirty="0" smtClean="0"/>
              <a:t> steps”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mostly been discussing workflows</a:t>
            </a:r>
            <a:r>
              <a:rPr lang="en-US" baseline="0" dirty="0" smtClean="0"/>
              <a:t> as a concept, a way of approaching a complete analytical task an organizing the way we think about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59133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4231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1638" y="0"/>
            <a:ext cx="212248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218238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1823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60527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44910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311233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4802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6486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1742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339981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5771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728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Verdan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24137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46992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1638" y="0"/>
            <a:ext cx="212248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218238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843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893774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6582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949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8740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88699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1157941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Verdan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8874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erdana" charset="0"/>
              </a:rPr>
              <a:t>Click to edit Master text styles</a:t>
            </a:r>
          </a:p>
          <a:p>
            <a:pPr lvl="1"/>
            <a:r>
              <a:rPr lang="en-US">
                <a:sym typeface="Verdana" charset="0"/>
              </a:rPr>
              <a:t>Second level</a:t>
            </a:r>
          </a:p>
          <a:p>
            <a:pPr lvl="2"/>
            <a:r>
              <a:rPr lang="en-US">
                <a:sym typeface="Verdana" charset="0"/>
              </a:rPr>
              <a:t>Third level</a:t>
            </a:r>
          </a:p>
          <a:p>
            <a:pPr lvl="3"/>
            <a:r>
              <a:rPr lang="en-US">
                <a:sym typeface="Verdana" charset="0"/>
              </a:rPr>
              <a:t>Fourth level</a:t>
            </a:r>
          </a:p>
          <a:p>
            <a:pPr lvl="4"/>
            <a:r>
              <a:rPr lang="en-US">
                <a:sym typeface="Verdana" charset="0"/>
              </a:rPr>
              <a:t>Fifth level</a:t>
            </a:r>
          </a:p>
        </p:txBody>
      </p:sp>
      <p:pic>
        <p:nvPicPr>
          <p:cNvPr id="2051" name="Picture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01600"/>
            <a:ext cx="1473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17613" y="0"/>
            <a:ext cx="7656512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erdana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Verdana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9pPr>
    </p:titleStyle>
    <p:bodyStyle>
      <a:lvl1pPr marL="382588" indent="-342900" algn="l" rtl="0" eaLnBrk="0" fontAlgn="base" hangingPunct="0">
        <a:spcBef>
          <a:spcPts val="800"/>
        </a:spcBef>
        <a:spcAft>
          <a:spcPct val="0"/>
        </a:spcAft>
        <a:buSzPct val="100000"/>
        <a:buFont typeface="Verdana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731838" indent="-285750" algn="l" rtl="0" eaLnBrk="0" fontAlgn="base" hangingPunct="0">
        <a:spcBef>
          <a:spcPts val="700"/>
        </a:spcBef>
        <a:spcAft>
          <a:spcPct val="0"/>
        </a:spcAft>
        <a:buSzPct val="100000"/>
        <a:buFont typeface="Verdana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Verdan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Verdana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erdana" charset="0"/>
              </a:rPr>
              <a:t>Click to edit Master text styles</a:t>
            </a:r>
          </a:p>
          <a:p>
            <a:pPr lvl="1"/>
            <a:r>
              <a:rPr lang="en-US">
                <a:sym typeface="Verdana" charset="0"/>
              </a:rPr>
              <a:t>Second level</a:t>
            </a:r>
          </a:p>
          <a:p>
            <a:pPr lvl="2"/>
            <a:r>
              <a:rPr lang="en-US">
                <a:sym typeface="Verdana" charset="0"/>
              </a:rPr>
              <a:t>Third level</a:t>
            </a:r>
          </a:p>
          <a:p>
            <a:pPr lvl="3"/>
            <a:r>
              <a:rPr lang="en-US">
                <a:sym typeface="Verdana" charset="0"/>
              </a:rPr>
              <a:t>Fourth level</a:t>
            </a:r>
          </a:p>
          <a:p>
            <a:pPr lvl="4"/>
            <a:r>
              <a:rPr lang="en-US">
                <a:sym typeface="Verdana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7613" y="0"/>
            <a:ext cx="7656512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erdana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17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Verdana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9pPr>
    </p:titleStyle>
    <p:bodyStyle>
      <a:lvl1pPr marL="382588" indent="-342900" algn="l" rtl="0" eaLnBrk="0" fontAlgn="base" hangingPunct="0">
        <a:spcBef>
          <a:spcPts val="800"/>
        </a:spcBef>
        <a:spcAft>
          <a:spcPct val="0"/>
        </a:spcAft>
        <a:buSzPct val="100000"/>
        <a:buFont typeface="Verdana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731838" indent="-285750" algn="l" rtl="0" eaLnBrk="0" fontAlgn="base" hangingPunct="0">
        <a:spcBef>
          <a:spcPts val="700"/>
        </a:spcBef>
        <a:spcAft>
          <a:spcPct val="0"/>
        </a:spcAft>
        <a:buSzPct val="100000"/>
        <a:buFont typeface="Verdana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Verdan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Verdana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eas.ucsb.edu/ecoinformatics/" TargetMode="External"/><Relationship Id="rId3" Type="http://schemas.openxmlformats.org/officeDocument/2006/relationships/hyperlink" Target="http://kepler-projec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2203450"/>
            <a:ext cx="7645400" cy="3365500"/>
          </a:xfrm>
        </p:spPr>
        <p:txBody>
          <a:bodyPr rIns="132080"/>
          <a:lstStyle/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2000" dirty="0" smtClean="0"/>
              <a:t>Matthew B. Jones</a:t>
            </a: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2000" dirty="0" smtClean="0"/>
              <a:t>Jim </a:t>
            </a:r>
            <a:r>
              <a:rPr lang="en-US" sz="2000" dirty="0" err="1" smtClean="0"/>
              <a:t>Regetz</a:t>
            </a:r>
            <a:endParaRPr lang="en-US" sz="2000" dirty="0" smtClean="0"/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800" dirty="0" smtClean="0"/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800" dirty="0" smtClean="0"/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1900" dirty="0" smtClean="0">
                <a:latin typeface="Tahoma" charset="0"/>
                <a:cs typeface="Tahoma" charset="0"/>
                <a:sym typeface="Tahoma" charset="0"/>
              </a:rPr>
              <a:t>National Center for Ecological Analysis and Synthesis (NCEAS)</a:t>
            </a:r>
            <a:endParaRPr lang="en-US" sz="19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1900" dirty="0" smtClean="0">
                <a:latin typeface="Tahoma" charset="0"/>
                <a:cs typeface="Tahoma" charset="0"/>
                <a:sym typeface="Tahoma" charset="0"/>
              </a:rPr>
              <a:t>University of California Santa Barbara</a:t>
            </a:r>
            <a:endParaRPr lang="en-US" sz="15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5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7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7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7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1700" dirty="0" smtClean="0">
                <a:latin typeface="Tahoma" charset="0"/>
                <a:cs typeface="Tahoma" charset="0"/>
                <a:sym typeface="Tahoma" charset="0"/>
              </a:rPr>
              <a:t>NCEAS Synthesis Institute</a:t>
            </a:r>
            <a:endParaRPr lang="en-US" sz="17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1700" dirty="0" smtClean="0">
                <a:latin typeface="Tahoma" charset="0"/>
                <a:cs typeface="Tahoma" charset="0"/>
                <a:sym typeface="Tahoma" charset="0"/>
              </a:rPr>
              <a:t>June </a:t>
            </a:r>
            <a:r>
              <a:rPr lang="en-US" sz="1700" dirty="0" smtClean="0">
                <a:latin typeface="Tahoma" charset="0"/>
                <a:cs typeface="Tahoma" charset="0"/>
                <a:sym typeface="Tahoma" charset="0"/>
              </a:rPr>
              <a:t>28, </a:t>
            </a:r>
            <a:r>
              <a:rPr lang="en-US" sz="1700" dirty="0" smtClean="0">
                <a:latin typeface="Tahoma" charset="0"/>
                <a:cs typeface="Tahoma" charset="0"/>
                <a:sym typeface="Tahoma" charset="0"/>
              </a:rPr>
              <a:t>2013</a:t>
            </a:r>
            <a:endParaRPr lang="en-US" sz="1700" dirty="0" smtClean="0">
              <a:latin typeface="Tahoma" charset="0"/>
              <a:sym typeface="Tahoma" charset="0"/>
            </a:endParaRPr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64500" cy="1460500"/>
          </a:xfrm>
        </p:spPr>
        <p:txBody>
          <a:bodyPr rIns="39200" anchor="b"/>
          <a:lstStyle/>
          <a:p>
            <a:pPr marL="38100" indent="0" eaLnBrk="1" hangingPunct="1">
              <a:lnSpc>
                <a:spcPct val="96000"/>
              </a:lnSpc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</a:tabLst>
              <a:defRPr/>
            </a:pPr>
            <a:r>
              <a:rPr lang="en-US" sz="2500" dirty="0" smtClean="0">
                <a:latin typeface="Verdana Bold" charset="0"/>
                <a:cs typeface="Verdana Bold" charset="0"/>
                <a:sym typeface="Verdana Bold" charset="0"/>
              </a:rPr>
              <a:t>Scientific Workflows</a:t>
            </a:r>
            <a:endParaRPr lang="en-US" sz="2500" dirty="0" smtClean="0">
              <a:latin typeface="Verdana Bold" charset="0"/>
              <a:ea typeface="ヒラギノ角ゴ ProN W6" charset="0"/>
              <a:cs typeface="ヒラギノ角ゴ ProN W6" charset="0"/>
              <a:sym typeface="Verdana Bold" charset="0"/>
            </a:endParaRPr>
          </a:p>
        </p:txBody>
      </p:sp>
      <p:pic>
        <p:nvPicPr>
          <p:cNvPr id="4101" name="Picture 3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8533"/>
          <a:stretch/>
        </p:blipFill>
        <p:spPr bwMode="auto">
          <a:xfrm>
            <a:off x="1219200" y="4607865"/>
            <a:ext cx="1676400" cy="162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1401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Description of:</a:t>
            </a:r>
          </a:p>
          <a:p>
            <a:pPr lvl="1"/>
            <a:r>
              <a:rPr lang="en-US" sz="2400" dirty="0" smtClean="0"/>
              <a:t>all inputs</a:t>
            </a:r>
          </a:p>
          <a:p>
            <a:pPr lvl="1"/>
            <a:r>
              <a:rPr lang="en-US" sz="2400" dirty="0" smtClean="0"/>
              <a:t>all procedural steps (i.e., operations)</a:t>
            </a:r>
          </a:p>
          <a:p>
            <a:pPr lvl="2"/>
            <a:r>
              <a:rPr lang="en-US" sz="2000" dirty="0" smtClean="0"/>
              <a:t>what flows out of one step, into the next</a:t>
            </a:r>
          </a:p>
          <a:p>
            <a:pPr lvl="2"/>
            <a:r>
              <a:rPr lang="en-US" sz="2000" dirty="0" smtClean="0"/>
              <a:t>intermediate outputs and inputs</a:t>
            </a:r>
          </a:p>
          <a:p>
            <a:pPr lvl="2"/>
            <a:r>
              <a:rPr lang="en-US" sz="2000" dirty="0" smtClean="0"/>
              <a:t>required order of operations</a:t>
            </a:r>
          </a:p>
          <a:p>
            <a:pPr lvl="1"/>
            <a:r>
              <a:rPr lang="en-US" sz="2400" dirty="0" smtClean="0"/>
              <a:t>all outputs</a:t>
            </a:r>
          </a:p>
          <a:p>
            <a:r>
              <a:rPr lang="en-US" sz="2800" dirty="0" smtClean="0"/>
              <a:t>The (top-level) workflow itself focuses on </a:t>
            </a:r>
            <a:r>
              <a:rPr lang="en-US" sz="2800" b="1" i="1" u="sng" dirty="0" smtClean="0"/>
              <a:t>what</a:t>
            </a:r>
            <a:r>
              <a:rPr lang="en-US" sz="2800" dirty="0" smtClean="0"/>
              <a:t> actions, not </a:t>
            </a:r>
            <a:r>
              <a:rPr lang="en-US" sz="2800" b="1" i="1" u="sng" dirty="0" smtClean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13025080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SWFs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Why go to the bother of creating a scripted workflow (or even one using dedicated SWF software, as we’ll see later)?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26230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Executability</a:t>
            </a:r>
            <a:endParaRPr lang="en-US" dirty="0"/>
          </a:p>
        </p:txBody>
      </p:sp>
      <p:pic>
        <p:nvPicPr>
          <p:cNvPr id="4" name="Content Placeholder 3" descr="executability.jpg"/>
          <p:cNvPicPr>
            <a:picLocks noGrp="1" noChangeAspect="1"/>
          </p:cNvPicPr>
          <p:nvPr>
            <p:ph idx="1"/>
          </p:nvPr>
        </p:nvPicPr>
        <p:blipFill>
          <a:blip r:embed="rId2"/>
          <a:srcRect t="-14587" b="-14587"/>
          <a:stretch>
            <a:fillRect/>
          </a:stretch>
        </p:blipFill>
        <p:spPr>
          <a:xfrm>
            <a:off x="1221292" y="2323652"/>
            <a:ext cx="6777317" cy="3508977"/>
          </a:xfrm>
        </p:spPr>
      </p:pic>
    </p:spTree>
    <p:extLst>
      <p:ext uri="{BB962C8B-B14F-4D97-AF65-F5344CB8AC3E}">
        <p14:creationId xmlns:p14="http://schemas.microsoft.com/office/powerpoint/2010/main" val="14637283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Repeatability</a:t>
            </a:r>
            <a:endParaRPr lang="en-US" dirty="0"/>
          </a:p>
        </p:txBody>
      </p:sp>
      <p:pic>
        <p:nvPicPr>
          <p:cNvPr id="4" name="Content Placeholder 3" descr="repeatability.png"/>
          <p:cNvPicPr>
            <a:picLocks noGrp="1" noChangeAspect="1"/>
          </p:cNvPicPr>
          <p:nvPr>
            <p:ph idx="1"/>
          </p:nvPr>
        </p:nvPicPr>
        <p:blipFill>
          <a:blip r:embed="rId3"/>
          <a:srcRect t="-77645" b="-77645"/>
          <a:stretch>
            <a:fillRect/>
          </a:stretch>
        </p:blipFill>
        <p:spPr>
          <a:xfrm>
            <a:off x="2308051" y="2834324"/>
            <a:ext cx="4216146" cy="2182638"/>
          </a:xfrm>
        </p:spPr>
      </p:pic>
    </p:spTree>
    <p:extLst>
      <p:ext uri="{BB962C8B-B14F-4D97-AF65-F5344CB8AC3E}">
        <p14:creationId xmlns:p14="http://schemas.microsoft.com/office/powerpoint/2010/main" val="3992416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Replicability</a:t>
            </a:r>
            <a:endParaRPr lang="en-US" dirty="0"/>
          </a:p>
        </p:txBody>
      </p:sp>
      <p:pic>
        <p:nvPicPr>
          <p:cNvPr id="6" name="Content Placeholder 5" descr="replicability.jpg"/>
          <p:cNvPicPr>
            <a:picLocks noGrp="1" noChangeAspect="1"/>
          </p:cNvPicPr>
          <p:nvPr>
            <p:ph idx="1"/>
          </p:nvPr>
        </p:nvPicPr>
        <p:blipFill>
          <a:blip r:embed="rId3"/>
          <a:srcRect l="-26784" r="-267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08699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pic>
        <p:nvPicPr>
          <p:cNvPr id="4" name="Content Placeholder 3" descr="reproducibility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8383" r="-383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7958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  <a:endParaRPr lang="en-US" dirty="0"/>
          </a:p>
        </p:txBody>
      </p:sp>
      <p:pic>
        <p:nvPicPr>
          <p:cNvPr id="4" name="Content Placeholder 3" descr="transparency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2438" r="-224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4125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pic>
        <p:nvPicPr>
          <p:cNvPr id="4" name="Content Placeholder 3" descr="modularity.jpg"/>
          <p:cNvPicPr>
            <a:picLocks noGrp="1" noChangeAspect="1"/>
          </p:cNvPicPr>
          <p:nvPr>
            <p:ph idx="1"/>
          </p:nvPr>
        </p:nvPicPr>
        <p:blipFill>
          <a:blip r:embed="rId3"/>
          <a:srcRect l="-11814" r="-11814"/>
          <a:stretch>
            <a:fillRect/>
          </a:stretch>
        </p:blipFill>
        <p:spPr>
          <a:xfrm>
            <a:off x="1973117" y="2690285"/>
            <a:ext cx="5015706" cy="2596896"/>
          </a:xfrm>
        </p:spPr>
      </p:pic>
    </p:spTree>
    <p:extLst>
      <p:ext uri="{BB962C8B-B14F-4D97-AF65-F5344CB8AC3E}">
        <p14:creationId xmlns:p14="http://schemas.microsoft.com/office/powerpoint/2010/main" val="2598105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</a:t>
            </a:r>
            <a:endParaRPr lang="en-US" dirty="0"/>
          </a:p>
        </p:txBody>
      </p:sp>
      <p:pic>
        <p:nvPicPr>
          <p:cNvPr id="4" name="Content Placeholder 3" descr="reusability.jpg"/>
          <p:cNvPicPr>
            <a:picLocks noGrp="1" noChangeAspect="1"/>
          </p:cNvPicPr>
          <p:nvPr>
            <p:ph idx="1"/>
          </p:nvPr>
        </p:nvPicPr>
        <p:blipFill>
          <a:blip r:embed="rId3"/>
          <a:srcRect l="-22921" r="-22921"/>
          <a:stretch>
            <a:fillRect/>
          </a:stretch>
        </p:blipFill>
        <p:spPr>
          <a:xfrm>
            <a:off x="1187515" y="2323652"/>
            <a:ext cx="6777317" cy="3508977"/>
          </a:xfrm>
        </p:spPr>
      </p:pic>
    </p:spTree>
    <p:extLst>
      <p:ext uri="{BB962C8B-B14F-4D97-AF65-F5344CB8AC3E}">
        <p14:creationId xmlns:p14="http://schemas.microsoft.com/office/powerpoint/2010/main" val="15206408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  <a:endParaRPr lang="en-US" dirty="0"/>
          </a:p>
        </p:txBody>
      </p:sp>
      <p:pic>
        <p:nvPicPr>
          <p:cNvPr id="6" name="Content Placeholder 5" descr="provenance-footprints.jpg"/>
          <p:cNvPicPr>
            <a:picLocks noGrp="1" noChangeAspect="1"/>
          </p:cNvPicPr>
          <p:nvPr>
            <p:ph idx="1"/>
          </p:nvPr>
        </p:nvPicPr>
        <p:blipFill>
          <a:blip r:embed="rId3"/>
          <a:srcRect l="-14470" r="-14470"/>
          <a:stretch>
            <a:fillRect/>
          </a:stretch>
        </p:blipFill>
        <p:spPr/>
      </p:pic>
      <p:pic>
        <p:nvPicPr>
          <p:cNvPr id="7" name="Picture 6" descr="provenance-sho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630" y="4672876"/>
            <a:ext cx="3302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68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442325" y="6467475"/>
            <a:ext cx="2444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algn="r">
              <a:defRPr/>
            </a:pPr>
            <a:fld id="{397BEB46-7E19-8345-B935-EE6BB9A0BF51}" type="slidenum">
              <a:rPr lang="en-US" smtClean="0">
                <a:solidFill>
                  <a:srgbClr val="878787"/>
                </a:solidFill>
                <a:latin typeface="Calibri" charset="0"/>
                <a:cs typeface="Calibri" charset="0"/>
                <a:sym typeface="Calibri" charset="0"/>
              </a:rPr>
              <a:pPr algn="r">
                <a:defRPr/>
              </a:pPr>
              <a:t>2</a:t>
            </a:fld>
            <a:endParaRPr lang="en-US" smtClean="0">
              <a:solidFill>
                <a:srgbClr val="878787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78851" name="Rectangle 3"/>
          <p:cNvSpPr>
            <a:spLocks/>
          </p:cNvSpPr>
          <p:nvPr/>
        </p:nvSpPr>
        <p:spPr bwMode="auto">
          <a:xfrm>
            <a:off x="7004050" y="6486525"/>
            <a:ext cx="2146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>
            <a:off x="457200" y="1166813"/>
            <a:ext cx="8229600" cy="1587"/>
          </a:xfrm>
          <a:prstGeom prst="line">
            <a:avLst/>
          </a:prstGeom>
          <a:noFill/>
          <a:ln w="25400">
            <a:solidFill>
              <a:srgbClr val="1860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8853" name="Rectangle 5"/>
          <p:cNvSpPr>
            <a:spLocks/>
          </p:cNvSpPr>
          <p:nvPr/>
        </p:nvSpPr>
        <p:spPr bwMode="auto">
          <a:xfrm>
            <a:off x="7004050" y="6486525"/>
            <a:ext cx="2146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 27 June Schedule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1371600"/>
            <a:ext cx="8991600" cy="5386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Workflows</a:t>
            </a:r>
            <a:endParaRPr lang="en-US" sz="3200" b="1" dirty="0"/>
          </a:p>
          <a:p>
            <a:endParaRPr lang="en-US" dirty="0"/>
          </a:p>
          <a:p>
            <a:r>
              <a:rPr lang="en-US" dirty="0"/>
              <a:t>8:15-8:30	</a:t>
            </a:r>
            <a:r>
              <a:rPr lang="en-US" dirty="0" smtClean="0"/>
              <a:t>(</a:t>
            </a:r>
            <a:r>
              <a:rPr lang="en-US" dirty="0"/>
              <a:t>Disc) Feedback/thoughts on previous day</a:t>
            </a:r>
          </a:p>
          <a:p>
            <a:r>
              <a:rPr lang="en-US" dirty="0"/>
              <a:t>8:30- 9:30	</a:t>
            </a:r>
            <a:r>
              <a:rPr lang="en-US" dirty="0" smtClean="0"/>
              <a:t>(</a:t>
            </a:r>
            <a:r>
              <a:rPr lang="en-US" dirty="0" err="1"/>
              <a:t>Lect</a:t>
            </a:r>
            <a:r>
              <a:rPr lang="en-US" dirty="0"/>
              <a:t>) Workflow concepts, </a:t>
            </a:r>
            <a:r>
              <a:rPr lang="en-US" dirty="0" smtClean="0"/>
              <a:t>benefits</a:t>
            </a:r>
            <a:endParaRPr lang="en-US" dirty="0"/>
          </a:p>
          <a:p>
            <a:r>
              <a:rPr lang="en-US" dirty="0" smtClean="0"/>
              <a:t>9</a:t>
            </a:r>
            <a:r>
              <a:rPr lang="en-US" dirty="0"/>
              <a:t>:30-10</a:t>
            </a:r>
            <a:r>
              <a:rPr lang="en-US" dirty="0" smtClean="0"/>
              <a:t>:15</a:t>
            </a: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/>
              <a:t>Actv</a:t>
            </a:r>
            <a:r>
              <a:rPr lang="en-US" dirty="0"/>
              <a:t>) Diagram workflow(s) from your GPs</a:t>
            </a:r>
          </a:p>
          <a:p>
            <a:r>
              <a:rPr lang="en-US" dirty="0"/>
              <a:t>10:15-10:30	* Break *</a:t>
            </a:r>
          </a:p>
          <a:p>
            <a:r>
              <a:rPr lang="en-US" dirty="0"/>
              <a:t>10:30-11:30	</a:t>
            </a:r>
            <a:r>
              <a:rPr lang="en-US" dirty="0" smtClean="0"/>
              <a:t>(</a:t>
            </a:r>
            <a:r>
              <a:rPr lang="en-US" dirty="0"/>
              <a:t>Demo) Kepler, provenance, distributed execution,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and </a:t>
            </a:r>
            <a:r>
              <a:rPr lang="en-US" dirty="0"/>
              <a:t>other SWF apps</a:t>
            </a:r>
          </a:p>
          <a:p>
            <a:r>
              <a:rPr lang="en-US" dirty="0"/>
              <a:t>11:00-12:00	</a:t>
            </a:r>
            <a:r>
              <a:rPr lang="en-US" dirty="0" smtClean="0"/>
              <a:t>(</a:t>
            </a:r>
            <a:r>
              <a:rPr lang="en-US" dirty="0"/>
              <a:t>Disc) Scripting versus dedicated workflow apps</a:t>
            </a:r>
          </a:p>
          <a:p>
            <a:r>
              <a:rPr lang="en-US" dirty="0"/>
              <a:t>12:00- 1:00	* Lunch *</a:t>
            </a:r>
          </a:p>
          <a:p>
            <a:r>
              <a:rPr lang="en-US" dirty="0"/>
              <a:t>1:00- 4:30	</a:t>
            </a:r>
            <a:r>
              <a:rPr lang="en-US" dirty="0" smtClean="0"/>
              <a:t>GP</a:t>
            </a:r>
            <a:r>
              <a:rPr lang="en-US" dirty="0"/>
              <a:t>: (possibly architect and flesh out project workflows)</a:t>
            </a:r>
          </a:p>
          <a:p>
            <a:r>
              <a:rPr lang="en-US" dirty="0"/>
              <a:t>4:30- 5:00	</a:t>
            </a:r>
            <a:r>
              <a:rPr lang="en-US" dirty="0" smtClean="0"/>
              <a:t>GP </a:t>
            </a:r>
            <a:r>
              <a:rPr lang="en-US" dirty="0"/>
              <a:t>updates</a:t>
            </a:r>
          </a:p>
          <a:p>
            <a:r>
              <a:rPr lang="en-US" dirty="0"/>
              <a:t>5:00 - 5:15	</a:t>
            </a:r>
            <a:r>
              <a:rPr lang="en-US" dirty="0" smtClean="0"/>
              <a:t>"</a:t>
            </a:r>
            <a:r>
              <a:rPr lang="en-US" dirty="0"/>
              <a:t>The view from the balcony" - [Jennifer, </a:t>
            </a:r>
            <a:r>
              <a:rPr lang="en-US" dirty="0" err="1"/>
              <a:t>Narcisa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76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993277"/>
            <a:ext cx="6777317" cy="1906251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 err="1" smtClean="0"/>
              <a:t>Executability</a:t>
            </a:r>
            <a:endParaRPr lang="en-US" dirty="0" smtClean="0"/>
          </a:p>
          <a:p>
            <a:r>
              <a:rPr lang="en-US" dirty="0" smtClean="0"/>
              <a:t>Repeatability</a:t>
            </a:r>
          </a:p>
          <a:p>
            <a:r>
              <a:rPr lang="en-US" dirty="0" err="1" smtClean="0"/>
              <a:t>Replicability</a:t>
            </a:r>
            <a:endParaRPr lang="en-US" dirty="0" smtClean="0"/>
          </a:p>
          <a:p>
            <a:r>
              <a:rPr lang="en-US" dirty="0" smtClean="0"/>
              <a:t>Reproducibility</a:t>
            </a:r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Provenance</a:t>
            </a:r>
          </a:p>
        </p:txBody>
      </p:sp>
    </p:spTree>
    <p:extLst>
      <p:ext uri="{BB962C8B-B14F-4D97-AF65-F5344CB8AC3E}">
        <p14:creationId xmlns:p14="http://schemas.microsoft.com/office/powerpoint/2010/main" val="41345692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Descriptive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543800" cy="518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Workflow as an </a:t>
            </a:r>
            <a:r>
              <a:rPr lang="en-US" sz="2400" b="1" i="1" dirty="0" smtClean="0"/>
              <a:t>organizational construct</a:t>
            </a:r>
          </a:p>
          <a:p>
            <a:pPr lvl="1"/>
            <a:r>
              <a:rPr lang="en-US" sz="2000" dirty="0" smtClean="0"/>
              <a:t>formalized way of thinking about, and describing, an end-to-end analytical process</a:t>
            </a:r>
          </a:p>
        </p:txBody>
      </p:sp>
    </p:spTree>
    <p:extLst>
      <p:ext uri="{BB962C8B-B14F-4D97-AF65-F5344CB8AC3E}">
        <p14:creationId xmlns:p14="http://schemas.microsoft.com/office/powerpoint/2010/main" val="3817790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838700"/>
          </a:xfrm>
        </p:spPr>
        <p:txBody>
          <a:bodyPr>
            <a:noAutofit/>
          </a:bodyPr>
          <a:lstStyle/>
          <a:p>
            <a:r>
              <a:rPr lang="en-US" dirty="0" smtClean="0"/>
              <a:t>Workflow as </a:t>
            </a:r>
            <a:r>
              <a:rPr lang="en-US" b="1" i="1" dirty="0" smtClean="0"/>
              <a:t>instance</a:t>
            </a:r>
          </a:p>
          <a:p>
            <a:pPr lvl="1"/>
            <a:r>
              <a:rPr lang="en-US" dirty="0" smtClean="0"/>
              <a:t>The workflow </a:t>
            </a:r>
            <a:r>
              <a:rPr lang="en-US" i="1" u="sng" dirty="0" smtClean="0"/>
              <a:t>is</a:t>
            </a:r>
            <a:r>
              <a:rPr lang="en-US" dirty="0" smtClean="0"/>
              <a:t> the process!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Two major approaches</a:t>
            </a:r>
          </a:p>
          <a:p>
            <a:pPr lvl="1"/>
            <a:r>
              <a:rPr lang="en-US" dirty="0" smtClean="0"/>
              <a:t>Scripted workflows</a:t>
            </a:r>
          </a:p>
          <a:p>
            <a:pPr lvl="2"/>
            <a:r>
              <a:rPr lang="en-US" dirty="0" smtClean="0"/>
              <a:t>in R, or Python, or bash, or ...</a:t>
            </a:r>
          </a:p>
          <a:p>
            <a:pPr lvl="1"/>
            <a:r>
              <a:rPr lang="en-US" dirty="0" smtClean="0"/>
              <a:t>Dedicated workflow engines</a:t>
            </a:r>
          </a:p>
          <a:p>
            <a:pPr lvl="2"/>
            <a:r>
              <a:rPr lang="en-US" dirty="0" err="1" smtClean="0"/>
              <a:t>Kepler</a:t>
            </a:r>
            <a:r>
              <a:rPr lang="en-US" dirty="0" smtClean="0"/>
              <a:t> and others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47800" y="3505200"/>
            <a:ext cx="7188715" cy="1176611"/>
            <a:chOff x="1447800" y="3505200"/>
            <a:chExt cx="7188715" cy="1176611"/>
          </a:xfrm>
        </p:grpSpPr>
        <p:sp>
          <p:nvSpPr>
            <p:cNvPr id="4" name="Oval 3"/>
            <p:cNvSpPr/>
            <p:nvPr/>
          </p:nvSpPr>
          <p:spPr>
            <a:xfrm>
              <a:off x="1447800" y="4114800"/>
              <a:ext cx="2948306" cy="56701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572000" y="3962400"/>
              <a:ext cx="1981200" cy="1994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629400" y="3505200"/>
              <a:ext cx="2007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Let’s focus on this for a while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914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 of a</a:t>
            </a:r>
            <a:br>
              <a:rPr lang="en-US" dirty="0" smtClean="0"/>
            </a:br>
            <a:r>
              <a:rPr lang="en-US" dirty="0" smtClean="0"/>
              <a:t>scripted workflow</a:t>
            </a:r>
            <a:endParaRPr lang="en-US" dirty="0"/>
          </a:p>
        </p:txBody>
      </p:sp>
      <p:pic>
        <p:nvPicPr>
          <p:cNvPr id="4" name="Content Placeholder 3" descr="evolution-comput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3136160"/>
            <a:ext cx="5715000" cy="2006600"/>
          </a:xfrm>
        </p:spPr>
      </p:pic>
    </p:spTree>
    <p:extLst>
      <p:ext uri="{BB962C8B-B14F-4D97-AF65-F5344CB8AC3E}">
        <p14:creationId xmlns:p14="http://schemas.microsoft.com/office/powerpoint/2010/main" val="26567184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monkey around</a:t>
            </a:r>
            <a:endParaRPr lang="en-US" dirty="0"/>
          </a:p>
        </p:txBody>
      </p:sp>
      <p:pic>
        <p:nvPicPr>
          <p:cNvPr id="4" name="Content Placeholder 3" descr="scripted-gui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2218" r="-22218"/>
          <a:stretch>
            <a:fillRect/>
          </a:stretch>
        </p:blipFill>
        <p:spPr/>
      </p:pic>
      <p:pic>
        <p:nvPicPr>
          <p:cNvPr id="5" name="Picture 4" descr="evolution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3429000"/>
            <a:ext cx="901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81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“Notes”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Careful prose (if you must)</a:t>
            </a:r>
          </a:p>
          <a:p>
            <a:r>
              <a:rPr lang="en-US" sz="2800" dirty="0" err="1" smtClean="0"/>
              <a:t>Pseudocode</a:t>
            </a:r>
            <a:endParaRPr lang="en-US" sz="2800" dirty="0" smtClean="0"/>
          </a:p>
          <a:p>
            <a:r>
              <a:rPr lang="en-US" sz="2800" dirty="0" smtClean="0"/>
              <a:t>Actual code snippets</a:t>
            </a:r>
          </a:p>
          <a:p>
            <a:pPr lvl="1"/>
            <a:r>
              <a:rPr lang="en-US" sz="2400" dirty="0" smtClean="0"/>
              <a:t>reading in data</a:t>
            </a:r>
          </a:p>
          <a:p>
            <a:pPr lvl="1"/>
            <a:r>
              <a:rPr lang="en-US" sz="2400" dirty="0" smtClean="0"/>
              <a:t>validating, shaping data</a:t>
            </a:r>
          </a:p>
          <a:p>
            <a:pPr lvl="1"/>
            <a:r>
              <a:rPr lang="en-US" sz="2400" dirty="0" smtClean="0"/>
              <a:t>exploratory analyses</a:t>
            </a:r>
          </a:p>
          <a:p>
            <a:pPr lvl="1"/>
            <a:r>
              <a:rPr lang="en-US" sz="2400" dirty="0" smtClean="0"/>
              <a:t>writing out results</a:t>
            </a:r>
          </a:p>
          <a:p>
            <a:pPr lvl="1"/>
            <a:r>
              <a:rPr lang="en-US" sz="2400" dirty="0" smtClean="0"/>
              <a:t>creating visualizations</a:t>
            </a:r>
          </a:p>
          <a:p>
            <a:endParaRPr lang="en-US" sz="2800" dirty="0"/>
          </a:p>
        </p:txBody>
      </p:sp>
      <p:pic>
        <p:nvPicPr>
          <p:cNvPr id="4" name="Picture 3" descr="evolution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940050"/>
            <a:ext cx="7493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11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“Outline”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Notice and organize sections</a:t>
            </a:r>
          </a:p>
          <a:p>
            <a:r>
              <a:rPr lang="en-US" sz="2800" dirty="0" smtClean="0"/>
              <a:t>Add some inline comments</a:t>
            </a:r>
          </a:p>
          <a:p>
            <a:r>
              <a:rPr lang="en-US" sz="2800" dirty="0" smtClean="0"/>
              <a:t>Add an "abstract" at the top</a:t>
            </a:r>
          </a:p>
          <a:p>
            <a:pPr lvl="1"/>
            <a:r>
              <a:rPr lang="en-US" sz="2400" dirty="0" smtClean="0"/>
              <a:t>what it does ... for what purpose</a:t>
            </a:r>
          </a:p>
          <a:p>
            <a:pPr lvl="1"/>
            <a:r>
              <a:rPr lang="en-US" sz="2400" dirty="0" smtClean="0"/>
              <a:t>using what inputs</a:t>
            </a:r>
          </a:p>
          <a:p>
            <a:pPr lvl="1"/>
            <a:r>
              <a:rPr lang="en-US" sz="2400" dirty="0" smtClean="0"/>
              <a:t>subject to what dependencies and usage notes</a:t>
            </a:r>
          </a:p>
          <a:p>
            <a:pPr lvl="1"/>
            <a:r>
              <a:rPr lang="en-US" sz="2400" dirty="0" smtClean="0"/>
              <a:t>producing what outputs</a:t>
            </a:r>
          </a:p>
          <a:p>
            <a:pPr lvl="1"/>
            <a:r>
              <a:rPr lang="en-US" sz="2400" dirty="0" smtClean="0"/>
              <a:t>with what caveats ... and noting any to-dos</a:t>
            </a:r>
          </a:p>
          <a:p>
            <a:pPr lvl="1"/>
            <a:r>
              <a:rPr lang="en-US" sz="2400" dirty="0" smtClean="0"/>
              <a:t>written by whom, and when</a:t>
            </a:r>
          </a:p>
        </p:txBody>
      </p:sp>
      <p:pic>
        <p:nvPicPr>
          <p:cNvPr id="4" name="Picture 3" descr="evolution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133600"/>
            <a:ext cx="736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706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specifically think of </a:t>
            </a:r>
            <a:r>
              <a:rPr lang="en-US" i="1" u="sng" dirty="0" err="1" smtClean="0"/>
              <a:t>runnable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A complete narrative</a:t>
            </a:r>
          </a:p>
          <a:p>
            <a:pPr lvl="2"/>
            <a:r>
              <a:rPr lang="en-US" dirty="0" smtClean="0"/>
              <a:t>read specified inputs</a:t>
            </a:r>
          </a:p>
          <a:p>
            <a:pPr lvl="2"/>
            <a:r>
              <a:rPr lang="en-US" dirty="0" smtClean="0"/>
              <a:t>do something important</a:t>
            </a:r>
          </a:p>
          <a:p>
            <a:pPr lvl="2"/>
            <a:r>
              <a:rPr lang="en-US" dirty="0" smtClean="0"/>
              <a:t>create desired outputs</a:t>
            </a:r>
          </a:p>
          <a:p>
            <a:pPr lvl="1"/>
            <a:r>
              <a:rPr lang="en-US" dirty="0" smtClean="0"/>
              <a:t>Runs without intervention from start to finish</a:t>
            </a:r>
          </a:p>
          <a:p>
            <a:pPr lvl="2"/>
            <a:r>
              <a:rPr lang="en-US" dirty="0" smtClean="0"/>
              <a:t>can thus be run in “batch” mode</a:t>
            </a:r>
          </a:p>
          <a:p>
            <a:pPr lvl="2"/>
            <a:r>
              <a:rPr lang="en-US" dirty="0" smtClean="0"/>
              <a:t>this means we can automate</a:t>
            </a:r>
          </a:p>
          <a:p>
            <a:pPr lvl="2"/>
            <a:endParaRPr lang="en-US" dirty="0" smtClean="0"/>
          </a:p>
          <a:p>
            <a:pPr>
              <a:buClr>
                <a:srgbClr val="FF0000"/>
              </a:buClr>
              <a:buFont typeface="Wingdings" charset="2"/>
              <a:buChar char="Ø"/>
            </a:pPr>
            <a:r>
              <a:rPr lang="en-US" b="1" i="1" dirty="0" smtClean="0">
                <a:solidFill>
                  <a:srgbClr val="FF0000"/>
                </a:solidFill>
              </a:rPr>
              <a:t>This is a big achievement!</a:t>
            </a:r>
          </a:p>
        </p:txBody>
      </p:sp>
      <p:pic>
        <p:nvPicPr>
          <p:cNvPr id="6" name="Picture 5" descr="evolution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859" y="4378451"/>
            <a:ext cx="723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15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95300"/>
            <a:ext cx="7024744" cy="876300"/>
          </a:xfrm>
        </p:spPr>
        <p:txBody>
          <a:bodyPr>
            <a:normAutofit/>
          </a:bodyPr>
          <a:lstStyle/>
          <a:p>
            <a:r>
              <a:rPr lang="en-US" dirty="0" smtClean="0"/>
              <a:t>A high-level R script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251" y="1574800"/>
            <a:ext cx="6176749" cy="452431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/>
              </a:rPr>
              <a:t># R script that simulates bird fitness in</a:t>
            </a:r>
          </a:p>
          <a:p>
            <a:r>
              <a:rPr lang="en-US" sz="1600" dirty="0" smtClean="0">
                <a:latin typeface="Courier New"/>
              </a:rPr>
              <a:t># different habitat types and [...]</a:t>
            </a:r>
          </a:p>
          <a:p>
            <a:endParaRPr lang="en-US" sz="1600" dirty="0" smtClean="0">
              <a:latin typeface="Courier New"/>
            </a:endParaRPr>
          </a:p>
          <a:p>
            <a:r>
              <a:rPr lang="en-US" sz="1600" dirty="0" err="1" smtClean="0">
                <a:latin typeface="Courier New"/>
              </a:rPr>
              <a:t>source(“sim-functions.R</a:t>
            </a:r>
            <a:r>
              <a:rPr lang="en-US" sz="1600" dirty="0" smtClean="0">
                <a:latin typeface="Courier New"/>
              </a:rPr>
              <a:t>”)  # load my functions</a:t>
            </a:r>
          </a:p>
          <a:p>
            <a:endParaRPr lang="en-US" sz="1600" dirty="0" smtClean="0">
              <a:latin typeface="Courier New"/>
            </a:endParaRPr>
          </a:p>
          <a:p>
            <a:r>
              <a:rPr lang="en-US" sz="1600" dirty="0" smtClean="0">
                <a:latin typeface="Courier New"/>
              </a:rPr>
              <a:t># read in raw bird data</a:t>
            </a:r>
          </a:p>
          <a:p>
            <a:r>
              <a:rPr lang="en-US" sz="1600" dirty="0" smtClean="0">
                <a:latin typeface="Courier New"/>
              </a:rPr>
              <a:t>birds &lt;- </a:t>
            </a:r>
            <a:r>
              <a:rPr lang="en-US" sz="1600" dirty="0" err="1" smtClean="0">
                <a:latin typeface="Courier New"/>
              </a:rPr>
              <a:t>read.csv(“birds.csv</a:t>
            </a:r>
            <a:r>
              <a:rPr lang="en-US" sz="1600" dirty="0" smtClean="0">
                <a:latin typeface="Courier New"/>
              </a:rPr>
              <a:t>”)</a:t>
            </a:r>
          </a:p>
          <a:p>
            <a:endParaRPr lang="en-US" sz="1600" dirty="0" smtClean="0">
              <a:latin typeface="Courier New"/>
            </a:endParaRPr>
          </a:p>
          <a:p>
            <a:r>
              <a:rPr lang="en-US" sz="1600" dirty="0" smtClean="0">
                <a:latin typeface="Courier New"/>
              </a:rPr>
              <a:t># clean up the data</a:t>
            </a:r>
          </a:p>
          <a:p>
            <a:r>
              <a:rPr lang="en-US" sz="1600" dirty="0" err="1" smtClean="0">
                <a:latin typeface="Courier New"/>
              </a:rPr>
              <a:t>birds.clean</a:t>
            </a:r>
            <a:r>
              <a:rPr lang="en-US" sz="1600" dirty="0" smtClean="0">
                <a:latin typeface="Courier New"/>
              </a:rPr>
              <a:t> &lt;- </a:t>
            </a:r>
            <a:r>
              <a:rPr lang="en-US" sz="1600" dirty="0" err="1" smtClean="0">
                <a:latin typeface="Courier New"/>
              </a:rPr>
              <a:t>clean(birds</a:t>
            </a:r>
            <a:r>
              <a:rPr lang="en-US" sz="1600" dirty="0" smtClean="0">
                <a:latin typeface="Courier New"/>
              </a:rPr>
              <a:t>)</a:t>
            </a:r>
          </a:p>
          <a:p>
            <a:endParaRPr lang="en-US" sz="1600" dirty="0" smtClean="0">
              <a:latin typeface="Courier New"/>
            </a:endParaRPr>
          </a:p>
          <a:p>
            <a:r>
              <a:rPr lang="en-US" sz="1600" dirty="0" smtClean="0">
                <a:latin typeface="Courier New"/>
              </a:rPr>
              <a:t># run two different simulation models</a:t>
            </a:r>
          </a:p>
          <a:p>
            <a:r>
              <a:rPr lang="en-US" sz="1600" dirty="0" smtClean="0">
                <a:latin typeface="Courier New"/>
              </a:rPr>
              <a:t>sim1 &lt;- </a:t>
            </a:r>
            <a:r>
              <a:rPr lang="en-US" sz="1600" dirty="0" err="1" smtClean="0">
                <a:latin typeface="Courier New"/>
              </a:rPr>
              <a:t>simFitness(birds.clean</a:t>
            </a:r>
            <a:r>
              <a:rPr lang="en-US" sz="1600" dirty="0" smtClean="0">
                <a:latin typeface="Courier New"/>
              </a:rPr>
              <a:t>, habitat=“field”)</a:t>
            </a:r>
          </a:p>
          <a:p>
            <a:r>
              <a:rPr lang="en-US" sz="1600" dirty="0" smtClean="0">
                <a:latin typeface="Courier New"/>
              </a:rPr>
              <a:t>sim2 &lt;- </a:t>
            </a:r>
            <a:r>
              <a:rPr lang="en-US" sz="1600" dirty="0" err="1" smtClean="0">
                <a:latin typeface="Courier New"/>
              </a:rPr>
              <a:t>simFitness(birds.clean</a:t>
            </a:r>
            <a:r>
              <a:rPr lang="en-US" sz="1600" dirty="0" smtClean="0">
                <a:latin typeface="Courier New"/>
              </a:rPr>
              <a:t>, habitat=“forest”)</a:t>
            </a:r>
          </a:p>
          <a:p>
            <a:endParaRPr lang="en-US" sz="1600" dirty="0" smtClean="0">
              <a:latin typeface="Courier New"/>
            </a:endParaRPr>
          </a:p>
          <a:p>
            <a:r>
              <a:rPr lang="en-US" sz="1600" dirty="0" smtClean="0">
                <a:latin typeface="Courier New"/>
              </a:rPr>
              <a:t># save the results as CSV</a:t>
            </a:r>
          </a:p>
          <a:p>
            <a:r>
              <a:rPr lang="en-US" sz="1600" dirty="0" smtClean="0">
                <a:latin typeface="Courier New"/>
              </a:rPr>
              <a:t>write.csv(sim1, file=“</a:t>
            </a:r>
            <a:r>
              <a:rPr lang="en-US" sz="1600" dirty="0" err="1" smtClean="0">
                <a:latin typeface="Courier New"/>
              </a:rPr>
              <a:t>sim-field.csv</a:t>
            </a:r>
            <a:r>
              <a:rPr lang="en-US" sz="1600" dirty="0" smtClean="0">
                <a:latin typeface="Courier New"/>
              </a:rPr>
              <a:t>”)</a:t>
            </a:r>
          </a:p>
          <a:p>
            <a:r>
              <a:rPr lang="en-US" sz="1600" dirty="0" smtClean="0">
                <a:latin typeface="Courier New"/>
              </a:rPr>
              <a:t>write.csv(sim2, file=“</a:t>
            </a:r>
            <a:r>
              <a:rPr lang="en-US" sz="1600" dirty="0" err="1" smtClean="0">
                <a:latin typeface="Courier New"/>
              </a:rPr>
              <a:t>sim-forest.csv</a:t>
            </a:r>
            <a:r>
              <a:rPr lang="en-US" sz="1600" dirty="0" smtClean="0">
                <a:latin typeface="Courier New"/>
              </a:rPr>
              <a:t>”)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90851" y="2286000"/>
            <a:ext cx="6227549" cy="1497231"/>
            <a:chOff x="1290851" y="2286000"/>
            <a:chExt cx="6227549" cy="1497231"/>
          </a:xfrm>
        </p:grpSpPr>
        <p:sp>
          <p:nvSpPr>
            <p:cNvPr id="6" name="Oval 5"/>
            <p:cNvSpPr/>
            <p:nvPr/>
          </p:nvSpPr>
          <p:spPr>
            <a:xfrm>
              <a:off x="1290851" y="2286000"/>
              <a:ext cx="6176749" cy="469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6200000" flipV="1">
              <a:off x="5911850" y="2800350"/>
              <a:ext cx="3683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3600" y="3136900"/>
              <a:ext cx="157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What is this all about?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2317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when our script gets long?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componentization</a:t>
            </a:r>
          </a:p>
          <a:p>
            <a:pPr lvl="1"/>
            <a:r>
              <a:rPr lang="en-US" dirty="0" smtClean="0"/>
              <a:t>modularity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425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38100" tIns="38100" rIns="78740" bIns="38100"/>
          <a:lstStyle/>
          <a:p>
            <a:pPr marL="1588" indent="0" eaLnBrk="1" hangingPunct="1">
              <a:defRPr/>
            </a:pPr>
            <a:r>
              <a:rPr lang="en-US" smtClean="0"/>
              <a:t>NCEAS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 model for Open Science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73200"/>
            <a:ext cx="24257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3175000"/>
            <a:ext cx="37973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4054475"/>
            <a:ext cx="2717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676275"/>
            <a:ext cx="47244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2424113"/>
            <a:ext cx="31877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6087" name="Rectangle 7"/>
          <p:cNvSpPr>
            <a:spLocks/>
          </p:cNvSpPr>
          <p:nvPr/>
        </p:nvSpPr>
        <p:spPr bwMode="auto">
          <a:xfrm>
            <a:off x="5181600" y="6172200"/>
            <a:ext cx="4025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 dirty="0">
                <a:solidFill>
                  <a:schemeClr val="tx1"/>
                </a:solidFill>
                <a:ea typeface="ＭＳ Ｐゴシック" charset="0"/>
              </a:rPr>
              <a:t>From </a:t>
            </a:r>
            <a:r>
              <a:rPr lang="en-US" sz="1800" dirty="0" err="1">
                <a:solidFill>
                  <a:schemeClr val="tx1"/>
                </a:solidFill>
                <a:ea typeface="ＭＳ Ｐゴシック" charset="0"/>
              </a:rPr>
              <a:t>Reichman</a:t>
            </a:r>
            <a:r>
              <a:rPr lang="en-US" sz="1800" dirty="0">
                <a:solidFill>
                  <a:schemeClr val="tx1"/>
                </a:solidFill>
                <a:ea typeface="ＭＳ Ｐゴシック" charset="0"/>
              </a:rPr>
              <a:t>, Jones, and </a:t>
            </a:r>
            <a:r>
              <a:rPr lang="en-US" sz="1800" dirty="0" err="1">
                <a:solidFill>
                  <a:schemeClr val="tx1"/>
                </a:solidFill>
                <a:ea typeface="ＭＳ Ｐゴシック" charset="0"/>
              </a:rPr>
              <a:t>Schildhauer</a:t>
            </a:r>
            <a:r>
              <a:rPr lang="en-US" sz="1800" dirty="0">
                <a:solidFill>
                  <a:schemeClr val="tx1"/>
                </a:solidFill>
                <a:ea typeface="ＭＳ Ｐゴシック" charset="0"/>
              </a:rPr>
              <a:t>; </a:t>
            </a:r>
          </a:p>
          <a:p>
            <a:pPr marL="39688"/>
            <a:r>
              <a:rPr lang="en-US" sz="1800" dirty="0">
                <a:solidFill>
                  <a:schemeClr val="tx1"/>
                </a:solidFill>
                <a:ea typeface="ＭＳ Ｐゴシック" charset="0"/>
              </a:rPr>
              <a:t>doi:10.1126/science.1197962</a:t>
            </a:r>
          </a:p>
        </p:txBody>
      </p:sp>
    </p:spTree>
    <p:extLst>
      <p:ext uri="{BB962C8B-B14F-4D97-AF65-F5344CB8AC3E}">
        <p14:creationId xmlns:p14="http://schemas.microsoft.com/office/powerpoint/2010/main" val="3149950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Occasionally we really do care about all the details</a:t>
            </a:r>
          </a:p>
          <a:p>
            <a:pPr lvl="2"/>
            <a:endParaRPr lang="en-US" sz="2000" dirty="0" smtClean="0"/>
          </a:p>
          <a:p>
            <a:r>
              <a:rPr lang="en-US" sz="2800" dirty="0" smtClean="0"/>
              <a:t>But in the big picture,   </a:t>
            </a:r>
          </a:p>
          <a:p>
            <a:pPr>
              <a:buNone/>
            </a:pPr>
            <a:r>
              <a:rPr lang="en-US" sz="2800" dirty="0" smtClean="0">
                <a:latin typeface="Apple Casual"/>
              </a:rPr>
              <a:t>	“</a:t>
            </a:r>
            <a:r>
              <a:rPr lang="en-US" sz="2800" i="1" dirty="0" smtClean="0">
                <a:latin typeface="Apple Casual"/>
              </a:rPr>
              <a:t>Make 8 turkey burgers”</a:t>
            </a:r>
            <a:endParaRPr lang="en-US" sz="2800" i="1" dirty="0" smtClean="0"/>
          </a:p>
          <a:p>
            <a:pPr>
              <a:buNone/>
            </a:pPr>
            <a:r>
              <a:rPr lang="en-US" sz="2800" dirty="0" smtClean="0"/>
              <a:t>   will do just fine</a:t>
            </a:r>
          </a:p>
        </p:txBody>
      </p:sp>
      <p:pic>
        <p:nvPicPr>
          <p:cNvPr id="5" name="Picture 4" descr="recipe-burg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828800"/>
            <a:ext cx="3352800" cy="4345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1" y="5715000"/>
            <a:ext cx="807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</a:rPr>
              <a:t># or as we might say in R</a:t>
            </a:r>
          </a:p>
          <a:p>
            <a:r>
              <a:rPr lang="en-US" dirty="0" smtClean="0">
                <a:latin typeface="Courier New"/>
              </a:rPr>
              <a:t>dinner &lt;- </a:t>
            </a:r>
            <a:r>
              <a:rPr lang="en-US" dirty="0" err="1" smtClean="0">
                <a:latin typeface="Courier New"/>
              </a:rPr>
              <a:t>make.burgers</a:t>
            </a:r>
            <a:r>
              <a:rPr lang="en-US" dirty="0" smtClean="0">
                <a:latin typeface="Courier New"/>
              </a:rPr>
              <a:t>(n=8, meat=“turkey”) </a:t>
            </a:r>
          </a:p>
        </p:txBody>
      </p:sp>
    </p:spTree>
    <p:extLst>
      <p:ext uri="{BB962C8B-B14F-4D97-AF65-F5344CB8AC3E}">
        <p14:creationId xmlns:p14="http://schemas.microsoft.com/office/powerpoint/2010/main" val="2358460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Functionalize!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Function name as the </a:t>
            </a:r>
            <a:r>
              <a:rPr lang="en-US" sz="2800" i="1" u="sng" dirty="0" smtClean="0"/>
              <a:t>what</a:t>
            </a:r>
          </a:p>
          <a:p>
            <a:pPr>
              <a:buNone/>
            </a:pPr>
            <a:r>
              <a:rPr lang="en-US" sz="2800" dirty="0" smtClean="0"/>
              <a:t>   …and function definition as the </a:t>
            </a:r>
            <a:r>
              <a:rPr lang="en-US" sz="2800" i="1" u="sng" dirty="0" smtClean="0"/>
              <a:t>how</a:t>
            </a:r>
          </a:p>
          <a:p>
            <a:endParaRPr lang="en-US" sz="2800" dirty="0" smtClean="0"/>
          </a:p>
          <a:p>
            <a:r>
              <a:rPr lang="en-US" sz="2800" dirty="0" smtClean="0"/>
              <a:t>Encapsulate the details</a:t>
            </a:r>
          </a:p>
          <a:p>
            <a:pPr lvl="1"/>
            <a:r>
              <a:rPr lang="en-US" sz="2400" dirty="0" smtClean="0"/>
              <a:t>Enables you to abstract away details</a:t>
            </a:r>
          </a:p>
          <a:p>
            <a:pPr lvl="1"/>
            <a:r>
              <a:rPr lang="en-US" sz="2400" dirty="0" smtClean="0"/>
              <a:t>Enables reuse (also: DRY principle)</a:t>
            </a:r>
          </a:p>
          <a:p>
            <a:endParaRPr lang="en-US" sz="2800" dirty="0" smtClean="0"/>
          </a:p>
          <a:p>
            <a:r>
              <a:rPr lang="en-US" sz="2800" dirty="0" smtClean="0"/>
              <a:t>Expose flexibility via parameters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3589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high-level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Highlights the inputs</a:t>
            </a:r>
          </a:p>
          <a:p>
            <a:r>
              <a:rPr lang="en-US" sz="2800" dirty="0" smtClean="0"/>
              <a:t>Highlights </a:t>
            </a:r>
            <a:r>
              <a:rPr lang="en-US" sz="2800" i="1" u="sng" dirty="0" smtClean="0"/>
              <a:t>what</a:t>
            </a:r>
            <a:r>
              <a:rPr lang="en-US" sz="2800" dirty="0" smtClean="0"/>
              <a:t> is done to them</a:t>
            </a:r>
          </a:p>
          <a:p>
            <a:pPr lvl="1"/>
            <a:r>
              <a:rPr lang="en-US" sz="2400" dirty="0" smtClean="0"/>
              <a:t>main sequence of steps</a:t>
            </a:r>
          </a:p>
          <a:p>
            <a:pPr lvl="1"/>
            <a:r>
              <a:rPr lang="en-US" sz="2400" dirty="0" smtClean="0"/>
              <a:t>the main operational logic</a:t>
            </a:r>
          </a:p>
          <a:p>
            <a:pPr lvl="1"/>
            <a:r>
              <a:rPr lang="en-US" sz="2400" dirty="0" smtClean="0"/>
              <a:t>not so much the </a:t>
            </a:r>
            <a:r>
              <a:rPr lang="en-US" sz="2400" i="1" u="sng" dirty="0" smtClean="0"/>
              <a:t>how</a:t>
            </a:r>
          </a:p>
          <a:p>
            <a:r>
              <a:rPr lang="en-US" sz="2800" dirty="0" smtClean="0"/>
              <a:t>Specifies parameters of the </a:t>
            </a:r>
            <a:r>
              <a:rPr lang="en-US" sz="2800" i="1" u="sng" dirty="0" smtClean="0"/>
              <a:t>what</a:t>
            </a:r>
          </a:p>
          <a:p>
            <a:r>
              <a:rPr lang="en-US" sz="2800" dirty="0" smtClean="0"/>
              <a:t>Highlights the outputs</a:t>
            </a:r>
          </a:p>
          <a:p>
            <a:pPr>
              <a:buClrTx/>
              <a:buFont typeface="Wingdings" charset="2"/>
              <a:buChar char="Ø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ClrTx/>
              <a:buFont typeface="Wingdings" charset="2"/>
              <a:buChar char="Ø"/>
            </a:pPr>
            <a:endParaRPr lang="en-US" sz="2800" b="1" dirty="0">
              <a:solidFill>
                <a:srgbClr val="FF0000"/>
              </a:solidFill>
            </a:endParaRPr>
          </a:p>
          <a:p>
            <a:pPr>
              <a:buClrTx/>
              <a:buFont typeface="Wingdings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Communicates a transparent workflow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57800" y="2514600"/>
            <a:ext cx="3549650" cy="646331"/>
            <a:chOff x="4876800" y="3848100"/>
            <a:chExt cx="3580524" cy="646331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4876800" y="4076700"/>
              <a:ext cx="11049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22124" y="3848100"/>
              <a:ext cx="2235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stick complex logic in functions</a:t>
              </a:r>
              <a:endParaRPr lang="en-US" i="1" dirty="0"/>
            </a:p>
          </p:txBody>
        </p:sp>
      </p:grpSp>
      <p:pic>
        <p:nvPicPr>
          <p:cNvPr id="8" name="Picture 7" descr="evolution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990600"/>
            <a:ext cx="1320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995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Keep “raw” data separate</a:t>
            </a:r>
          </a:p>
          <a:p>
            <a:pPr lvl="1"/>
            <a:r>
              <a:rPr lang="en-US" sz="2400" dirty="0" smtClean="0"/>
              <a:t>Don't modify actual data</a:t>
            </a:r>
          </a:p>
          <a:p>
            <a:pPr lvl="1"/>
            <a:r>
              <a:rPr lang="en-US" sz="2400" dirty="0" smtClean="0"/>
              <a:t>All modifications in code</a:t>
            </a:r>
          </a:p>
          <a:p>
            <a:r>
              <a:rPr lang="en-US" sz="2800" dirty="0" smtClean="0"/>
              <a:t>Use version control</a:t>
            </a:r>
          </a:p>
          <a:p>
            <a:r>
              <a:rPr lang="en-US" sz="2800" dirty="0" smtClean="0"/>
              <a:t>[Write tests for custom functions]</a:t>
            </a:r>
          </a:p>
        </p:txBody>
      </p:sp>
    </p:spTree>
    <p:extLst>
      <p:ext uri="{BB962C8B-B14F-4D97-AF65-F5344CB8AC3E}">
        <p14:creationId xmlns:p14="http://schemas.microsoft.com/office/powerpoint/2010/main" val="525752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benefits of dedicated workflow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13429"/>
          </a:xfrm>
        </p:spPr>
        <p:txBody>
          <a:bodyPr/>
          <a:lstStyle/>
          <a:p>
            <a:r>
              <a:rPr lang="en-US" sz="2800" dirty="0" smtClean="0"/>
              <a:t>Multiple computation “engines”</a:t>
            </a:r>
          </a:p>
          <a:p>
            <a:r>
              <a:rPr lang="en-US" sz="2800" dirty="0" smtClean="0"/>
              <a:t>Revision history; execution history</a:t>
            </a:r>
          </a:p>
          <a:p>
            <a:r>
              <a:rPr lang="en-US" sz="2800" dirty="0" smtClean="0"/>
              <a:t>Embedded documentation</a:t>
            </a:r>
          </a:p>
          <a:p>
            <a:r>
              <a:rPr lang="en-US" sz="2800" dirty="0" smtClean="0"/>
              <a:t>Distinguish data </a:t>
            </a:r>
            <a:r>
              <a:rPr lang="en-US" sz="2800" dirty="0" err="1" smtClean="0"/>
              <a:t>vs</a:t>
            </a:r>
            <a:r>
              <a:rPr lang="en-US" sz="2800" dirty="0" smtClean="0"/>
              <a:t> parameters </a:t>
            </a:r>
            <a:r>
              <a:rPr lang="en-US" sz="2800" dirty="0" err="1" smtClean="0"/>
              <a:t>vs</a:t>
            </a:r>
            <a:r>
              <a:rPr lang="en-US" sz="2800" dirty="0" smtClean="0"/>
              <a:t> constants</a:t>
            </a:r>
          </a:p>
          <a:p>
            <a:r>
              <a:rPr lang="en-US" sz="2800" dirty="0" smtClean="0"/>
              <a:t>Dynamic reporting</a:t>
            </a:r>
          </a:p>
          <a:p>
            <a:r>
              <a:rPr lang="en-US" sz="2800" dirty="0" smtClean="0"/>
              <a:t>Workflow itself can be stored &amp; shared</a:t>
            </a:r>
          </a:p>
          <a:p>
            <a:pPr lvl="1"/>
            <a:r>
              <a:rPr lang="en-US" sz="2400" dirty="0" smtClean="0"/>
              <a:t>script files</a:t>
            </a:r>
          </a:p>
          <a:p>
            <a:pPr lvl="1"/>
            <a:r>
              <a:rPr lang="en-US" sz="2400" dirty="0" smtClean="0"/>
              <a:t>workflow software files/archives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9413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Break into GP groups</a:t>
            </a:r>
          </a:p>
          <a:p>
            <a:r>
              <a:rPr lang="en-US" sz="2800" dirty="0" smtClean="0"/>
              <a:t>Try to construct your workflow</a:t>
            </a:r>
          </a:p>
          <a:p>
            <a:pPr lvl="1"/>
            <a:r>
              <a:rPr lang="en-US" sz="2400" dirty="0" smtClean="0"/>
              <a:t>Flow diagram + supporting text</a:t>
            </a:r>
          </a:p>
          <a:p>
            <a:pPr lvl="2"/>
            <a:r>
              <a:rPr lang="en-US" sz="2000" dirty="0" smtClean="0"/>
              <a:t>Each node represents a ‘step’</a:t>
            </a:r>
          </a:p>
          <a:p>
            <a:pPr lvl="2"/>
            <a:r>
              <a:rPr lang="en-US" sz="2000" dirty="0" smtClean="0"/>
              <a:t>Each connecting edge represents data flow</a:t>
            </a:r>
          </a:p>
          <a:p>
            <a:endParaRPr lang="en-US" sz="2800" dirty="0" smtClean="0"/>
          </a:p>
          <a:p>
            <a:r>
              <a:rPr lang="en-US" sz="2800" dirty="0" smtClean="0"/>
              <a:t>Identify major gaps in your reconstruction</a:t>
            </a:r>
          </a:p>
          <a:p>
            <a:pPr lvl="1"/>
            <a:r>
              <a:rPr lang="en-US" sz="2400" dirty="0" smtClean="0"/>
              <a:t>What parts aren’t clear?</a:t>
            </a:r>
          </a:p>
          <a:p>
            <a:pPr lvl="1"/>
            <a:r>
              <a:rPr lang="en-US" sz="2400" dirty="0" smtClean="0"/>
              <a:t>What parts simply aren’t described?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Are there different kinds of data flowing?</a:t>
            </a:r>
          </a:p>
        </p:txBody>
      </p:sp>
    </p:spTree>
    <p:extLst>
      <p:ext uri="{BB962C8B-B14F-4D97-AF65-F5344CB8AC3E}">
        <p14:creationId xmlns:p14="http://schemas.microsoft.com/office/powerpoint/2010/main" val="3580022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Questions?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z="2600" dirty="0" smtClean="0"/>
              <a:t>Contact:</a:t>
            </a:r>
          </a:p>
          <a:p>
            <a:pPr lvl="1" eaLnBrk="1" hangingPunct="1">
              <a:defRPr/>
            </a:pPr>
            <a:r>
              <a:rPr lang="en-US" sz="2200" dirty="0" smtClean="0"/>
              <a:t>Matt Jones &lt;</a:t>
            </a:r>
            <a:r>
              <a:rPr lang="en-US" sz="2200" dirty="0" err="1" smtClean="0"/>
              <a:t>jones@nceas.ucsb.edu</a:t>
            </a:r>
            <a:r>
              <a:rPr lang="en-US" sz="2200" dirty="0" smtClean="0"/>
              <a:t>&gt;</a:t>
            </a:r>
          </a:p>
          <a:p>
            <a:pPr lvl="1" eaLnBrk="1" hangingPunct="1">
              <a:defRPr/>
            </a:pPr>
            <a:r>
              <a:rPr lang="en-US" sz="2200" dirty="0" smtClean="0"/>
              <a:t>Jim </a:t>
            </a:r>
            <a:r>
              <a:rPr lang="en-US" sz="2200" dirty="0" err="1" smtClean="0"/>
              <a:t>Regetz</a:t>
            </a:r>
            <a:r>
              <a:rPr lang="en-US" sz="2200" dirty="0" smtClean="0"/>
              <a:t> &lt;</a:t>
            </a:r>
            <a:r>
              <a:rPr lang="en-US" sz="2200" dirty="0" err="1" smtClean="0"/>
              <a:t>regetz@nceas.ucsb.edu</a:t>
            </a:r>
            <a:r>
              <a:rPr lang="en-US" sz="2200" dirty="0" smtClean="0"/>
              <a:t>&gt;</a:t>
            </a:r>
          </a:p>
          <a:p>
            <a:pPr marL="39688" indent="0" eaLnBrk="1" hangingPunct="1">
              <a:buFont typeface="Verdana" charset="0"/>
              <a:buNone/>
              <a:defRPr/>
            </a:pPr>
            <a:endParaRPr lang="en-US" sz="2600" dirty="0" smtClean="0"/>
          </a:p>
          <a:p>
            <a:pPr eaLnBrk="1" hangingPunct="1">
              <a:defRPr/>
            </a:pPr>
            <a:r>
              <a:rPr lang="en-US" sz="2600" dirty="0" smtClean="0"/>
              <a:t>Links</a:t>
            </a:r>
          </a:p>
          <a:p>
            <a:pPr lvl="1" eaLnBrk="1" hangingPunct="1">
              <a:defRPr/>
            </a:pPr>
            <a:r>
              <a:rPr lang="en-US" sz="2200" u="sng" dirty="0" smtClean="0">
                <a:hlinkClick r:id="rId2"/>
              </a:rPr>
              <a:t>http://www.nceas.ucsb.edu/ecoinfo/</a:t>
            </a:r>
            <a:endParaRPr lang="en-US" sz="2200" dirty="0" smtClean="0"/>
          </a:p>
          <a:p>
            <a:pPr lvl="1" eaLnBrk="1" hangingPunct="1">
              <a:defRPr/>
            </a:pPr>
            <a:r>
              <a:rPr lang="en-US" sz="2200" u="sng" dirty="0" smtClean="0">
                <a:hlinkClick r:id="rId3"/>
              </a:rPr>
              <a:t>http://</a:t>
            </a:r>
            <a:r>
              <a:rPr lang="en-US" sz="2200" u="sng" dirty="0" err="1" smtClean="0">
                <a:hlinkClick r:id="rId3"/>
              </a:rPr>
              <a:t>kepler-project.org</a:t>
            </a:r>
            <a:r>
              <a:rPr lang="en-US" sz="2200" u="sng" dirty="0" smtClean="0">
                <a:hlinkClick r:id="rId3"/>
              </a:rPr>
              <a:t>/</a:t>
            </a:r>
            <a:endParaRPr lang="en-US" sz="2200" u="sng" dirty="0" smtClean="0"/>
          </a:p>
        </p:txBody>
      </p:sp>
    </p:spTree>
    <p:extLst>
      <p:ext uri="{BB962C8B-B14F-4D97-AF65-F5344CB8AC3E}">
        <p14:creationId xmlns:p14="http://schemas.microsoft.com/office/powerpoint/2010/main" val="1348195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Diverse Analysis and Modeling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z="2500" smtClean="0"/>
              <a:t>Wide variety of analyses used in ecology and environmental sciences</a:t>
            </a:r>
          </a:p>
          <a:p>
            <a:pPr marL="782638" lvl="1" eaLnBrk="1" hangingPunct="1">
              <a:defRPr/>
            </a:pPr>
            <a:r>
              <a:rPr lang="en-US" sz="2100" smtClean="0"/>
              <a:t>Statistical analyses and trends</a:t>
            </a:r>
          </a:p>
          <a:p>
            <a:pPr marL="782638" lvl="1" eaLnBrk="1" hangingPunct="1">
              <a:defRPr/>
            </a:pPr>
            <a:r>
              <a:rPr lang="en-US" sz="2100" smtClean="0"/>
              <a:t>Rule-based models</a:t>
            </a:r>
          </a:p>
          <a:p>
            <a:pPr marL="782638" lvl="1" eaLnBrk="1" hangingPunct="1">
              <a:defRPr/>
            </a:pPr>
            <a:r>
              <a:rPr lang="en-US" sz="2100" smtClean="0"/>
              <a:t>Dynamic models (e.g., continuous time)</a:t>
            </a:r>
          </a:p>
          <a:p>
            <a:pPr marL="782638" lvl="1" eaLnBrk="1" hangingPunct="1">
              <a:defRPr/>
            </a:pPr>
            <a:r>
              <a:rPr lang="en-US" sz="2100" smtClean="0"/>
              <a:t>Individual-based models (agent-based)</a:t>
            </a:r>
          </a:p>
          <a:p>
            <a:pPr marL="782638" lvl="1" eaLnBrk="1" hangingPunct="1">
              <a:defRPr/>
            </a:pPr>
            <a:r>
              <a:rPr lang="en-US" sz="2100" smtClean="0"/>
              <a:t>many others</a:t>
            </a:r>
          </a:p>
          <a:p>
            <a:pPr marL="782638" lvl="1" eaLnBrk="1" hangingPunct="1">
              <a:defRPr/>
            </a:pPr>
            <a:endParaRPr lang="en-US" sz="2100" smtClean="0"/>
          </a:p>
          <a:p>
            <a:pPr eaLnBrk="1" hangingPunct="1">
              <a:defRPr/>
            </a:pPr>
            <a:r>
              <a:rPr lang="en-US" sz="2500" smtClean="0"/>
              <a:t>Implemented in many frameworks</a:t>
            </a:r>
          </a:p>
          <a:p>
            <a:pPr marL="782638" lvl="1" eaLnBrk="1" hangingPunct="1">
              <a:defRPr/>
            </a:pPr>
            <a:r>
              <a:rPr lang="en-US" sz="2100" smtClean="0"/>
              <a:t>implementations are black-boxes</a:t>
            </a:r>
          </a:p>
          <a:p>
            <a:pPr marL="782638" lvl="1" eaLnBrk="1" hangingPunct="1">
              <a:defRPr/>
            </a:pPr>
            <a:r>
              <a:rPr lang="en-US" sz="2100" smtClean="0"/>
              <a:t>learning curves can be steep</a:t>
            </a:r>
          </a:p>
          <a:p>
            <a:pPr marL="782638" lvl="1" eaLnBrk="1" hangingPunct="1">
              <a:defRPr/>
            </a:pPr>
            <a:r>
              <a:rPr lang="en-US" sz="2100" smtClean="0"/>
              <a:t>difficult to couple models</a:t>
            </a:r>
          </a:p>
        </p:txBody>
      </p:sp>
    </p:spTree>
    <p:extLst>
      <p:ext uri="{BB962C8B-B14F-4D97-AF65-F5344CB8AC3E}">
        <p14:creationId xmlns:p14="http://schemas.microsoft.com/office/powerpoint/2010/main" val="36823710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Tedious, manual preparation of input data</a:t>
            </a:r>
          </a:p>
          <a:p>
            <a:r>
              <a:rPr lang="en-US" sz="2400" dirty="0" smtClean="0"/>
              <a:t>Poor documentation of processing steps</a:t>
            </a:r>
          </a:p>
          <a:p>
            <a:pPr lvl="1"/>
            <a:r>
              <a:rPr lang="en-US" sz="2000" dirty="0" smtClean="0"/>
              <a:t>No accepted way to publish/share exact methodological steps</a:t>
            </a:r>
          </a:p>
          <a:p>
            <a:pPr lvl="1"/>
            <a:r>
              <a:rPr lang="en-US" sz="2000" dirty="0" smtClean="0"/>
              <a:t>Code itself is difficult to understand at a glance</a:t>
            </a:r>
          </a:p>
          <a:p>
            <a:r>
              <a:rPr lang="en-US" sz="2400" dirty="0" smtClean="0"/>
              <a:t>Tedious, manual plotting &amp; extraction of results</a:t>
            </a:r>
          </a:p>
          <a:p>
            <a:r>
              <a:rPr lang="en-US" sz="2400" dirty="0" smtClean="0"/>
              <a:t>In and out of different software programs</a:t>
            </a:r>
          </a:p>
          <a:p>
            <a:r>
              <a:rPr lang="en-US" sz="2400" dirty="0" smtClean="0"/>
              <a:t>Use most familiar tools rather than best tools</a:t>
            </a:r>
          </a:p>
          <a:p>
            <a:r>
              <a:rPr lang="en-US" sz="2400" dirty="0" smtClean="0"/>
              <a:t>Reinventing the wheel even for common tasks</a:t>
            </a:r>
          </a:p>
          <a:p>
            <a:r>
              <a:rPr lang="en-US" sz="2400" dirty="0" smtClean="0"/>
              <a:t>No plan for revising and/or redoing analyses</a:t>
            </a:r>
          </a:p>
          <a:p>
            <a:r>
              <a:rPr lang="en-US" sz="2400" dirty="0"/>
              <a:t>No accepted way to publish models to share with </a:t>
            </a:r>
            <a:r>
              <a:rPr lang="en-US" sz="2400" dirty="0" smtClean="0"/>
              <a:t>colleagues</a:t>
            </a:r>
            <a:endParaRPr lang="en-US" sz="2400" dirty="0"/>
          </a:p>
          <a:p>
            <a:r>
              <a:rPr lang="en-US" sz="2400" dirty="0" smtClean="0"/>
              <a:t>Difficult </a:t>
            </a:r>
            <a:r>
              <a:rPr lang="en-US" sz="2400" dirty="0"/>
              <a:t>to use multiple computers for one analysis/model</a:t>
            </a:r>
          </a:p>
          <a:p>
            <a:pPr lvl="1"/>
            <a:r>
              <a:rPr lang="en-US" sz="2000" dirty="0"/>
              <a:t>Only a few experts use grid computing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22099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Reproducible Science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z="2700" dirty="0" smtClean="0"/>
              <a:t>Analytical </a:t>
            </a:r>
            <a:r>
              <a:rPr lang="en-US" sz="2700" u="sng" dirty="0" smtClean="0"/>
              <a:t>transparency</a:t>
            </a:r>
            <a:endParaRPr lang="en-US" sz="2700" dirty="0" smtClean="0"/>
          </a:p>
          <a:p>
            <a:pPr marL="782638" lvl="1" eaLnBrk="1" hangingPunct="1">
              <a:defRPr/>
            </a:pPr>
            <a:r>
              <a:rPr lang="en-US" sz="2300" dirty="0" smtClean="0"/>
              <a:t>open systems</a:t>
            </a:r>
          </a:p>
          <a:p>
            <a:pPr marL="782638" lvl="1" eaLnBrk="1" hangingPunct="1">
              <a:defRPr/>
            </a:pPr>
            <a:r>
              <a:rPr lang="en-US" sz="2300" dirty="0" smtClean="0"/>
              <a:t>works across analysis packages</a:t>
            </a:r>
          </a:p>
          <a:p>
            <a:pPr marL="782638" lvl="1" eaLnBrk="1" hangingPunct="1">
              <a:defRPr/>
            </a:pPr>
            <a:r>
              <a:rPr lang="en-US" sz="2300" dirty="0" smtClean="0"/>
              <a:t>documents algorithms completely</a:t>
            </a:r>
          </a:p>
          <a:p>
            <a:pPr eaLnBrk="1" hangingPunct="1">
              <a:defRPr/>
            </a:pPr>
            <a:endParaRPr lang="en-US" sz="2700" dirty="0" smtClean="0"/>
          </a:p>
          <a:p>
            <a:pPr eaLnBrk="1" hangingPunct="1">
              <a:defRPr/>
            </a:pPr>
            <a:r>
              <a:rPr lang="en-US" sz="2700" u="sng" dirty="0" smtClean="0"/>
              <a:t>Automated</a:t>
            </a:r>
            <a:r>
              <a:rPr lang="en-US" sz="2700" dirty="0" smtClean="0"/>
              <a:t> analysis for repeatability</a:t>
            </a:r>
          </a:p>
          <a:p>
            <a:pPr marL="782638" lvl="1" eaLnBrk="1" hangingPunct="1">
              <a:defRPr/>
            </a:pPr>
            <a:r>
              <a:rPr lang="en-US" sz="2300" dirty="0" smtClean="0"/>
              <a:t>must be scriptable</a:t>
            </a:r>
          </a:p>
          <a:p>
            <a:pPr marL="782638" lvl="1" eaLnBrk="1" hangingPunct="1">
              <a:defRPr/>
            </a:pPr>
            <a:r>
              <a:rPr lang="en-US" sz="2300" dirty="0" smtClean="0"/>
              <a:t>must be able to handle data dynamically</a:t>
            </a:r>
            <a:endParaRPr lang="en-US" sz="2700" dirty="0" smtClean="0"/>
          </a:p>
          <a:p>
            <a:pPr eaLnBrk="1" hangingPunct="1">
              <a:defRPr/>
            </a:pPr>
            <a:endParaRPr lang="en-US" sz="2700" dirty="0" smtClean="0"/>
          </a:p>
          <a:p>
            <a:pPr eaLnBrk="1" hangingPunct="1">
              <a:defRPr/>
            </a:pPr>
            <a:r>
              <a:rPr lang="en-US" sz="2700" u="sng" dirty="0" smtClean="0"/>
              <a:t>Archived and shared</a:t>
            </a:r>
            <a:r>
              <a:rPr lang="en-US" sz="2700" dirty="0" smtClean="0"/>
              <a:t> analysis and model runs</a:t>
            </a:r>
          </a:p>
        </p:txBody>
      </p:sp>
    </p:spTree>
    <p:extLst>
      <p:ext uri="{BB962C8B-B14F-4D97-AF65-F5344CB8AC3E}">
        <p14:creationId xmlns:p14="http://schemas.microsoft.com/office/powerpoint/2010/main" val="1108668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written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Open </a:t>
            </a:r>
            <a:r>
              <a:rPr lang="en-US" sz="2000" dirty="0" err="1" smtClean="0">
                <a:latin typeface="Courier New"/>
                <a:cs typeface="Courier New"/>
              </a:rPr>
              <a:t>my_important_data.xls</a:t>
            </a:r>
            <a:r>
              <a:rPr lang="en-US" sz="2000" dirty="0" smtClean="0"/>
              <a:t> in Excel</a:t>
            </a:r>
          </a:p>
          <a:p>
            <a:pPr lvl="1"/>
            <a:r>
              <a:rPr lang="en-US" sz="2000" dirty="0" smtClean="0"/>
              <a:t>create a pivot table using ...</a:t>
            </a:r>
          </a:p>
          <a:p>
            <a:r>
              <a:rPr lang="en-US" sz="2000" dirty="0" smtClean="0"/>
              <a:t>Import the result into a stats package</a:t>
            </a:r>
          </a:p>
          <a:p>
            <a:pPr lvl="1"/>
            <a:r>
              <a:rPr lang="en-US" sz="2000" dirty="0" smtClean="0"/>
              <a:t>select from menus, check some boxes, click run to “do some statistics”</a:t>
            </a:r>
          </a:p>
          <a:p>
            <a:r>
              <a:rPr lang="en-US" sz="2000" dirty="0" smtClean="0"/>
              <a:t>Bring the data and some stats output into graphics software</a:t>
            </a:r>
          </a:p>
          <a:p>
            <a:pPr lvl="1"/>
            <a:r>
              <a:rPr lang="en-US" sz="2000" dirty="0" smtClean="0"/>
              <a:t>create some plots</a:t>
            </a:r>
          </a:p>
          <a:p>
            <a:r>
              <a:rPr lang="en-US" sz="2000" dirty="0" smtClean="0"/>
              <a:t>...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17862" y="5186298"/>
            <a:ext cx="2736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We can (and will) do better than this – but it’s a start!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34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z="2000" smtClean="0"/>
              <a:t>Current analytical practices are difficult to manage</a:t>
            </a:r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r>
              <a:rPr lang="en-US" sz="2000" smtClean="0"/>
              <a:t>Model the steps used by researchers during analysis</a:t>
            </a:r>
          </a:p>
          <a:p>
            <a:pPr marL="782638" lvl="1" eaLnBrk="1" hangingPunct="1">
              <a:defRPr/>
            </a:pPr>
            <a:r>
              <a:rPr lang="en-US" sz="1300" smtClean="0"/>
              <a:t>Graphical model of flow of data among processing steps</a:t>
            </a:r>
          </a:p>
          <a:p>
            <a:pPr eaLnBrk="1" hangingPunct="1">
              <a:defRPr/>
            </a:pPr>
            <a:endParaRPr lang="en-US" sz="1300" smtClean="0"/>
          </a:p>
          <a:p>
            <a:pPr eaLnBrk="1" hangingPunct="1">
              <a:defRPr/>
            </a:pPr>
            <a:endParaRPr lang="en-US" sz="1300" smtClean="0"/>
          </a:p>
          <a:p>
            <a:pPr eaLnBrk="1" hangingPunct="1">
              <a:defRPr/>
            </a:pPr>
            <a:endParaRPr lang="en-US" sz="1300" smtClean="0"/>
          </a:p>
          <a:p>
            <a:pPr eaLnBrk="1" hangingPunct="1">
              <a:defRPr/>
            </a:pPr>
            <a:endParaRPr lang="en-US" sz="13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r>
              <a:rPr lang="en-US" sz="2000" smtClean="0"/>
              <a:t>Each step often occurs in different software</a:t>
            </a:r>
          </a:p>
          <a:p>
            <a:pPr marL="782638" lvl="1" eaLnBrk="1" hangingPunct="1">
              <a:defRPr/>
            </a:pPr>
            <a:r>
              <a:rPr lang="en-US" sz="2000" smtClean="0"/>
              <a:t>Matlab, R, SAS, C/C++, Fortran, Swarm, ...</a:t>
            </a:r>
          </a:p>
          <a:p>
            <a:pPr marL="782638" lvl="1" eaLnBrk="1" hangingPunct="1">
              <a:defRPr/>
            </a:pPr>
            <a:r>
              <a:rPr lang="en-US" sz="2000" smtClean="0"/>
              <a:t>Each component can </a:t>
            </a:r>
            <a:r>
              <a:rPr lang="ja-JP" altLang="en-US" sz="2000" smtClean="0">
                <a:latin typeface="Arial"/>
              </a:rPr>
              <a:t>‘</a:t>
            </a:r>
            <a:r>
              <a:rPr lang="en-US" sz="2000" smtClean="0"/>
              <a:t>wrap</a:t>
            </a:r>
            <a:r>
              <a:rPr lang="ja-JP" altLang="en-US" sz="2000" smtClean="0">
                <a:latin typeface="Arial"/>
              </a:rPr>
              <a:t>’</a:t>
            </a:r>
            <a:r>
              <a:rPr lang="en-US" sz="2000" smtClean="0"/>
              <a:t> external systems, presenting a unified view</a:t>
            </a:r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r>
              <a:rPr lang="en-US" sz="2000" smtClean="0"/>
              <a:t>Refer to these graphs as </a:t>
            </a:r>
            <a:r>
              <a:rPr lang="ja-JP" altLang="en-US" sz="2000" smtClean="0">
                <a:latin typeface="Arial"/>
              </a:rPr>
              <a:t>‘</a:t>
            </a:r>
            <a:r>
              <a:rPr lang="en-US" sz="2000" u="sng" smtClean="0">
                <a:latin typeface="Verdana Bold" charset="0"/>
                <a:cs typeface="Verdana Bold" charset="0"/>
                <a:sym typeface="Verdana Bold" charset="0"/>
              </a:rPr>
              <a:t>Scientific Workflows</a:t>
            </a:r>
            <a:r>
              <a:rPr lang="ja-JP" altLang="en-US" sz="2000" smtClean="0">
                <a:latin typeface="Arial"/>
              </a:rPr>
              <a:t>’</a:t>
            </a:r>
            <a:endParaRPr lang="en-US" sz="200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Models as </a:t>
            </a:r>
            <a:r>
              <a:rPr lang="ja-JP" altLang="en-US" smtClean="0">
                <a:latin typeface="Arial"/>
              </a:rPr>
              <a:t>‘</a:t>
            </a:r>
            <a:r>
              <a:rPr lang="en-US" smtClean="0"/>
              <a:t>scientific workflows</a:t>
            </a:r>
            <a:r>
              <a:rPr lang="ja-JP" altLang="en-US" smtClean="0">
                <a:latin typeface="Arial"/>
              </a:rPr>
              <a:t>’</a:t>
            </a:r>
            <a:endParaRPr lang="en-US" smtClean="0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785938" y="3529013"/>
            <a:ext cx="930275" cy="1587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970338" y="3529013"/>
            <a:ext cx="930275" cy="1587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6154738" y="3529013"/>
            <a:ext cx="930275" cy="1587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0" name="AutoShape 6"/>
          <p:cNvSpPr>
            <a:spLocks/>
          </p:cNvSpPr>
          <p:nvPr/>
        </p:nvSpPr>
        <p:spPr bwMode="auto">
          <a:xfrm>
            <a:off x="558800" y="3179763"/>
            <a:ext cx="1198563" cy="685800"/>
          </a:xfrm>
          <a:prstGeom prst="roundRect">
            <a:avLst>
              <a:gd name="adj" fmla="val 26153"/>
            </a:avLst>
          </a:prstGeom>
          <a:solidFill>
            <a:srgbClr val="94BD5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Rectangle 7"/>
          <p:cNvSpPr>
            <a:spLocks/>
          </p:cNvSpPr>
          <p:nvPr/>
        </p:nvSpPr>
        <p:spPr bwMode="auto">
          <a:xfrm>
            <a:off x="877888" y="3340100"/>
            <a:ext cx="5873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tx1"/>
                </a:solidFill>
                <a:latin typeface="Times New Roman" charset="0"/>
                <a:ea typeface="ＭＳ Ｐゴシック" charset="0"/>
                <a:sym typeface="Times New Roman" charset="0"/>
              </a:rPr>
              <a:t>Data</a:t>
            </a: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7119938" y="3179763"/>
            <a:ext cx="1198562" cy="685800"/>
          </a:xfrm>
          <a:prstGeom prst="roundRect">
            <a:avLst>
              <a:gd name="adj" fmla="val 26153"/>
            </a:avLst>
          </a:prstGeom>
          <a:solidFill>
            <a:srgbClr val="94BD5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3" name="Rectangle 9"/>
          <p:cNvSpPr>
            <a:spLocks/>
          </p:cNvSpPr>
          <p:nvPr/>
        </p:nvSpPr>
        <p:spPr bwMode="auto">
          <a:xfrm>
            <a:off x="7324725" y="3340100"/>
            <a:ext cx="7731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tx1"/>
                </a:solidFill>
                <a:latin typeface="Times New Roman" charset="0"/>
                <a:ea typeface="ＭＳ Ｐゴシック" charset="0"/>
                <a:sym typeface="Times New Roman" charset="0"/>
              </a:rPr>
              <a:t>Graph</a:t>
            </a:r>
          </a:p>
        </p:txBody>
      </p:sp>
      <p:sp>
        <p:nvSpPr>
          <p:cNvPr id="11274" name="Oval 10"/>
          <p:cNvSpPr>
            <a:spLocks/>
          </p:cNvSpPr>
          <p:nvPr/>
        </p:nvSpPr>
        <p:spPr bwMode="auto">
          <a:xfrm>
            <a:off x="7064375" y="3481388"/>
            <a:ext cx="84138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5" name="AutoShape 11"/>
          <p:cNvSpPr>
            <a:spLocks/>
          </p:cNvSpPr>
          <p:nvPr/>
        </p:nvSpPr>
        <p:spPr bwMode="auto">
          <a:xfrm>
            <a:off x="2728913" y="3179763"/>
            <a:ext cx="1198562" cy="685800"/>
          </a:xfrm>
          <a:prstGeom prst="roundRect">
            <a:avLst>
              <a:gd name="adj" fmla="val 26153"/>
            </a:avLst>
          </a:prstGeom>
          <a:solidFill>
            <a:srgbClr val="94BD5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6" name="Rectangle 12"/>
          <p:cNvSpPr>
            <a:spLocks/>
          </p:cNvSpPr>
          <p:nvPr/>
        </p:nvSpPr>
        <p:spPr bwMode="auto">
          <a:xfrm>
            <a:off x="2959100" y="3340100"/>
            <a:ext cx="7223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tx1"/>
                </a:solidFill>
                <a:latin typeface="Times New Roman" charset="0"/>
                <a:ea typeface="ＭＳ Ｐゴシック" charset="0"/>
                <a:sym typeface="Times New Roman" charset="0"/>
              </a:rPr>
              <a:t>Clean</a:t>
            </a:r>
          </a:p>
        </p:txBody>
      </p:sp>
      <p:sp>
        <p:nvSpPr>
          <p:cNvPr id="11277" name="Oval 13"/>
          <p:cNvSpPr>
            <a:spLocks/>
          </p:cNvSpPr>
          <p:nvPr/>
        </p:nvSpPr>
        <p:spPr bwMode="auto">
          <a:xfrm>
            <a:off x="2671763" y="3481388"/>
            <a:ext cx="84137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8" name="Oval 14"/>
          <p:cNvSpPr>
            <a:spLocks/>
          </p:cNvSpPr>
          <p:nvPr/>
        </p:nvSpPr>
        <p:spPr bwMode="auto">
          <a:xfrm>
            <a:off x="3910013" y="3481388"/>
            <a:ext cx="84137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9" name="AutoShape 15"/>
          <p:cNvSpPr>
            <a:spLocks/>
          </p:cNvSpPr>
          <p:nvPr/>
        </p:nvSpPr>
        <p:spPr bwMode="auto">
          <a:xfrm>
            <a:off x="4926013" y="3179763"/>
            <a:ext cx="1198562" cy="685800"/>
          </a:xfrm>
          <a:prstGeom prst="roundRect">
            <a:avLst>
              <a:gd name="adj" fmla="val 26153"/>
            </a:avLst>
          </a:prstGeom>
          <a:solidFill>
            <a:srgbClr val="94BD5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80" name="Rectangle 16"/>
          <p:cNvSpPr>
            <a:spLocks/>
          </p:cNvSpPr>
          <p:nvPr/>
        </p:nvSpPr>
        <p:spPr bwMode="auto">
          <a:xfrm>
            <a:off x="5003800" y="3251200"/>
            <a:ext cx="10271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tx1"/>
                </a:solidFill>
                <a:ea typeface="ＭＳ Ｐゴシック" charset="0"/>
              </a:rPr>
              <a:t>Analyze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tx1"/>
                </a:solidFill>
                <a:ea typeface="ＭＳ Ｐゴシック" charset="0"/>
              </a:rPr>
              <a:t>/Model</a:t>
            </a:r>
          </a:p>
        </p:txBody>
      </p:sp>
      <p:sp>
        <p:nvSpPr>
          <p:cNvPr id="11281" name="Oval 17"/>
          <p:cNvSpPr>
            <a:spLocks/>
          </p:cNvSpPr>
          <p:nvPr/>
        </p:nvSpPr>
        <p:spPr bwMode="auto">
          <a:xfrm>
            <a:off x="4868863" y="3481388"/>
            <a:ext cx="84137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82" name="Oval 18"/>
          <p:cNvSpPr>
            <a:spLocks/>
          </p:cNvSpPr>
          <p:nvPr/>
        </p:nvSpPr>
        <p:spPr bwMode="auto">
          <a:xfrm>
            <a:off x="6107113" y="3481388"/>
            <a:ext cx="84137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83" name="Oval 19"/>
          <p:cNvSpPr>
            <a:spLocks/>
          </p:cNvSpPr>
          <p:nvPr/>
        </p:nvSpPr>
        <p:spPr bwMode="auto">
          <a:xfrm>
            <a:off x="1739900" y="3481388"/>
            <a:ext cx="84138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7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Group 9"/>
          <p:cNvGrpSpPr>
            <a:grpSpLocks/>
          </p:cNvGrpSpPr>
          <p:nvPr/>
        </p:nvGrpSpPr>
        <p:grpSpPr bwMode="auto">
          <a:xfrm>
            <a:off x="1752600" y="3660775"/>
            <a:ext cx="2157413" cy="1443038"/>
            <a:chOff x="0" y="0"/>
            <a:chExt cx="1359" cy="909"/>
          </a:xfrm>
        </p:grpSpPr>
        <p:grpSp>
          <p:nvGrpSpPr>
            <p:cNvPr id="12348" name="Group 7"/>
            <p:cNvGrpSpPr>
              <a:grpSpLocks/>
            </p:cNvGrpSpPr>
            <p:nvPr/>
          </p:nvGrpSpPr>
          <p:grpSpPr bwMode="auto">
            <a:xfrm>
              <a:off x="0" y="477"/>
              <a:ext cx="1359" cy="432"/>
              <a:chOff x="0" y="0"/>
              <a:chExt cx="1359" cy="432"/>
            </a:xfrm>
          </p:grpSpPr>
          <p:sp>
            <p:nvSpPr>
              <p:cNvPr id="12350" name="Line 1"/>
              <p:cNvSpPr>
                <a:spLocks noChangeShapeType="1"/>
              </p:cNvSpPr>
              <p:nvPr/>
            </p:nvSpPr>
            <p:spPr bwMode="auto">
              <a:xfrm>
                <a:off x="773" y="220"/>
                <a:ext cx="58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1235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97" cy="432"/>
                <a:chOff x="0" y="0"/>
                <a:chExt cx="797" cy="432"/>
              </a:xfrm>
            </p:grpSpPr>
            <p:grpSp>
              <p:nvGrpSpPr>
                <p:cNvPr id="12352" name="Group 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55" cy="432"/>
                  <a:chOff x="0" y="0"/>
                  <a:chExt cx="755" cy="432"/>
                </a:xfrm>
              </p:grpSpPr>
              <p:sp>
                <p:nvSpPr>
                  <p:cNvPr id="12354" name="AutoShape 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755" cy="432"/>
                  </a:xfrm>
                  <a:prstGeom prst="roundRect">
                    <a:avLst>
                      <a:gd name="adj" fmla="val 26153"/>
                    </a:avLst>
                  </a:prstGeom>
                  <a:solidFill>
                    <a:srgbClr val="94BD5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2" name="Rectangle 3"/>
                  <p:cNvSpPr>
                    <a:spLocks/>
                  </p:cNvSpPr>
                  <p:nvPr/>
                </p:nvSpPr>
                <p:spPr bwMode="auto">
                  <a:xfrm>
                    <a:off x="313" y="101"/>
                    <a:ext cx="146" cy="2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tabLst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r>
                      <a:rPr lang="en-US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sym typeface="Times New Roman" charset="0"/>
                      </a:rPr>
                      <a:t>A</a:t>
                    </a:r>
                  </a:p>
                </p:txBody>
              </p:sp>
            </p:grpSp>
            <p:sp>
              <p:nvSpPr>
                <p:cNvPr id="12353" name="Oval 5"/>
                <p:cNvSpPr>
                  <a:spLocks/>
                </p:cNvSpPr>
                <p:nvPr/>
              </p:nvSpPr>
              <p:spPr bwMode="auto">
                <a:xfrm>
                  <a:off x="744" y="190"/>
                  <a:ext cx="53" cy="5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2349" name="Rectangle 8"/>
            <p:cNvSpPr>
              <a:spLocks/>
            </p:cNvSpPr>
            <p:nvPr/>
          </p:nvSpPr>
          <p:spPr bwMode="auto">
            <a:xfrm>
              <a:off x="31" y="0"/>
              <a:ext cx="74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39200" bIns="0">
              <a:spAutoFit/>
            </a:bodyPr>
            <a:lstStyle/>
            <a:p>
              <a:pPr marL="38100" algn="ctr"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>
                  <a:solidFill>
                    <a:schemeClr val="tx1"/>
                  </a:solidFill>
                  <a:latin typeface="Times New Roman Bold" charset="0"/>
                  <a:ea typeface="ＭＳ Ｐゴシック" charset="0"/>
                  <a:sym typeface="Times New Roman Bold" charset="0"/>
                </a:rPr>
                <a:t>Source</a:t>
              </a:r>
            </a:p>
            <a:p>
              <a:pPr marL="38100" algn="ctr"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>
                  <a:solidFill>
                    <a:schemeClr val="tx1"/>
                  </a:solidFill>
                  <a:latin typeface="Times New Roman Bold" charset="0"/>
                  <a:ea typeface="ＭＳ Ｐゴシック" charset="0"/>
                  <a:sym typeface="Times New Roman Bold" charset="0"/>
                </a:rPr>
                <a:t>(e.g., data)</a:t>
              </a:r>
            </a:p>
          </p:txBody>
        </p:sp>
      </p:grpSp>
      <p:grpSp>
        <p:nvGrpSpPr>
          <p:cNvPr id="12290" name="Group 18"/>
          <p:cNvGrpSpPr>
            <a:grpSpLocks/>
          </p:cNvGrpSpPr>
          <p:nvPr/>
        </p:nvGrpSpPr>
        <p:grpSpPr bwMode="auto">
          <a:xfrm>
            <a:off x="5157788" y="3660775"/>
            <a:ext cx="2282825" cy="1443038"/>
            <a:chOff x="0" y="0"/>
            <a:chExt cx="1438" cy="909"/>
          </a:xfrm>
        </p:grpSpPr>
        <p:grpSp>
          <p:nvGrpSpPr>
            <p:cNvPr id="12340" name="Group 16"/>
            <p:cNvGrpSpPr>
              <a:grpSpLocks/>
            </p:cNvGrpSpPr>
            <p:nvPr/>
          </p:nvGrpSpPr>
          <p:grpSpPr bwMode="auto">
            <a:xfrm>
              <a:off x="0" y="477"/>
              <a:ext cx="1343" cy="432"/>
              <a:chOff x="0" y="0"/>
              <a:chExt cx="1343" cy="432"/>
            </a:xfrm>
          </p:grpSpPr>
          <p:grpSp>
            <p:nvGrpSpPr>
              <p:cNvPr id="12342" name="Group 14"/>
              <p:cNvGrpSpPr>
                <a:grpSpLocks/>
              </p:cNvGrpSpPr>
              <p:nvPr/>
            </p:nvGrpSpPr>
            <p:grpSpPr bwMode="auto">
              <a:xfrm>
                <a:off x="553" y="0"/>
                <a:ext cx="790" cy="432"/>
                <a:chOff x="0" y="0"/>
                <a:chExt cx="790" cy="432"/>
              </a:xfrm>
            </p:grpSpPr>
            <p:grpSp>
              <p:nvGrpSpPr>
                <p:cNvPr id="12344" name="Group 12"/>
                <p:cNvGrpSpPr>
                  <a:grpSpLocks/>
                </p:cNvGrpSpPr>
                <p:nvPr/>
              </p:nvGrpSpPr>
              <p:grpSpPr bwMode="auto">
                <a:xfrm>
                  <a:off x="35" y="0"/>
                  <a:ext cx="755" cy="432"/>
                  <a:chOff x="0" y="0"/>
                  <a:chExt cx="755" cy="432"/>
                </a:xfrm>
              </p:grpSpPr>
              <p:sp>
                <p:nvSpPr>
                  <p:cNvPr id="12346" name="AutoShape 1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755" cy="432"/>
                  </a:xfrm>
                  <a:prstGeom prst="roundRect">
                    <a:avLst>
                      <a:gd name="adj" fmla="val 26153"/>
                    </a:avLst>
                  </a:prstGeom>
                  <a:solidFill>
                    <a:srgbClr val="94BD5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2347" name="Rectangle 11"/>
                  <p:cNvSpPr>
                    <a:spLocks/>
                  </p:cNvSpPr>
                  <p:nvPr/>
                </p:nvSpPr>
                <p:spPr bwMode="auto">
                  <a:xfrm>
                    <a:off x="313" y="101"/>
                    <a:ext cx="136" cy="2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tabLst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r>
                      <a:rPr lang="en-US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sym typeface="Times New Roman" charset="0"/>
                      </a:rPr>
                      <a:t>C</a:t>
                    </a:r>
                  </a:p>
                </p:txBody>
              </p:sp>
            </p:grpSp>
            <p:sp>
              <p:nvSpPr>
                <p:cNvPr id="12345" name="Oval 13"/>
                <p:cNvSpPr>
                  <a:spLocks/>
                </p:cNvSpPr>
                <p:nvPr/>
              </p:nvSpPr>
              <p:spPr bwMode="auto">
                <a:xfrm>
                  <a:off x="0" y="190"/>
                  <a:ext cx="53" cy="5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343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0" y="208"/>
                <a:ext cx="572" cy="23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341" name="Rectangle 17"/>
            <p:cNvSpPr>
              <a:spLocks/>
            </p:cNvSpPr>
            <p:nvPr/>
          </p:nvSpPr>
          <p:spPr bwMode="auto">
            <a:xfrm>
              <a:off x="526" y="0"/>
              <a:ext cx="91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39200" bIns="0">
              <a:spAutoFit/>
            </a:bodyPr>
            <a:lstStyle/>
            <a:p>
              <a:pPr marL="38100" algn="ctr"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>
                  <a:solidFill>
                    <a:schemeClr val="tx1"/>
                  </a:solidFill>
                  <a:latin typeface="Times New Roman Bold" charset="0"/>
                  <a:ea typeface="ＭＳ Ｐゴシック" charset="0"/>
                  <a:sym typeface="Times New Roman Bold" charset="0"/>
                </a:rPr>
                <a:t>Sink</a:t>
              </a:r>
            </a:p>
            <a:p>
              <a:pPr marL="38100" algn="ctr"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>
                  <a:solidFill>
                    <a:schemeClr val="tx1"/>
                  </a:solidFill>
                  <a:latin typeface="Times New Roman Bold" charset="0"/>
                  <a:ea typeface="ＭＳ Ｐゴシック" charset="0"/>
                  <a:sym typeface="Times New Roman Bold" charset="0"/>
                </a:rPr>
                <a:t>(e.g., display)</a:t>
              </a:r>
            </a:p>
          </p:txBody>
        </p:sp>
      </p:grpSp>
      <p:grpSp>
        <p:nvGrpSpPr>
          <p:cNvPr id="12291" name="Group 24"/>
          <p:cNvGrpSpPr>
            <a:grpSpLocks/>
          </p:cNvGrpSpPr>
          <p:nvPr/>
        </p:nvGrpSpPr>
        <p:grpSpPr bwMode="auto">
          <a:xfrm>
            <a:off x="3865563" y="4418013"/>
            <a:ext cx="1322387" cy="685800"/>
            <a:chOff x="0" y="0"/>
            <a:chExt cx="833" cy="432"/>
          </a:xfrm>
        </p:grpSpPr>
        <p:grpSp>
          <p:nvGrpSpPr>
            <p:cNvPr id="12335" name="Group 21"/>
            <p:cNvGrpSpPr>
              <a:grpSpLocks/>
            </p:cNvGrpSpPr>
            <p:nvPr/>
          </p:nvGrpSpPr>
          <p:grpSpPr bwMode="auto">
            <a:xfrm>
              <a:off x="36" y="0"/>
              <a:ext cx="755" cy="432"/>
              <a:chOff x="0" y="0"/>
              <a:chExt cx="755" cy="432"/>
            </a:xfrm>
          </p:grpSpPr>
          <p:sp>
            <p:nvSpPr>
              <p:cNvPr id="12338" name="AutoShape 19"/>
              <p:cNvSpPr>
                <a:spLocks/>
              </p:cNvSpPr>
              <p:nvPr/>
            </p:nvSpPr>
            <p:spPr bwMode="auto">
              <a:xfrm>
                <a:off x="0" y="0"/>
                <a:ext cx="755" cy="432"/>
              </a:xfrm>
              <a:prstGeom prst="roundRect">
                <a:avLst>
                  <a:gd name="adj" fmla="val 26153"/>
                </a:avLst>
              </a:prstGeom>
              <a:solidFill>
                <a:srgbClr val="94BD5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39" name="Rectangle 20"/>
              <p:cNvSpPr>
                <a:spLocks/>
              </p:cNvSpPr>
              <p:nvPr/>
            </p:nvSpPr>
            <p:spPr bwMode="auto">
              <a:xfrm>
                <a:off x="313" y="101"/>
                <a:ext cx="136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sym typeface="Times New Roman" charset="0"/>
                  </a:rPr>
                  <a:t>B</a:t>
                </a:r>
              </a:p>
            </p:txBody>
          </p:sp>
        </p:grpSp>
        <p:sp>
          <p:nvSpPr>
            <p:cNvPr id="12336" name="Oval 22"/>
            <p:cNvSpPr>
              <a:spLocks/>
            </p:cNvSpPr>
            <p:nvPr/>
          </p:nvSpPr>
          <p:spPr bwMode="auto">
            <a:xfrm>
              <a:off x="0" y="190"/>
              <a:ext cx="53" cy="5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7" name="Oval 23"/>
            <p:cNvSpPr>
              <a:spLocks/>
            </p:cNvSpPr>
            <p:nvPr/>
          </p:nvSpPr>
          <p:spPr bwMode="auto">
            <a:xfrm>
              <a:off x="780" y="190"/>
              <a:ext cx="53" cy="5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Scientific workflows</a:t>
            </a:r>
          </a:p>
        </p:txBody>
      </p:sp>
      <p:sp>
        <p:nvSpPr>
          <p:cNvPr id="12314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852488"/>
            <a:ext cx="8375650" cy="4533900"/>
          </a:xfrm>
        </p:spPr>
        <p:txBody>
          <a:bodyPr rIns="132080"/>
          <a:lstStyle/>
          <a:p>
            <a:pPr marL="360363" indent="-32067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400" smtClean="0"/>
              <a:t>What are scientific workflows?</a:t>
            </a:r>
          </a:p>
          <a:p>
            <a:pPr marL="760413" lvl="1" indent="-26352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000" smtClean="0"/>
              <a:t>Graphical model of data flow among processing steps</a:t>
            </a:r>
          </a:p>
          <a:p>
            <a:pPr marL="760413" lvl="1" indent="-263525" eaLnBrk="1" hangingPunct="1">
              <a:buFont typeface="Verdana" charset="0"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endParaRPr lang="en-US" sz="2000" smtClean="0"/>
          </a:p>
          <a:p>
            <a:pPr marL="760413" lvl="1" indent="-26352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000" u="sng" smtClean="0">
                <a:latin typeface="Arial Bold" charset="0"/>
                <a:cs typeface="Arial Bold" charset="0"/>
                <a:sym typeface="Arial Bold" charset="0"/>
              </a:rPr>
              <a:t>Inputs</a:t>
            </a:r>
            <a:r>
              <a:rPr lang="en-US" sz="2000" smtClean="0"/>
              <a:t> and </a:t>
            </a:r>
            <a:r>
              <a:rPr lang="en-US" sz="2000" u="sng" smtClean="0">
                <a:latin typeface="Arial Bold" charset="0"/>
                <a:cs typeface="Arial Bold" charset="0"/>
                <a:sym typeface="Arial Bold" charset="0"/>
              </a:rPr>
              <a:t>Outputs</a:t>
            </a:r>
            <a:r>
              <a:rPr lang="en-US" sz="2000" smtClean="0"/>
              <a:t> of components are precisely defined</a:t>
            </a:r>
          </a:p>
          <a:p>
            <a:pPr marL="760413" lvl="1" indent="-26352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000" smtClean="0"/>
              <a:t>Components are modular and reusable</a:t>
            </a:r>
          </a:p>
          <a:p>
            <a:pPr marL="760413" lvl="1" indent="-26352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000" smtClean="0"/>
              <a:t>Flow of data controlled by a separate execution model</a:t>
            </a:r>
          </a:p>
          <a:p>
            <a:pPr marL="760413" lvl="1" indent="-26352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000" smtClean="0"/>
              <a:t>Support for hierarchical models</a:t>
            </a:r>
          </a:p>
        </p:txBody>
      </p:sp>
      <p:grpSp>
        <p:nvGrpSpPr>
          <p:cNvPr id="12322" name="Group 34"/>
          <p:cNvGrpSpPr>
            <a:grpSpLocks/>
          </p:cNvGrpSpPr>
          <p:nvPr/>
        </p:nvGrpSpPr>
        <p:grpSpPr bwMode="auto">
          <a:xfrm>
            <a:off x="1752600" y="5003800"/>
            <a:ext cx="2257425" cy="1331913"/>
            <a:chOff x="0" y="0"/>
            <a:chExt cx="1422" cy="839"/>
          </a:xfrm>
        </p:grpSpPr>
        <p:sp>
          <p:nvSpPr>
            <p:cNvPr id="12328" name="Line 27"/>
            <p:cNvSpPr>
              <a:spLocks noChangeShapeType="1"/>
            </p:cNvSpPr>
            <p:nvPr/>
          </p:nvSpPr>
          <p:spPr bwMode="auto">
            <a:xfrm rot="10800000" flipH="1">
              <a:off x="787" y="31"/>
              <a:ext cx="586" cy="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29" name="Oval 28"/>
            <p:cNvSpPr>
              <a:spLocks/>
            </p:cNvSpPr>
            <p:nvPr/>
          </p:nvSpPr>
          <p:spPr bwMode="auto">
            <a:xfrm>
              <a:off x="1369" y="0"/>
              <a:ext cx="53" cy="5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2330" name="Group 33"/>
            <p:cNvGrpSpPr>
              <a:grpSpLocks/>
            </p:cNvGrpSpPr>
            <p:nvPr/>
          </p:nvGrpSpPr>
          <p:grpSpPr bwMode="auto">
            <a:xfrm>
              <a:off x="0" y="407"/>
              <a:ext cx="797" cy="432"/>
              <a:chOff x="0" y="0"/>
              <a:chExt cx="797" cy="432"/>
            </a:xfrm>
          </p:grpSpPr>
          <p:grpSp>
            <p:nvGrpSpPr>
              <p:cNvPr id="12331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755" cy="432"/>
                <a:chOff x="0" y="0"/>
                <a:chExt cx="755" cy="432"/>
              </a:xfrm>
            </p:grpSpPr>
            <p:sp>
              <p:nvSpPr>
                <p:cNvPr id="12333" name="AutoShape 29"/>
                <p:cNvSpPr>
                  <a:spLocks/>
                </p:cNvSpPr>
                <p:nvPr/>
              </p:nvSpPr>
              <p:spPr bwMode="auto">
                <a:xfrm>
                  <a:off x="0" y="0"/>
                  <a:ext cx="755" cy="432"/>
                </a:xfrm>
                <a:prstGeom prst="roundRect">
                  <a:avLst>
                    <a:gd name="adj" fmla="val 26153"/>
                  </a:avLst>
                </a:prstGeom>
                <a:solidFill>
                  <a:srgbClr val="94BD5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334" name="Rectangle 30"/>
                <p:cNvSpPr>
                  <a:spLocks/>
                </p:cNvSpPr>
                <p:nvPr/>
              </p:nvSpPr>
              <p:spPr bwMode="auto">
                <a:xfrm>
                  <a:off x="313" y="101"/>
                  <a:ext cx="189" cy="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tabLst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US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sym typeface="Times New Roman" charset="0"/>
                    </a:rPr>
                    <a:t>A</a:t>
                  </a:r>
                  <a:r>
                    <a:rPr lang="ja-JP" altLang="en-US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sym typeface="Times New Roman" charset="0"/>
                    </a:rPr>
                    <a:t>’</a:t>
                  </a:r>
                  <a:endParaRPr lang="en-US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sym typeface="Times New Roman" charset="0"/>
                  </a:endParaRPr>
                </a:p>
              </p:txBody>
            </p:sp>
          </p:grpSp>
          <p:sp>
            <p:nvSpPr>
              <p:cNvPr id="12332" name="Oval 32"/>
              <p:cNvSpPr>
                <a:spLocks/>
              </p:cNvSpPr>
              <p:nvPr/>
            </p:nvSpPr>
            <p:spPr bwMode="auto">
              <a:xfrm>
                <a:off x="744" y="190"/>
                <a:ext cx="53" cy="5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12295" name="Rectangle 35"/>
          <p:cNvSpPr>
            <a:spLocks/>
          </p:cNvSpPr>
          <p:nvPr/>
        </p:nvSpPr>
        <p:spPr bwMode="auto">
          <a:xfrm>
            <a:off x="3660775" y="3660775"/>
            <a:ext cx="17462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200" bIns="0">
            <a:spAutoFit/>
          </a:bodyPr>
          <a:lstStyle/>
          <a:p>
            <a:pPr marL="38100" algn="ctr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>
                <a:solidFill>
                  <a:schemeClr val="tx1"/>
                </a:solidFill>
                <a:latin typeface="Times New Roman Bold" charset="0"/>
                <a:ea typeface="ＭＳ Ｐゴシック" charset="0"/>
                <a:sym typeface="Times New Roman Bold" charset="0"/>
              </a:rPr>
              <a:t>Processor</a:t>
            </a:r>
          </a:p>
          <a:p>
            <a:pPr marL="38100" algn="ctr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>
                <a:solidFill>
                  <a:schemeClr val="tx1"/>
                </a:solidFill>
                <a:latin typeface="Times New Roman Bold" charset="0"/>
                <a:ea typeface="ＭＳ Ｐゴシック" charset="0"/>
                <a:sym typeface="Times New Roman Bold" charset="0"/>
              </a:rPr>
              <a:t>(e.g., regression)</a:t>
            </a:r>
          </a:p>
        </p:txBody>
      </p:sp>
      <p:grpSp>
        <p:nvGrpSpPr>
          <p:cNvPr id="12355" name="Group 67"/>
          <p:cNvGrpSpPr>
            <a:grpSpLocks/>
          </p:cNvGrpSpPr>
          <p:nvPr/>
        </p:nvGrpSpPr>
        <p:grpSpPr bwMode="auto">
          <a:xfrm>
            <a:off x="3868738" y="4413250"/>
            <a:ext cx="3978275" cy="1906588"/>
            <a:chOff x="0" y="0"/>
            <a:chExt cx="2506" cy="1201"/>
          </a:xfrm>
        </p:grpSpPr>
        <p:sp>
          <p:nvSpPr>
            <p:cNvPr id="12297" name="Line 36"/>
            <p:cNvSpPr>
              <a:spLocks noChangeShapeType="1"/>
            </p:cNvSpPr>
            <p:nvPr/>
          </p:nvSpPr>
          <p:spPr bwMode="auto">
            <a:xfrm>
              <a:off x="773" y="410"/>
              <a:ext cx="1093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2298" name="Group 41"/>
            <p:cNvGrpSpPr>
              <a:grpSpLocks/>
            </p:cNvGrpSpPr>
            <p:nvPr/>
          </p:nvGrpSpPr>
          <p:grpSpPr bwMode="auto">
            <a:xfrm>
              <a:off x="0" y="0"/>
              <a:ext cx="833" cy="432"/>
              <a:chOff x="0" y="0"/>
              <a:chExt cx="833" cy="432"/>
            </a:xfrm>
          </p:grpSpPr>
          <p:sp>
            <p:nvSpPr>
              <p:cNvPr id="12324" name="AutoShape 37"/>
              <p:cNvSpPr>
                <a:spLocks/>
              </p:cNvSpPr>
              <p:nvPr/>
            </p:nvSpPr>
            <p:spPr bwMode="auto">
              <a:xfrm>
                <a:off x="36" y="0"/>
                <a:ext cx="756" cy="432"/>
              </a:xfrm>
              <a:prstGeom prst="roundRect">
                <a:avLst>
                  <a:gd name="adj" fmla="val 26153"/>
                </a:avLst>
              </a:prstGeom>
              <a:solidFill>
                <a:srgbClr val="94BD5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5" name="Rectangle 38"/>
              <p:cNvSpPr>
                <a:spLocks/>
              </p:cNvSpPr>
              <p:nvPr/>
            </p:nvSpPr>
            <p:spPr bwMode="auto">
              <a:xfrm>
                <a:off x="350" y="101"/>
                <a:ext cx="136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sym typeface="Times New Roman" charset="0"/>
                  </a:rPr>
                  <a:t>B</a:t>
                </a:r>
              </a:p>
            </p:txBody>
          </p:sp>
          <p:sp>
            <p:nvSpPr>
              <p:cNvPr id="12326" name="Oval 39"/>
              <p:cNvSpPr>
                <a:spLocks/>
              </p:cNvSpPr>
              <p:nvPr/>
            </p:nvSpPr>
            <p:spPr bwMode="auto">
              <a:xfrm>
                <a:off x="0" y="190"/>
                <a:ext cx="53" cy="5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7" name="Oval 40"/>
              <p:cNvSpPr>
                <a:spLocks/>
              </p:cNvSpPr>
              <p:nvPr/>
            </p:nvSpPr>
            <p:spPr bwMode="auto">
              <a:xfrm>
                <a:off x="780" y="190"/>
                <a:ext cx="53" cy="5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2299" name="Group 63"/>
            <p:cNvGrpSpPr>
              <a:grpSpLocks/>
            </p:cNvGrpSpPr>
            <p:nvPr/>
          </p:nvGrpSpPr>
          <p:grpSpPr bwMode="auto">
            <a:xfrm>
              <a:off x="430" y="769"/>
              <a:ext cx="2076" cy="432"/>
              <a:chOff x="0" y="0"/>
              <a:chExt cx="2076" cy="432"/>
            </a:xfrm>
          </p:grpSpPr>
          <p:sp>
            <p:nvSpPr>
              <p:cNvPr id="12303" name="AutoShape 42"/>
              <p:cNvSpPr>
                <a:spLocks/>
              </p:cNvSpPr>
              <p:nvPr/>
            </p:nvSpPr>
            <p:spPr bwMode="auto">
              <a:xfrm>
                <a:off x="0" y="0"/>
                <a:ext cx="2076" cy="432"/>
              </a:xfrm>
              <a:prstGeom prst="roundRect">
                <a:avLst>
                  <a:gd name="adj" fmla="val 26153"/>
                </a:avLst>
              </a:prstGeom>
              <a:solidFill>
                <a:srgbClr val="C8DDA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12304" name="Group 62"/>
              <p:cNvGrpSpPr>
                <a:grpSpLocks/>
              </p:cNvGrpSpPr>
              <p:nvPr/>
            </p:nvGrpSpPr>
            <p:grpSpPr bwMode="auto">
              <a:xfrm>
                <a:off x="144" y="117"/>
                <a:ext cx="1766" cy="217"/>
                <a:chOff x="0" y="0"/>
                <a:chExt cx="1766" cy="217"/>
              </a:xfrm>
            </p:grpSpPr>
            <p:grpSp>
              <p:nvGrpSpPr>
                <p:cNvPr id="12305" name="Group 48"/>
                <p:cNvGrpSpPr>
                  <a:grpSpLocks/>
                </p:cNvGrpSpPr>
                <p:nvPr/>
              </p:nvGrpSpPr>
              <p:grpSpPr bwMode="auto">
                <a:xfrm>
                  <a:off x="673" y="0"/>
                  <a:ext cx="432" cy="217"/>
                  <a:chOff x="0" y="0"/>
                  <a:chExt cx="432" cy="217"/>
                </a:xfrm>
              </p:grpSpPr>
              <p:grpSp>
                <p:nvGrpSpPr>
                  <p:cNvPr id="12319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18" y="0"/>
                    <a:ext cx="381" cy="217"/>
                    <a:chOff x="0" y="0"/>
                    <a:chExt cx="381" cy="217"/>
                  </a:xfrm>
                </p:grpSpPr>
                <p:sp>
                  <p:nvSpPr>
                    <p:cNvPr id="3" name="AutoShape 43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81" cy="217"/>
                    </a:xfrm>
                    <a:prstGeom prst="roundRect">
                      <a:avLst>
                        <a:gd name="adj" fmla="val 26153"/>
                      </a:avLst>
                    </a:prstGeom>
                    <a:solidFill>
                      <a:srgbClr val="94BD5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3" name="Rectangle 44"/>
                    <p:cNvSpPr>
                      <a:spLocks/>
                    </p:cNvSpPr>
                    <p:nvPr/>
                  </p:nvSpPr>
                  <p:spPr bwMode="auto">
                    <a:xfrm>
                      <a:off x="157" y="50"/>
                      <a:ext cx="76" cy="1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0"/>
                          <a:sym typeface="Times New Roman" charset="0"/>
                        </a:rPr>
                        <a:t>E</a:t>
                      </a:r>
                    </a:p>
                  </p:txBody>
                </p:sp>
              </p:grpSp>
              <p:sp>
                <p:nvSpPr>
                  <p:cNvPr id="12320" name="Oval 46"/>
                  <p:cNvSpPr>
                    <a:spLocks/>
                  </p:cNvSpPr>
                  <p:nvPr/>
                </p:nvSpPr>
                <p:spPr bwMode="auto">
                  <a:xfrm>
                    <a:off x="0" y="95"/>
                    <a:ext cx="38" cy="3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2321" name="Oval 47"/>
                  <p:cNvSpPr>
                    <a:spLocks/>
                  </p:cNvSpPr>
                  <p:nvPr/>
                </p:nvSpPr>
                <p:spPr bwMode="auto">
                  <a:xfrm>
                    <a:off x="394" y="95"/>
                    <a:ext cx="38" cy="3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06" name="Group 5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87" cy="217"/>
                  <a:chOff x="0" y="0"/>
                  <a:chExt cx="687" cy="217"/>
                </a:xfrm>
              </p:grpSpPr>
              <p:sp>
                <p:nvSpPr>
                  <p:cNvPr id="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91" y="110"/>
                    <a:ext cx="296" cy="1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grpSp>
                <p:nvGrpSpPr>
                  <p:cNvPr id="5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13" cy="217"/>
                    <a:chOff x="0" y="0"/>
                    <a:chExt cx="413" cy="217"/>
                  </a:xfrm>
                </p:grpSpPr>
                <p:grpSp>
                  <p:nvGrpSpPr>
                    <p:cNvPr id="12315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380" cy="217"/>
                      <a:chOff x="0" y="0"/>
                      <a:chExt cx="380" cy="217"/>
                    </a:xfrm>
                  </p:grpSpPr>
                  <p:sp>
                    <p:nvSpPr>
                      <p:cNvPr id="12317" name="AutoShape 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0" y="0"/>
                        <a:ext cx="380" cy="217"/>
                      </a:xfrm>
                      <a:prstGeom prst="roundRect">
                        <a:avLst>
                          <a:gd name="adj" fmla="val 26153"/>
                        </a:avLst>
                      </a:prstGeom>
                      <a:solidFill>
                        <a:srgbClr val="94BD5E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18" name="Rectangle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7" y="50"/>
                        <a:ext cx="88" cy="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pPr>
                          <a:tabLst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</a:pPr>
                        <a:r>
                          <a:rPr lang="en-US" sz="1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0"/>
                            <a:sym typeface="Times New Roman" charset="0"/>
                          </a:rPr>
                          <a:t>D</a:t>
                        </a:r>
                      </a:p>
                    </p:txBody>
                  </p:sp>
                </p:grpSp>
                <p:sp>
                  <p:nvSpPr>
                    <p:cNvPr id="12316" name="Oval 53"/>
                    <p:cNvSpPr>
                      <a:spLocks/>
                    </p:cNvSpPr>
                    <p:nvPr/>
                  </p:nvSpPr>
                  <p:spPr bwMode="auto">
                    <a:xfrm>
                      <a:off x="375" y="95"/>
                      <a:ext cx="38" cy="3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2307" name="Group 60"/>
                <p:cNvGrpSpPr>
                  <a:grpSpLocks/>
                </p:cNvGrpSpPr>
                <p:nvPr/>
              </p:nvGrpSpPr>
              <p:grpSpPr bwMode="auto">
                <a:xfrm>
                  <a:off x="1365" y="0"/>
                  <a:ext cx="401" cy="217"/>
                  <a:chOff x="0" y="0"/>
                  <a:chExt cx="401" cy="217"/>
                </a:xfrm>
              </p:grpSpPr>
              <p:grpSp>
                <p:nvGrpSpPr>
                  <p:cNvPr id="12309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19" y="0"/>
                    <a:ext cx="382" cy="217"/>
                    <a:chOff x="0" y="0"/>
                    <a:chExt cx="382" cy="217"/>
                  </a:xfrm>
                </p:grpSpPr>
                <p:sp>
                  <p:nvSpPr>
                    <p:cNvPr id="12311" name="AutoShape 5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82" cy="217"/>
                    </a:xfrm>
                    <a:prstGeom prst="roundRect">
                      <a:avLst>
                        <a:gd name="adj" fmla="val 26153"/>
                      </a:avLst>
                    </a:prstGeom>
                    <a:solidFill>
                      <a:srgbClr val="94BD5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2" name="Rectangle 57"/>
                    <p:cNvSpPr>
                      <a:spLocks/>
                    </p:cNvSpPr>
                    <p:nvPr/>
                  </p:nvSpPr>
                  <p:spPr bwMode="auto">
                    <a:xfrm>
                      <a:off x="157" y="50"/>
                      <a:ext cx="70" cy="1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0"/>
                          <a:sym typeface="Times New Roman" charset="0"/>
                        </a:rPr>
                        <a:t>F</a:t>
                      </a:r>
                    </a:p>
                  </p:txBody>
                </p:sp>
              </p:grpSp>
              <p:sp>
                <p:nvSpPr>
                  <p:cNvPr id="12310" name="Oval 59"/>
                  <p:cNvSpPr>
                    <a:spLocks/>
                  </p:cNvSpPr>
                  <p:nvPr/>
                </p:nvSpPr>
                <p:spPr bwMode="auto">
                  <a:xfrm>
                    <a:off x="0" y="95"/>
                    <a:ext cx="38" cy="3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08" name="Line 61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085" y="99"/>
                  <a:ext cx="290" cy="2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2300" name="Line 64"/>
            <p:cNvSpPr>
              <a:spLocks noChangeShapeType="1"/>
            </p:cNvSpPr>
            <p:nvPr/>
          </p:nvSpPr>
          <p:spPr bwMode="auto">
            <a:xfrm>
              <a:off x="55" y="400"/>
              <a:ext cx="393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01" name="Line 65"/>
            <p:cNvSpPr>
              <a:spLocks noChangeShapeType="1"/>
            </p:cNvSpPr>
            <p:nvPr/>
          </p:nvSpPr>
          <p:spPr bwMode="auto">
            <a:xfrm>
              <a:off x="753" y="21"/>
              <a:ext cx="1713" cy="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02" name="Line 66"/>
            <p:cNvSpPr>
              <a:spLocks noChangeShapeType="1"/>
            </p:cNvSpPr>
            <p:nvPr/>
          </p:nvSpPr>
          <p:spPr bwMode="auto">
            <a:xfrm>
              <a:off x="69" y="26"/>
              <a:ext cx="437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CEAStemplate04">
  <a:themeElements>
    <a:clrScheme name="NCEAStemplate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CEAStemplate04">
      <a:majorFont>
        <a:latin typeface="Verdana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NCEAStemplate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CEAStemplate04 - No Graphics">
  <a:themeElements>
    <a:clrScheme name="NCEAStemplate04 - No Graphi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CEAStemplate04 - No Graphics">
      <a:majorFont>
        <a:latin typeface="Verdana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NCEAStemplate04 - No Graph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Pages>0</Pages>
  <Words>1626</Words>
  <Characters>0</Characters>
  <Application>Microsoft Macintosh PowerPoint</Application>
  <PresentationFormat>On-screen Show (4:3)</PresentationFormat>
  <Lines>0</Lines>
  <Paragraphs>317</Paragraphs>
  <Slides>36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NCEAStemplate04</vt:lpstr>
      <vt:lpstr>NCEAStemplate04 - No Graphics</vt:lpstr>
      <vt:lpstr>Scientific Workflows</vt:lpstr>
      <vt:lpstr>Fri 27 June Schedule</vt:lpstr>
      <vt:lpstr>NCEAS’ model for Open Science</vt:lpstr>
      <vt:lpstr>Diverse Analysis and Modeling</vt:lpstr>
      <vt:lpstr>Common practices</vt:lpstr>
      <vt:lpstr>Reproducible Science</vt:lpstr>
      <vt:lpstr>Informal written workflow</vt:lpstr>
      <vt:lpstr>Models as ‘scientific workflows’</vt:lpstr>
      <vt:lpstr>Scientific workflows</vt:lpstr>
      <vt:lpstr>Workflow parts</vt:lpstr>
      <vt:lpstr>Benefits of SWFs</vt:lpstr>
      <vt:lpstr>Executability</vt:lpstr>
      <vt:lpstr>Repeatability</vt:lpstr>
      <vt:lpstr>Replicability</vt:lpstr>
      <vt:lpstr>Reproducibility</vt:lpstr>
      <vt:lpstr>Transparency</vt:lpstr>
      <vt:lpstr>Modularity</vt:lpstr>
      <vt:lpstr>Reusability</vt:lpstr>
      <vt:lpstr>Provenance</vt:lpstr>
      <vt:lpstr>Recap</vt:lpstr>
      <vt:lpstr>Descriptive workflows</vt:lpstr>
      <vt:lpstr>Scientific workflows</vt:lpstr>
      <vt:lpstr>Evolution of a scripted workflow</vt:lpstr>
      <vt:lpstr>Don’t monkey around</vt:lpstr>
      <vt:lpstr>“Notes”</vt:lpstr>
      <vt:lpstr>“Outline”</vt:lpstr>
      <vt:lpstr>End-to-end script</vt:lpstr>
      <vt:lpstr>A high-level R script</vt:lpstr>
      <vt:lpstr>Manage complexity</vt:lpstr>
      <vt:lpstr>Abstraction</vt:lpstr>
      <vt:lpstr>Functionalize!</vt:lpstr>
      <vt:lpstr>A high-level script</vt:lpstr>
      <vt:lpstr>Other best practices</vt:lpstr>
      <vt:lpstr>More benefits of dedicated workflow systems</vt:lpstr>
      <vt:lpstr>Exercise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metadata and ontologies to facilitate ecological analysis and modeling</dc:title>
  <dc:subject/>
  <dc:creator>Matt Jones</dc:creator>
  <cp:keywords>ecoinformatics</cp:keywords>
  <dc:description/>
  <cp:lastModifiedBy>Matthew Jones</cp:lastModifiedBy>
  <cp:revision>228</cp:revision>
  <dcterms:modified xsi:type="dcterms:W3CDTF">2013-06-28T08:51:44Z</dcterms:modified>
</cp:coreProperties>
</file>