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7" r:id="rId2"/>
    <p:sldId id="262" r:id="rId3"/>
    <p:sldId id="277" r:id="rId4"/>
    <p:sldId id="264" r:id="rId5"/>
    <p:sldId id="263" r:id="rId6"/>
    <p:sldId id="293" r:id="rId7"/>
    <p:sldId id="278" r:id="rId8"/>
    <p:sldId id="288" r:id="rId9"/>
    <p:sldId id="266" r:id="rId10"/>
    <p:sldId id="279" r:id="rId11"/>
    <p:sldId id="281" r:id="rId12"/>
    <p:sldId id="280" r:id="rId13"/>
    <p:sldId id="289" r:id="rId14"/>
    <p:sldId id="290" r:id="rId15"/>
    <p:sldId id="291" r:id="rId16"/>
    <p:sldId id="297" r:id="rId17"/>
    <p:sldId id="298" r:id="rId18"/>
    <p:sldId id="294" r:id="rId19"/>
    <p:sldId id="295" r:id="rId20"/>
    <p:sldId id="273" r:id="rId21"/>
    <p:sldId id="29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85" autoAdjust="0"/>
    <p:restoredTop sz="94660"/>
  </p:normalViewPr>
  <p:slideViewPr>
    <p:cSldViewPr>
      <p:cViewPr varScale="1">
        <p:scale>
          <a:sx n="98" d="100"/>
          <a:sy n="98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ADDA8-0C27-41A0-AB01-822ECFF4F7C6}" type="datetimeFigureOut">
              <a:rPr lang="en-US" smtClean="0"/>
              <a:t>07/08/14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121EC-D9A7-4259-AD26-8BBD3785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4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6488" indent="-336488">
              <a:buFontTx/>
              <a:buChar char="•"/>
            </a:pPr>
            <a:r>
              <a:rPr lang="en-US" altLang="en-US" smtClean="0">
                <a:solidFill>
                  <a:srgbClr val="FFFFFF"/>
                </a:solidFill>
                <a:latin typeface="Bookman Old Style" pitchFamily="18" charset="0"/>
              </a:rPr>
              <a:t>Line or two about MPB ecology… then go into tree mortality….</a:t>
            </a:r>
          </a:p>
          <a:p>
            <a:pPr marL="336488" indent="-336488">
              <a:buFontTx/>
              <a:buChar char="•"/>
            </a:pPr>
            <a:endParaRPr lang="en-US" altLang="en-US" smtClea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9F5E63-90BA-4C08-9BA7-01A9905E226F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186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** did not include agricultural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21EC-D9A7-4259-AD26-8BBD37852B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1981-2013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21EC-D9A7-4259-AD26-8BBD37852B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4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733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0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632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0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07/08/14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9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vimeo.com/10288007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California Drought: How bad is it?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Vicken</a:t>
            </a:r>
            <a:r>
              <a:rPr lang="en-US" dirty="0" smtClean="0"/>
              <a:t> </a:t>
            </a:r>
            <a:r>
              <a:rPr lang="en-US" dirty="0" err="1" smtClean="0"/>
              <a:t>Hillis</a:t>
            </a:r>
            <a:r>
              <a:rPr lang="en-US" dirty="0" smtClean="0"/>
              <a:t>, </a:t>
            </a:r>
            <a:r>
              <a:rPr lang="en-US" dirty="0" err="1" smtClean="0"/>
              <a:t>mirela</a:t>
            </a:r>
            <a:r>
              <a:rPr lang="en-US" dirty="0" smtClean="0"/>
              <a:t> </a:t>
            </a:r>
            <a:r>
              <a:rPr lang="en-US" dirty="0" err="1" smtClean="0"/>
              <a:t>Tulbure</a:t>
            </a:r>
            <a:r>
              <a:rPr lang="en-US" dirty="0" smtClean="0"/>
              <a:t>, Debora </a:t>
            </a:r>
            <a:r>
              <a:rPr lang="en-US" dirty="0" err="1" smtClean="0"/>
              <a:t>drucker</a:t>
            </a:r>
            <a:r>
              <a:rPr lang="en-US" dirty="0" smtClean="0"/>
              <a:t>, Antonio Per</a:t>
            </a:r>
            <a:r>
              <a:rPr lang="es-MX" dirty="0" err="1" smtClean="0"/>
              <a:t>éz</a:t>
            </a:r>
            <a:r>
              <a:rPr lang="es-MX" dirty="0" smtClean="0"/>
              <a:t>, </a:t>
            </a:r>
            <a:r>
              <a:rPr lang="es-MX" dirty="0" err="1" smtClean="0"/>
              <a:t>sara</a:t>
            </a:r>
            <a:r>
              <a:rPr lang="es-MX" dirty="0" smtClean="0"/>
              <a:t> </a:t>
            </a:r>
            <a:r>
              <a:rPr lang="es-MX" dirty="0" err="1" smtClean="0"/>
              <a:t>varela</a:t>
            </a:r>
            <a:r>
              <a:rPr lang="es-MX" dirty="0" smtClean="0"/>
              <a:t>, </a:t>
            </a:r>
            <a:r>
              <a:rPr lang="es-MX" dirty="0" err="1" smtClean="0"/>
              <a:t>sparkle</a:t>
            </a:r>
            <a:r>
              <a:rPr lang="es-MX" dirty="0" smtClean="0"/>
              <a:t> </a:t>
            </a:r>
            <a:r>
              <a:rPr lang="es-MX" dirty="0" err="1" smtClean="0"/>
              <a:t>malone</a:t>
            </a:r>
            <a:r>
              <a:rPr lang="es-MX" dirty="0" smtClean="0"/>
              <a:t>, </a:t>
            </a:r>
            <a:r>
              <a:rPr lang="es-MX" dirty="0" err="1" smtClean="0"/>
              <a:t>tim</a:t>
            </a:r>
            <a:r>
              <a:rPr lang="es-MX" dirty="0" smtClean="0"/>
              <a:t> </a:t>
            </a:r>
            <a:r>
              <a:rPr lang="es-MX" dirty="0" err="1" smtClean="0"/>
              <a:t>assal</a:t>
            </a:r>
            <a:r>
              <a:rPr lang="es-MX" dirty="0" smtClean="0"/>
              <a:t>, </a:t>
            </a:r>
            <a:r>
              <a:rPr lang="es-MX" dirty="0" err="1" smtClean="0"/>
              <a:t>paul</a:t>
            </a:r>
            <a:r>
              <a:rPr lang="es-MX" dirty="0" smtClean="0"/>
              <a:t> </a:t>
            </a:r>
            <a:r>
              <a:rPr lang="es-MX" dirty="0" err="1" smtClean="0"/>
              <a:t>selmants</a:t>
            </a:r>
            <a:r>
              <a:rPr lang="es-MX" dirty="0" smtClean="0"/>
              <a:t>, </a:t>
            </a:r>
            <a:r>
              <a:rPr lang="es-MX" dirty="0" err="1" smtClean="0"/>
              <a:t>leah</a:t>
            </a:r>
            <a:r>
              <a:rPr lang="es-MX" dirty="0" smtClean="0"/>
              <a:t> </a:t>
            </a:r>
            <a:r>
              <a:rPr lang="es-MX" dirty="0" err="1" smtClean="0"/>
              <a:t>bremer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48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PDSI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59" y="1876221"/>
            <a:ext cx="4022725" cy="40227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vimeo.com/102880074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8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recipitation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28800"/>
            <a:ext cx="6134026" cy="4733271"/>
          </a:xfrm>
        </p:spPr>
      </p:pic>
    </p:spTree>
    <p:extLst>
      <p:ext uri="{BB962C8B-B14F-4D97-AF65-F5344CB8AC3E}">
        <p14:creationId xmlns:p14="http://schemas.microsoft.com/office/powerpoint/2010/main" val="297896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recipitation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6243750" cy="4817939"/>
          </a:xfrm>
        </p:spPr>
      </p:pic>
    </p:spTree>
    <p:extLst>
      <p:ext uri="{BB962C8B-B14F-4D97-AF65-F5344CB8AC3E}">
        <p14:creationId xmlns:p14="http://schemas.microsoft.com/office/powerpoint/2010/main" val="428626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Water Runoff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41" y="1846263"/>
            <a:ext cx="7039768" cy="4022725"/>
          </a:xfrm>
        </p:spPr>
      </p:pic>
    </p:spTree>
    <p:extLst>
      <p:ext uri="{BB962C8B-B14F-4D97-AF65-F5344CB8AC3E}">
        <p14:creationId xmlns:p14="http://schemas.microsoft.com/office/powerpoint/2010/main" val="173284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Reservoir storage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41" y="1846263"/>
            <a:ext cx="7039768" cy="4022725"/>
          </a:xfrm>
        </p:spPr>
      </p:pic>
    </p:spTree>
    <p:extLst>
      <p:ext uri="{BB962C8B-B14F-4D97-AF65-F5344CB8AC3E}">
        <p14:creationId xmlns:p14="http://schemas.microsoft.com/office/powerpoint/2010/main" val="60403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Crop Yield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09" y="1768784"/>
            <a:ext cx="7593027" cy="4555816"/>
          </a:xfrm>
        </p:spPr>
      </p:pic>
    </p:spTree>
    <p:extLst>
      <p:ext uri="{BB962C8B-B14F-4D97-AF65-F5344CB8AC3E}">
        <p14:creationId xmlns:p14="http://schemas.microsoft.com/office/powerpoint/2010/main" val="234929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57563"/>
            <a:ext cx="5181600" cy="54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45741" y="225643"/>
            <a:ext cx="75438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Carbon sink strength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400800" y="609600"/>
            <a:ext cx="26362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dirty="0" smtClean="0"/>
              <a:t>2011 </a:t>
            </a:r>
            <a:r>
              <a:rPr lang="en-US" altLang="en-US" b="0" dirty="0"/>
              <a:t>– </a:t>
            </a:r>
            <a:r>
              <a:rPr lang="en-US" altLang="en-US" b="0" dirty="0" smtClean="0"/>
              <a:t>NPP </a:t>
            </a:r>
            <a:r>
              <a:rPr lang="en-US" altLang="en-US" dirty="0" smtClean="0"/>
              <a:t>( 638 </a:t>
            </a:r>
            <a:r>
              <a:rPr lang="en-US" altLang="en-US" dirty="0" err="1" smtClean="0"/>
              <a:t>Tg</a:t>
            </a:r>
            <a:r>
              <a:rPr lang="en-US" altLang="en-US" dirty="0" smtClean="0"/>
              <a:t> C y-1)</a:t>
            </a: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378147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1058400"/>
            <a:ext cx="5183074" cy="54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45741" y="225643"/>
            <a:ext cx="75438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Carbon sink strength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408200" y="609600"/>
            <a:ext cx="258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dirty="0" smtClean="0"/>
              <a:t>2013 </a:t>
            </a:r>
            <a:r>
              <a:rPr lang="en-US" altLang="en-US" b="0" dirty="0"/>
              <a:t>– </a:t>
            </a:r>
            <a:r>
              <a:rPr lang="en-US" altLang="en-US" b="0" dirty="0" smtClean="0"/>
              <a:t>NPP (</a:t>
            </a:r>
            <a:r>
              <a:rPr lang="en-US" altLang="en-US" dirty="0" smtClean="0"/>
              <a:t>617 </a:t>
            </a:r>
            <a:r>
              <a:rPr lang="en-US" altLang="en-US" dirty="0" err="1" smtClean="0"/>
              <a:t>Tg</a:t>
            </a:r>
            <a:r>
              <a:rPr lang="en-US" altLang="en-US" dirty="0" smtClean="0"/>
              <a:t> C y-1</a:t>
            </a:r>
            <a:r>
              <a:rPr lang="en-US" altLang="en-US" b="0" dirty="0" smtClean="0"/>
              <a:t>)</a:t>
            </a: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1452592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weird year!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6383687" cy="4748728"/>
          </a:xfrm>
        </p:spPr>
      </p:pic>
    </p:spTree>
    <p:extLst>
      <p:ext uri="{BB962C8B-B14F-4D97-AF65-F5344CB8AC3E}">
        <p14:creationId xmlns:p14="http://schemas.microsoft.com/office/powerpoint/2010/main" val="139638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 rot="16200000">
            <a:off x="930278" y="661377"/>
            <a:ext cx="559141" cy="1947169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How bad </a:t>
            </a:r>
            <a:r>
              <a:rPr lang="en-US" sz="1200" dirty="0" smtClean="0"/>
              <a:t>is the </a:t>
            </a:r>
            <a:r>
              <a:rPr lang="en-US" sz="1200" dirty="0"/>
              <a:t>current drought? </a:t>
            </a:r>
          </a:p>
        </p:txBody>
      </p:sp>
      <p:sp>
        <p:nvSpPr>
          <p:cNvPr id="6" name="Vertical Text Placeholder 4"/>
          <p:cNvSpPr txBox="1">
            <a:spLocks/>
          </p:cNvSpPr>
          <p:nvPr/>
        </p:nvSpPr>
        <p:spPr>
          <a:xfrm rot="16200000">
            <a:off x="856653" y="2590118"/>
            <a:ext cx="706386" cy="19471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How much has C sink strength been reduced by the current drought?</a:t>
            </a:r>
          </a:p>
        </p:txBody>
      </p:sp>
      <p:sp>
        <p:nvSpPr>
          <p:cNvPr id="7" name="Vertical Text Placeholder 4"/>
          <p:cNvSpPr txBox="1">
            <a:spLocks/>
          </p:cNvSpPr>
          <p:nvPr/>
        </p:nvSpPr>
        <p:spPr>
          <a:xfrm rot="16200000">
            <a:off x="834856" y="4402268"/>
            <a:ext cx="749984" cy="19471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Are natural ecosystems more resilient than agricultural ecosystems?  </a:t>
            </a:r>
            <a:endParaRPr lang="en-US" sz="1200" dirty="0"/>
          </a:p>
        </p:txBody>
      </p:sp>
      <p:sp>
        <p:nvSpPr>
          <p:cNvPr id="8" name="Vertical Text Placeholder 4"/>
          <p:cNvSpPr txBox="1">
            <a:spLocks/>
          </p:cNvSpPr>
          <p:nvPr/>
        </p:nvSpPr>
        <p:spPr>
          <a:xfrm rot="16200000">
            <a:off x="908861" y="32209"/>
            <a:ext cx="373637" cy="77696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Questions</a:t>
            </a:r>
            <a:endParaRPr lang="en-US" sz="1200" dirty="0"/>
          </a:p>
        </p:txBody>
      </p:sp>
      <p:sp>
        <p:nvSpPr>
          <p:cNvPr id="9" name="Vertical Text Placeholder 4"/>
          <p:cNvSpPr txBox="1">
            <a:spLocks/>
          </p:cNvSpPr>
          <p:nvPr/>
        </p:nvSpPr>
        <p:spPr>
          <a:xfrm rot="16200000">
            <a:off x="2995565" y="-118946"/>
            <a:ext cx="373637" cy="105603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Data Acquisition</a:t>
            </a:r>
            <a:endParaRPr lang="en-US" sz="1200" dirty="0"/>
          </a:p>
        </p:txBody>
      </p:sp>
      <p:sp>
        <p:nvSpPr>
          <p:cNvPr id="10" name="Vertical Text Placeholder 4"/>
          <p:cNvSpPr txBox="1">
            <a:spLocks/>
          </p:cNvSpPr>
          <p:nvPr/>
        </p:nvSpPr>
        <p:spPr>
          <a:xfrm rot="16200000">
            <a:off x="4789105" y="-137030"/>
            <a:ext cx="373637" cy="105603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Data Analysis</a:t>
            </a:r>
            <a:endParaRPr lang="en-US" sz="1200" dirty="0"/>
          </a:p>
        </p:txBody>
      </p:sp>
      <p:sp>
        <p:nvSpPr>
          <p:cNvPr id="11" name="Vertical Text Placeholder 4"/>
          <p:cNvSpPr txBox="1">
            <a:spLocks/>
          </p:cNvSpPr>
          <p:nvPr/>
        </p:nvSpPr>
        <p:spPr>
          <a:xfrm rot="16200000">
            <a:off x="2952752" y="833875"/>
            <a:ext cx="373637" cy="48520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PDSI</a:t>
            </a:r>
            <a:endParaRPr lang="en-US" sz="1200" dirty="0"/>
          </a:p>
        </p:txBody>
      </p:sp>
      <p:sp>
        <p:nvSpPr>
          <p:cNvPr id="12" name="Vertical Text Placeholder 4"/>
          <p:cNvSpPr txBox="1">
            <a:spLocks/>
          </p:cNvSpPr>
          <p:nvPr/>
        </p:nvSpPr>
        <p:spPr>
          <a:xfrm rot="16200000">
            <a:off x="3116865" y="1195796"/>
            <a:ext cx="373637" cy="8134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Rain/Runoff</a:t>
            </a:r>
            <a:endParaRPr lang="en-US" sz="1200" dirty="0"/>
          </a:p>
        </p:txBody>
      </p:sp>
      <p:sp>
        <p:nvSpPr>
          <p:cNvPr id="13" name="Vertical Text Placeholder 4"/>
          <p:cNvSpPr txBox="1">
            <a:spLocks/>
          </p:cNvSpPr>
          <p:nvPr/>
        </p:nvSpPr>
        <p:spPr>
          <a:xfrm rot="16200000">
            <a:off x="3031914" y="1847112"/>
            <a:ext cx="543539" cy="8134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Reservoir Storage</a:t>
            </a:r>
            <a:endParaRPr lang="en-US" sz="1200" dirty="0"/>
          </a:p>
        </p:txBody>
      </p:sp>
      <p:sp>
        <p:nvSpPr>
          <p:cNvPr id="14" name="Vertical Text Placeholder 4"/>
          <p:cNvSpPr txBox="1">
            <a:spLocks/>
          </p:cNvSpPr>
          <p:nvPr/>
        </p:nvSpPr>
        <p:spPr>
          <a:xfrm rot="16200000">
            <a:off x="3139165" y="5771726"/>
            <a:ext cx="300496" cy="8134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Crop Yield</a:t>
            </a:r>
            <a:endParaRPr lang="en-US" sz="1200" dirty="0"/>
          </a:p>
        </p:txBody>
      </p:sp>
      <p:sp>
        <p:nvSpPr>
          <p:cNvPr id="15" name="Vertical Text Placeholder 4"/>
          <p:cNvSpPr txBox="1">
            <a:spLocks/>
          </p:cNvSpPr>
          <p:nvPr/>
        </p:nvSpPr>
        <p:spPr>
          <a:xfrm rot="16200000">
            <a:off x="3049104" y="4766102"/>
            <a:ext cx="480612" cy="8134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Land Cover Type</a:t>
            </a:r>
            <a:endParaRPr lang="en-US" sz="1200" dirty="0"/>
          </a:p>
        </p:txBody>
      </p:sp>
      <p:sp>
        <p:nvSpPr>
          <p:cNvPr id="16" name="Vertical Text Placeholder 4"/>
          <p:cNvSpPr txBox="1">
            <a:spLocks/>
          </p:cNvSpPr>
          <p:nvPr/>
        </p:nvSpPr>
        <p:spPr>
          <a:xfrm rot="16200000">
            <a:off x="3139162" y="3960923"/>
            <a:ext cx="300496" cy="8134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Flux Data</a:t>
            </a:r>
            <a:endParaRPr lang="en-US" sz="1200" dirty="0"/>
          </a:p>
        </p:txBody>
      </p:sp>
      <p:sp>
        <p:nvSpPr>
          <p:cNvPr id="17" name="Vertical Text Placeholder 4"/>
          <p:cNvSpPr txBox="1">
            <a:spLocks/>
          </p:cNvSpPr>
          <p:nvPr/>
        </p:nvSpPr>
        <p:spPr>
          <a:xfrm rot="16200000">
            <a:off x="3139162" y="2926803"/>
            <a:ext cx="300496" cy="8134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MODIS GPP</a:t>
            </a:r>
            <a:endParaRPr lang="en-US" sz="1200" dirty="0"/>
          </a:p>
        </p:txBody>
      </p:sp>
      <p:sp>
        <p:nvSpPr>
          <p:cNvPr id="18" name="Vertical Text Placeholder 4"/>
          <p:cNvSpPr txBox="1">
            <a:spLocks/>
          </p:cNvSpPr>
          <p:nvPr/>
        </p:nvSpPr>
        <p:spPr>
          <a:xfrm rot="16200000">
            <a:off x="3139162" y="3274317"/>
            <a:ext cx="300496" cy="8134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MODIS NPP</a:t>
            </a:r>
            <a:endParaRPr lang="en-US" sz="1200" dirty="0"/>
          </a:p>
        </p:txBody>
      </p:sp>
      <p:sp>
        <p:nvSpPr>
          <p:cNvPr id="19" name="Vertical Text Placeholder 4"/>
          <p:cNvSpPr txBox="1">
            <a:spLocks/>
          </p:cNvSpPr>
          <p:nvPr/>
        </p:nvSpPr>
        <p:spPr>
          <a:xfrm rot="16200000">
            <a:off x="3153435" y="3617620"/>
            <a:ext cx="300496" cy="8134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MODIS EVI</a:t>
            </a:r>
            <a:endParaRPr lang="en-US" sz="1200" dirty="0"/>
          </a:p>
        </p:txBody>
      </p:sp>
      <p:sp>
        <p:nvSpPr>
          <p:cNvPr id="20" name="Vertical Text Placeholder 4"/>
          <p:cNvSpPr txBox="1">
            <a:spLocks/>
          </p:cNvSpPr>
          <p:nvPr/>
        </p:nvSpPr>
        <p:spPr>
          <a:xfrm rot="16200000">
            <a:off x="3139162" y="4322686"/>
            <a:ext cx="300496" cy="8134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LST</a:t>
            </a:r>
            <a:endParaRPr lang="en-US" sz="1200" dirty="0"/>
          </a:p>
        </p:txBody>
      </p:sp>
      <p:sp>
        <p:nvSpPr>
          <p:cNvPr id="21" name="Vertical Text Placeholder 4"/>
          <p:cNvSpPr txBox="1">
            <a:spLocks/>
          </p:cNvSpPr>
          <p:nvPr/>
        </p:nvSpPr>
        <p:spPr>
          <a:xfrm rot="16200000">
            <a:off x="4855880" y="929721"/>
            <a:ext cx="373638" cy="114166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Trends Analysis</a:t>
            </a:r>
            <a:endParaRPr lang="en-US" sz="1200" dirty="0"/>
          </a:p>
        </p:txBody>
      </p:sp>
      <p:sp>
        <p:nvSpPr>
          <p:cNvPr id="22" name="Vertical Text Placeholder 4"/>
          <p:cNvSpPr txBox="1">
            <a:spLocks/>
          </p:cNvSpPr>
          <p:nvPr/>
        </p:nvSpPr>
        <p:spPr>
          <a:xfrm rot="16200000">
            <a:off x="5036507" y="2330961"/>
            <a:ext cx="635185" cy="176446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Ecosystem Sensitivity </a:t>
            </a:r>
            <a:r>
              <a:rPr lang="en-US" sz="1200" dirty="0" smtClean="0"/>
              <a:t>Analysis (Linear)</a:t>
            </a:r>
            <a:endParaRPr lang="en-US" sz="1200" dirty="0"/>
          </a:p>
        </p:txBody>
      </p:sp>
      <p:sp>
        <p:nvSpPr>
          <p:cNvPr id="23" name="Vertical Text Placeholder 4"/>
          <p:cNvSpPr txBox="1">
            <a:spLocks/>
          </p:cNvSpPr>
          <p:nvPr/>
        </p:nvSpPr>
        <p:spPr>
          <a:xfrm rot="16200000">
            <a:off x="5143320" y="3521979"/>
            <a:ext cx="373638" cy="176446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Model/Validate R</a:t>
            </a:r>
            <a:r>
              <a:rPr lang="en-US" sz="1200" baseline="-25000" dirty="0" smtClean="0"/>
              <a:t>eco</a:t>
            </a:r>
            <a:endParaRPr lang="en-US" sz="1200" baseline="-25000" dirty="0"/>
          </a:p>
        </p:txBody>
      </p:sp>
      <p:sp>
        <p:nvSpPr>
          <p:cNvPr id="24" name="Vertical Text Placeholder 4"/>
          <p:cNvSpPr txBox="1">
            <a:spLocks/>
          </p:cNvSpPr>
          <p:nvPr/>
        </p:nvSpPr>
        <p:spPr>
          <a:xfrm rot="16200000">
            <a:off x="4988899" y="5122810"/>
            <a:ext cx="373638" cy="140769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Time Series Analysis</a:t>
            </a:r>
            <a:endParaRPr lang="en-US" sz="1200" dirty="0"/>
          </a:p>
        </p:txBody>
      </p:sp>
      <p:sp>
        <p:nvSpPr>
          <p:cNvPr id="25" name="Vertical Text Placeholder 4"/>
          <p:cNvSpPr txBox="1">
            <a:spLocks/>
          </p:cNvSpPr>
          <p:nvPr/>
        </p:nvSpPr>
        <p:spPr>
          <a:xfrm rot="16200000">
            <a:off x="7577021" y="-191465"/>
            <a:ext cx="373638" cy="114166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Products</a:t>
            </a:r>
            <a:endParaRPr lang="en-US" sz="1200" dirty="0"/>
          </a:p>
        </p:txBody>
      </p:sp>
      <p:sp>
        <p:nvSpPr>
          <p:cNvPr id="26" name="Vertical Text Placeholder 4"/>
          <p:cNvSpPr txBox="1">
            <a:spLocks/>
          </p:cNvSpPr>
          <p:nvPr/>
        </p:nvSpPr>
        <p:spPr>
          <a:xfrm rot="16200000">
            <a:off x="7733084" y="493431"/>
            <a:ext cx="560460" cy="16406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Long term frequency and Intensity of Drought</a:t>
            </a:r>
            <a:endParaRPr lang="en-US" sz="1200" dirty="0"/>
          </a:p>
        </p:txBody>
      </p:sp>
      <p:sp>
        <p:nvSpPr>
          <p:cNvPr id="27" name="Vertical Text Placeholder 4"/>
          <p:cNvSpPr txBox="1">
            <a:spLocks/>
          </p:cNvSpPr>
          <p:nvPr/>
        </p:nvSpPr>
        <p:spPr>
          <a:xfrm rot="16200000">
            <a:off x="7732595" y="5463204"/>
            <a:ext cx="532349" cy="198256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b="1" dirty="0" smtClean="0"/>
              <a:t>Manuscript</a:t>
            </a:r>
            <a:endParaRPr lang="en-US" sz="1600" b="1" dirty="0"/>
          </a:p>
        </p:txBody>
      </p:sp>
      <p:sp>
        <p:nvSpPr>
          <p:cNvPr id="28" name="Left Bracket 27"/>
          <p:cNvSpPr/>
          <p:nvPr/>
        </p:nvSpPr>
        <p:spPr>
          <a:xfrm>
            <a:off x="2725722" y="3311314"/>
            <a:ext cx="142708" cy="1812155"/>
          </a:xfrm>
          <a:prstGeom prst="leftBracket">
            <a:avLst/>
          </a:prstGeom>
          <a:ln w="6350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/>
          <p:cNvSpPr/>
          <p:nvPr/>
        </p:nvSpPr>
        <p:spPr>
          <a:xfrm>
            <a:off x="2697184" y="1126910"/>
            <a:ext cx="185512" cy="1170386"/>
          </a:xfrm>
          <a:prstGeom prst="leftBracket">
            <a:avLst/>
          </a:prstGeom>
          <a:ln w="6350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/>
          <p:cNvSpPr/>
          <p:nvPr/>
        </p:nvSpPr>
        <p:spPr>
          <a:xfrm>
            <a:off x="2554479" y="4174586"/>
            <a:ext cx="142708" cy="2003857"/>
          </a:xfrm>
          <a:prstGeom prst="leftBracket">
            <a:avLst/>
          </a:prstGeom>
          <a:ln w="6350" cmpd="sng">
            <a:solidFill>
              <a:srgbClr val="00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/>
          <p:cNvSpPr/>
          <p:nvPr/>
        </p:nvSpPr>
        <p:spPr>
          <a:xfrm flipH="1">
            <a:off x="3767488" y="3311314"/>
            <a:ext cx="142708" cy="1812155"/>
          </a:xfrm>
          <a:prstGeom prst="leftBracket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183431" y="1687371"/>
            <a:ext cx="513753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88547" y="3530785"/>
            <a:ext cx="513753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83431" y="5397936"/>
            <a:ext cx="371048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10196" y="3924037"/>
            <a:ext cx="1388836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99032" y="3530785"/>
            <a:ext cx="0" cy="686607"/>
          </a:xfrm>
          <a:prstGeom prst="line">
            <a:avLst/>
          </a:prstGeom>
          <a:ln w="635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Left Bracket 50"/>
          <p:cNvSpPr/>
          <p:nvPr/>
        </p:nvSpPr>
        <p:spPr>
          <a:xfrm flipH="1">
            <a:off x="3958125" y="4366288"/>
            <a:ext cx="142708" cy="1812155"/>
          </a:xfrm>
          <a:prstGeom prst="leftBracket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endCxn id="24" idx="0"/>
          </p:cNvCxnSpPr>
          <p:nvPr/>
        </p:nvCxnSpPr>
        <p:spPr>
          <a:xfrm>
            <a:off x="4100833" y="5826656"/>
            <a:ext cx="371039" cy="0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1" idx="0"/>
          </p:cNvCxnSpPr>
          <p:nvPr/>
        </p:nvCxnSpPr>
        <p:spPr>
          <a:xfrm>
            <a:off x="3910196" y="1500552"/>
            <a:ext cx="561673" cy="0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Left Bracket 59"/>
          <p:cNvSpPr/>
          <p:nvPr/>
        </p:nvSpPr>
        <p:spPr>
          <a:xfrm flipH="1">
            <a:off x="6279686" y="3339532"/>
            <a:ext cx="142708" cy="2487124"/>
          </a:xfrm>
          <a:prstGeom prst="leftBracket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9" idx="0"/>
          </p:cNvCxnSpPr>
          <p:nvPr/>
        </p:nvCxnSpPr>
        <p:spPr>
          <a:xfrm>
            <a:off x="1484160" y="399776"/>
            <a:ext cx="1170207" cy="9294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9" idx="2"/>
            <a:endCxn id="10" idx="0"/>
          </p:cNvCxnSpPr>
          <p:nvPr/>
        </p:nvCxnSpPr>
        <p:spPr>
          <a:xfrm flipV="1">
            <a:off x="3710400" y="390986"/>
            <a:ext cx="737507" cy="18084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 noChangeAspect="1"/>
          </p:cNvCxnSpPr>
          <p:nvPr/>
        </p:nvCxnSpPr>
        <p:spPr>
          <a:xfrm>
            <a:off x="5515841" y="390986"/>
            <a:ext cx="1661787" cy="0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Left Bracket 70"/>
          <p:cNvSpPr/>
          <p:nvPr/>
        </p:nvSpPr>
        <p:spPr>
          <a:xfrm flipH="1">
            <a:off x="3767487" y="1102178"/>
            <a:ext cx="138129" cy="1170386"/>
          </a:xfrm>
          <a:prstGeom prst="leftBracket">
            <a:avLst/>
          </a:prstGeom>
          <a:ln w="63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Vertical Text Placeholder 4"/>
          <p:cNvSpPr txBox="1">
            <a:spLocks/>
          </p:cNvSpPr>
          <p:nvPr/>
        </p:nvSpPr>
        <p:spPr>
          <a:xfrm rot="16200000">
            <a:off x="7095494" y="3431879"/>
            <a:ext cx="1750007" cy="16406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Times Series Plots: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PDSI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Runoff</a:t>
            </a:r>
            <a:endParaRPr lang="en-US" sz="1200" dirty="0" smtClean="0"/>
          </a:p>
          <a:p>
            <a:pPr marL="0" indent="0">
              <a:buFont typeface="Arial"/>
              <a:buNone/>
            </a:pPr>
            <a:r>
              <a:rPr lang="en-US" sz="1200" dirty="0" smtClean="0"/>
              <a:t>Reservoir Storage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GPP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NPP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Reco</a:t>
            </a:r>
          </a:p>
          <a:p>
            <a:pPr marL="0" indent="0">
              <a:buFont typeface="Arial"/>
              <a:buNone/>
            </a:pPr>
            <a:endParaRPr lang="en-US" sz="1200" dirty="0"/>
          </a:p>
        </p:txBody>
      </p:sp>
      <p:sp>
        <p:nvSpPr>
          <p:cNvPr id="43" name="Left Bracket 42"/>
          <p:cNvSpPr/>
          <p:nvPr/>
        </p:nvSpPr>
        <p:spPr>
          <a:xfrm>
            <a:off x="7007488" y="1355390"/>
            <a:ext cx="142708" cy="2862002"/>
          </a:xfrm>
          <a:prstGeom prst="leftBracket">
            <a:avLst/>
          </a:prstGeom>
          <a:ln w="6350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5613530" y="1500552"/>
            <a:ext cx="1393958" cy="4984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7" idx="3"/>
          </p:cNvCxnSpPr>
          <p:nvPr/>
        </p:nvCxnSpPr>
        <p:spPr>
          <a:xfrm>
            <a:off x="7998770" y="5639836"/>
            <a:ext cx="0" cy="548475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64348" y="5639836"/>
            <a:ext cx="1234422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764348" y="3311314"/>
            <a:ext cx="0" cy="2328522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764348" y="3310368"/>
            <a:ext cx="24314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93735" y="4517888"/>
            <a:ext cx="270613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Vertical Text Placeholder 4"/>
          <p:cNvSpPr txBox="1">
            <a:spLocks/>
          </p:cNvSpPr>
          <p:nvPr/>
        </p:nvSpPr>
        <p:spPr>
          <a:xfrm rot="16200000">
            <a:off x="4894846" y="4477754"/>
            <a:ext cx="609599" cy="140769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Quantify Differences Between Ecosystems</a:t>
            </a:r>
            <a:endParaRPr lang="en-US" sz="12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4114800" y="5105400"/>
            <a:ext cx="371039" cy="0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09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7" y="57346"/>
            <a:ext cx="8935133" cy="60960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822959" y="609600"/>
            <a:ext cx="2438400" cy="198272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80159" y="975846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¿Qué tan malo es el </a:t>
            </a:r>
            <a:r>
              <a:rPr lang="es-MX" sz="2400" dirty="0" err="1" smtClean="0"/>
              <a:t>drought</a:t>
            </a:r>
            <a:r>
              <a:rPr lang="es-MX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980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ultimate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Science or nature paper without signing away the copy right!</a:t>
            </a:r>
          </a:p>
          <a:p>
            <a:pPr marL="0" indent="0">
              <a:buNone/>
            </a:pPr>
            <a:r>
              <a:rPr lang="en-US" dirty="0" smtClean="0"/>
              <a:t>BAM!!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6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</a:p>
          <a:p>
            <a:r>
              <a:rPr lang="en-US" dirty="0" smtClean="0"/>
              <a:t>Mahalo!</a:t>
            </a:r>
          </a:p>
          <a:p>
            <a:r>
              <a:rPr lang="en-US" dirty="0" err="1" smtClean="0"/>
              <a:t>Obrigada</a:t>
            </a:r>
            <a:r>
              <a:rPr lang="en-US" dirty="0" smtClean="0"/>
              <a:t>!</a:t>
            </a:r>
          </a:p>
          <a:p>
            <a:r>
              <a:rPr lang="en-US" dirty="0" smtClean="0"/>
              <a:t>Gracias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Multumesc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855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42" y="150804"/>
            <a:ext cx="3838575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Message Box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117320" y="1027362"/>
            <a:ext cx="6464662" cy="5250965"/>
            <a:chOff x="1117320" y="1027362"/>
            <a:chExt cx="6464662" cy="5250965"/>
          </a:xfrm>
        </p:grpSpPr>
        <p:grpSp>
          <p:nvGrpSpPr>
            <p:cNvPr id="38" name="Group 37"/>
            <p:cNvGrpSpPr/>
            <p:nvPr/>
          </p:nvGrpSpPr>
          <p:grpSpPr>
            <a:xfrm>
              <a:off x="1127391" y="1027362"/>
              <a:ext cx="6454591" cy="5250965"/>
              <a:chOff x="1127391" y="1027362"/>
              <a:chExt cx="6454591" cy="52509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57470" y="2676710"/>
                <a:ext cx="3193443" cy="19749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Issue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Is California's water </a:t>
                </a:r>
                <a:r>
                  <a:rPr lang="en-US" sz="1600" dirty="0">
                    <a:solidFill>
                      <a:schemeClr val="tx1"/>
                    </a:solidFill>
                  </a:rPr>
                  <a:t>b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ubble about to burst?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127391" y="1027362"/>
                <a:ext cx="1630079" cy="1649348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950913" y="4651668"/>
                <a:ext cx="1631069" cy="1626658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5950914" y="1027363"/>
                <a:ext cx="1630078" cy="1649347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1127391" y="4651668"/>
                <a:ext cx="1630080" cy="1620103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1127391" y="1027362"/>
                <a:ext cx="6453601" cy="1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127391" y="6278326"/>
                <a:ext cx="6454591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127391" y="1027362"/>
                <a:ext cx="0" cy="5250964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81982" y="1027363"/>
                <a:ext cx="0" cy="5250964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2283323" y="1150762"/>
              <a:ext cx="41131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Problem</a:t>
              </a:r>
            </a:p>
            <a:p>
              <a:r>
                <a:rPr lang="en-US" sz="1600" dirty="0" smtClean="0"/>
                <a:t>The entire state of California is in severe to exceptional drought</a:t>
              </a:r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50913" y="2620343"/>
              <a:ext cx="163106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So What?</a:t>
              </a:r>
            </a:p>
            <a:p>
              <a:r>
                <a:rPr lang="en-US" sz="1600" dirty="0" smtClean="0"/>
                <a:t>50% of U.S. fruit </a:t>
              </a:r>
            </a:p>
            <a:p>
              <a:r>
                <a:rPr lang="en-US" sz="1600" dirty="0" smtClean="0"/>
                <a:t>is produced in CA </a:t>
              </a:r>
            </a:p>
            <a:p>
              <a:endParaRPr lang="en-US" sz="1600" dirty="0"/>
            </a:p>
            <a:p>
              <a:r>
                <a:rPr lang="en-US" sz="1600" dirty="0" smtClean="0"/>
                <a:t>Drought can seriously impact C emissions</a:t>
              </a:r>
              <a:endParaRPr 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17320" y="2568998"/>
              <a:ext cx="1840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Benefits</a:t>
              </a:r>
            </a:p>
            <a:p>
              <a:r>
                <a:rPr lang="en-US" sz="1600" dirty="0" smtClean="0"/>
                <a:t> Inform future planning</a:t>
              </a:r>
              <a:endParaRPr lang="en-US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83324" y="4769930"/>
              <a:ext cx="41131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Solutions</a:t>
              </a:r>
            </a:p>
            <a:p>
              <a:r>
                <a:rPr lang="en-US" sz="1600" dirty="0" smtClean="0"/>
                <a:t>Provide information to managers/ policy members (e.g. to improve water management, land use change)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93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are the spatial and temporal dynamics of the current drought?</a:t>
            </a:r>
          </a:p>
          <a:p>
            <a:r>
              <a:rPr lang="en-US" dirty="0"/>
              <a:t>2. What are the impacts of drought on ecosystem services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Water</a:t>
            </a:r>
          </a:p>
          <a:p>
            <a:pPr lvl="1"/>
            <a:r>
              <a:rPr lang="en-US" dirty="0" smtClean="0"/>
              <a:t>Carbon</a:t>
            </a:r>
          </a:p>
          <a:p>
            <a:pPr lvl="1"/>
            <a:r>
              <a:rPr lang="en-US" dirty="0" smtClean="0"/>
              <a:t>Agricultural production</a:t>
            </a:r>
            <a:endParaRPr lang="en-US" dirty="0"/>
          </a:p>
          <a:p>
            <a:r>
              <a:rPr lang="en-US" dirty="0" smtClean="0"/>
              <a:t>3</a:t>
            </a:r>
            <a:r>
              <a:rPr lang="en-US" dirty="0"/>
              <a:t>. Are natural systems more resilient than agricultural systems to drought?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2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been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Most severe of all 20</a:t>
            </a:r>
            <a:r>
              <a:rPr lang="en-US" baseline="30000" dirty="0"/>
              <a:t>th</a:t>
            </a:r>
            <a:r>
              <a:rPr lang="en-US" dirty="0"/>
              <a:t> century </a:t>
            </a:r>
            <a:r>
              <a:rPr lang="en-US" dirty="0" smtClean="0"/>
              <a:t>hazards  (Mishra &amp; Singh 2010) </a:t>
            </a:r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dirty="0" smtClean="0"/>
              <a:t>Climate change and increasing water demand make it worse  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1600" dirty="0" smtClean="0"/>
              <a:t>Millennium drought (2000-2004) in Western U.S (</a:t>
            </a:r>
            <a:r>
              <a:rPr lang="en-US" sz="1600" dirty="0" err="1" smtClean="0"/>
              <a:t>Schwalm</a:t>
            </a:r>
            <a:r>
              <a:rPr lang="en-US" sz="1600" dirty="0" smtClean="0"/>
              <a:t> et al. 2012, Nature Geoscience)</a:t>
            </a:r>
          </a:p>
          <a:p>
            <a:pPr marL="354330" lvl="2" indent="-1714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800" dirty="0" smtClean="0"/>
              <a:t> </a:t>
            </a:r>
            <a:r>
              <a:rPr lang="en-US" dirty="0" smtClean="0"/>
              <a:t>Reduced annual CO2 uptake by 51%</a:t>
            </a:r>
          </a:p>
          <a:p>
            <a:pPr marL="354330" lvl="2" indent="-1714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dirty="0" smtClean="0"/>
              <a:t>Reductions in crop yield and stream flow</a:t>
            </a:r>
          </a:p>
          <a:p>
            <a:pPr marL="354330" lvl="2" indent="-1714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dirty="0" smtClean="0"/>
              <a:t>Grasslands, followed by forest and savanna most sensitive</a:t>
            </a:r>
          </a:p>
          <a:p>
            <a:pPr marL="112713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1600" dirty="0" smtClean="0"/>
              <a:t>California </a:t>
            </a:r>
            <a:r>
              <a:rPr lang="en-US" sz="1600" dirty="0" smtClean="0"/>
              <a:t>(</a:t>
            </a:r>
            <a:r>
              <a:rPr lang="en-US" sz="1600" dirty="0" err="1" smtClean="0"/>
              <a:t>Howitt</a:t>
            </a:r>
            <a:r>
              <a:rPr lang="en-US" sz="1600" dirty="0" smtClean="0"/>
              <a:t> et al. 2014)</a:t>
            </a:r>
          </a:p>
          <a:p>
            <a:pPr marL="284163" lvl="3" indent="-1714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dirty="0" smtClean="0"/>
              <a:t>Modeled effects of drought on crop yield and estimates of changes in GW (based on surveys)</a:t>
            </a:r>
          </a:p>
          <a:p>
            <a:pPr marL="284163" lvl="3" indent="-1714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dirty="0" smtClean="0"/>
              <a:t>No empirical data, no carbon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97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 rot="16200000">
            <a:off x="930278" y="661377"/>
            <a:ext cx="559141" cy="1947169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How bad </a:t>
            </a:r>
            <a:r>
              <a:rPr lang="en-US" sz="1200" dirty="0" smtClean="0"/>
              <a:t>is the </a:t>
            </a:r>
            <a:r>
              <a:rPr lang="en-US" sz="1200" dirty="0"/>
              <a:t>current drought? </a:t>
            </a:r>
          </a:p>
        </p:txBody>
      </p:sp>
      <p:sp>
        <p:nvSpPr>
          <p:cNvPr id="6" name="Vertical Text Placeholder 4"/>
          <p:cNvSpPr txBox="1">
            <a:spLocks/>
          </p:cNvSpPr>
          <p:nvPr/>
        </p:nvSpPr>
        <p:spPr>
          <a:xfrm rot="16200000">
            <a:off x="856653" y="2590118"/>
            <a:ext cx="706386" cy="19471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How much has C sink strength been reduced by the current drought?</a:t>
            </a:r>
          </a:p>
        </p:txBody>
      </p:sp>
      <p:sp>
        <p:nvSpPr>
          <p:cNvPr id="7" name="Vertical Text Placeholder 4"/>
          <p:cNvSpPr txBox="1">
            <a:spLocks/>
          </p:cNvSpPr>
          <p:nvPr/>
        </p:nvSpPr>
        <p:spPr>
          <a:xfrm rot="16200000">
            <a:off x="834856" y="4402268"/>
            <a:ext cx="749984" cy="19471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Are natural ecosystems more resilient than agricultural ecosystems?  </a:t>
            </a:r>
            <a:endParaRPr lang="en-US" sz="1200" dirty="0"/>
          </a:p>
        </p:txBody>
      </p:sp>
      <p:sp>
        <p:nvSpPr>
          <p:cNvPr id="8" name="Vertical Text Placeholder 4"/>
          <p:cNvSpPr txBox="1">
            <a:spLocks/>
          </p:cNvSpPr>
          <p:nvPr/>
        </p:nvSpPr>
        <p:spPr>
          <a:xfrm rot="16200000">
            <a:off x="908861" y="32209"/>
            <a:ext cx="373637" cy="77696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Questions</a:t>
            </a:r>
            <a:endParaRPr lang="en-US" sz="1200" dirty="0"/>
          </a:p>
        </p:txBody>
      </p:sp>
      <p:sp>
        <p:nvSpPr>
          <p:cNvPr id="9" name="Vertical Text Placeholder 4"/>
          <p:cNvSpPr txBox="1">
            <a:spLocks/>
          </p:cNvSpPr>
          <p:nvPr/>
        </p:nvSpPr>
        <p:spPr>
          <a:xfrm rot="16200000">
            <a:off x="2995565" y="-118946"/>
            <a:ext cx="373637" cy="105603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Data Acquisition</a:t>
            </a:r>
            <a:endParaRPr lang="en-US" sz="1200" dirty="0"/>
          </a:p>
        </p:txBody>
      </p:sp>
      <p:sp>
        <p:nvSpPr>
          <p:cNvPr id="10" name="Vertical Text Placeholder 4"/>
          <p:cNvSpPr txBox="1">
            <a:spLocks/>
          </p:cNvSpPr>
          <p:nvPr/>
        </p:nvSpPr>
        <p:spPr>
          <a:xfrm rot="16200000">
            <a:off x="4789105" y="-137030"/>
            <a:ext cx="373637" cy="105603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Data Analysis</a:t>
            </a:r>
            <a:endParaRPr lang="en-US" sz="1200" dirty="0"/>
          </a:p>
        </p:txBody>
      </p:sp>
      <p:sp>
        <p:nvSpPr>
          <p:cNvPr id="11" name="Vertical Text Placeholder 4"/>
          <p:cNvSpPr txBox="1">
            <a:spLocks/>
          </p:cNvSpPr>
          <p:nvPr/>
        </p:nvSpPr>
        <p:spPr>
          <a:xfrm rot="16200000">
            <a:off x="2952752" y="833875"/>
            <a:ext cx="373637" cy="48520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PDSI</a:t>
            </a:r>
            <a:endParaRPr lang="en-US" sz="1200" dirty="0"/>
          </a:p>
        </p:txBody>
      </p:sp>
      <p:sp>
        <p:nvSpPr>
          <p:cNvPr id="12" name="Vertical Text Placeholder 4"/>
          <p:cNvSpPr txBox="1">
            <a:spLocks/>
          </p:cNvSpPr>
          <p:nvPr/>
        </p:nvSpPr>
        <p:spPr>
          <a:xfrm rot="16200000">
            <a:off x="3116865" y="1195796"/>
            <a:ext cx="373637" cy="8134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Rain/Runoff</a:t>
            </a:r>
            <a:endParaRPr lang="en-US" sz="1200" dirty="0"/>
          </a:p>
        </p:txBody>
      </p:sp>
      <p:sp>
        <p:nvSpPr>
          <p:cNvPr id="13" name="Vertical Text Placeholder 4"/>
          <p:cNvSpPr txBox="1">
            <a:spLocks/>
          </p:cNvSpPr>
          <p:nvPr/>
        </p:nvSpPr>
        <p:spPr>
          <a:xfrm rot="16200000">
            <a:off x="3031914" y="1847112"/>
            <a:ext cx="543539" cy="8134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Reservoir Storage</a:t>
            </a:r>
            <a:endParaRPr lang="en-US" sz="1200" dirty="0"/>
          </a:p>
        </p:txBody>
      </p:sp>
      <p:sp>
        <p:nvSpPr>
          <p:cNvPr id="14" name="Vertical Text Placeholder 4"/>
          <p:cNvSpPr txBox="1">
            <a:spLocks/>
          </p:cNvSpPr>
          <p:nvPr/>
        </p:nvSpPr>
        <p:spPr>
          <a:xfrm rot="16200000">
            <a:off x="3139165" y="5771726"/>
            <a:ext cx="300496" cy="8134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Crop Yield</a:t>
            </a:r>
            <a:endParaRPr lang="en-US" sz="1200" dirty="0"/>
          </a:p>
        </p:txBody>
      </p:sp>
      <p:sp>
        <p:nvSpPr>
          <p:cNvPr id="15" name="Vertical Text Placeholder 4"/>
          <p:cNvSpPr txBox="1">
            <a:spLocks/>
          </p:cNvSpPr>
          <p:nvPr/>
        </p:nvSpPr>
        <p:spPr>
          <a:xfrm rot="16200000">
            <a:off x="3049104" y="4766102"/>
            <a:ext cx="480612" cy="8134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Land Cover Type</a:t>
            </a:r>
            <a:endParaRPr lang="en-US" sz="1200" dirty="0"/>
          </a:p>
        </p:txBody>
      </p:sp>
      <p:sp>
        <p:nvSpPr>
          <p:cNvPr id="16" name="Vertical Text Placeholder 4"/>
          <p:cNvSpPr txBox="1">
            <a:spLocks/>
          </p:cNvSpPr>
          <p:nvPr/>
        </p:nvSpPr>
        <p:spPr>
          <a:xfrm rot="16200000">
            <a:off x="3139162" y="3960923"/>
            <a:ext cx="300496" cy="8134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Flux Data</a:t>
            </a:r>
            <a:endParaRPr lang="en-US" sz="1200" dirty="0"/>
          </a:p>
        </p:txBody>
      </p:sp>
      <p:sp>
        <p:nvSpPr>
          <p:cNvPr id="17" name="Vertical Text Placeholder 4"/>
          <p:cNvSpPr txBox="1">
            <a:spLocks/>
          </p:cNvSpPr>
          <p:nvPr/>
        </p:nvSpPr>
        <p:spPr>
          <a:xfrm rot="16200000">
            <a:off x="3139162" y="2926803"/>
            <a:ext cx="300496" cy="8134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MODIS GPP</a:t>
            </a:r>
            <a:endParaRPr lang="en-US" sz="1200" dirty="0"/>
          </a:p>
        </p:txBody>
      </p:sp>
      <p:sp>
        <p:nvSpPr>
          <p:cNvPr id="18" name="Vertical Text Placeholder 4"/>
          <p:cNvSpPr txBox="1">
            <a:spLocks/>
          </p:cNvSpPr>
          <p:nvPr/>
        </p:nvSpPr>
        <p:spPr>
          <a:xfrm rot="16200000">
            <a:off x="3139162" y="3274317"/>
            <a:ext cx="300496" cy="8134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MODIS NPP</a:t>
            </a:r>
            <a:endParaRPr lang="en-US" sz="1200" dirty="0"/>
          </a:p>
        </p:txBody>
      </p:sp>
      <p:sp>
        <p:nvSpPr>
          <p:cNvPr id="19" name="Vertical Text Placeholder 4"/>
          <p:cNvSpPr txBox="1">
            <a:spLocks/>
          </p:cNvSpPr>
          <p:nvPr/>
        </p:nvSpPr>
        <p:spPr>
          <a:xfrm rot="16200000">
            <a:off x="3153435" y="3617620"/>
            <a:ext cx="300496" cy="8134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MODIS EVI</a:t>
            </a:r>
            <a:endParaRPr lang="en-US" sz="1200" dirty="0"/>
          </a:p>
        </p:txBody>
      </p:sp>
      <p:sp>
        <p:nvSpPr>
          <p:cNvPr id="20" name="Vertical Text Placeholder 4"/>
          <p:cNvSpPr txBox="1">
            <a:spLocks/>
          </p:cNvSpPr>
          <p:nvPr/>
        </p:nvSpPr>
        <p:spPr>
          <a:xfrm rot="16200000">
            <a:off x="3139162" y="4322686"/>
            <a:ext cx="300496" cy="8134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LST</a:t>
            </a:r>
            <a:endParaRPr lang="en-US" sz="1200" dirty="0"/>
          </a:p>
        </p:txBody>
      </p:sp>
      <p:sp>
        <p:nvSpPr>
          <p:cNvPr id="21" name="Vertical Text Placeholder 4"/>
          <p:cNvSpPr txBox="1">
            <a:spLocks/>
          </p:cNvSpPr>
          <p:nvPr/>
        </p:nvSpPr>
        <p:spPr>
          <a:xfrm rot="16200000">
            <a:off x="4855880" y="929721"/>
            <a:ext cx="373638" cy="114166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Trends Analysis</a:t>
            </a:r>
            <a:endParaRPr lang="en-US" sz="1200" dirty="0"/>
          </a:p>
        </p:txBody>
      </p:sp>
      <p:sp>
        <p:nvSpPr>
          <p:cNvPr id="22" name="Vertical Text Placeholder 4"/>
          <p:cNvSpPr txBox="1">
            <a:spLocks/>
          </p:cNvSpPr>
          <p:nvPr/>
        </p:nvSpPr>
        <p:spPr>
          <a:xfrm rot="16200000">
            <a:off x="5036507" y="2330961"/>
            <a:ext cx="635185" cy="176446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Ecosystem Sensitivity </a:t>
            </a:r>
            <a:r>
              <a:rPr lang="en-US" sz="1200" dirty="0" smtClean="0"/>
              <a:t>Analysis (Linear)</a:t>
            </a:r>
            <a:endParaRPr lang="en-US" sz="1200" dirty="0"/>
          </a:p>
        </p:txBody>
      </p:sp>
      <p:sp>
        <p:nvSpPr>
          <p:cNvPr id="23" name="Vertical Text Placeholder 4"/>
          <p:cNvSpPr txBox="1">
            <a:spLocks/>
          </p:cNvSpPr>
          <p:nvPr/>
        </p:nvSpPr>
        <p:spPr>
          <a:xfrm rot="16200000">
            <a:off x="5143320" y="3521979"/>
            <a:ext cx="373638" cy="176446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Model/Validate R</a:t>
            </a:r>
            <a:r>
              <a:rPr lang="en-US" sz="1200" baseline="-25000" dirty="0" smtClean="0"/>
              <a:t>eco</a:t>
            </a:r>
            <a:endParaRPr lang="en-US" sz="1200" baseline="-25000" dirty="0"/>
          </a:p>
        </p:txBody>
      </p:sp>
      <p:sp>
        <p:nvSpPr>
          <p:cNvPr id="24" name="Vertical Text Placeholder 4"/>
          <p:cNvSpPr txBox="1">
            <a:spLocks/>
          </p:cNvSpPr>
          <p:nvPr/>
        </p:nvSpPr>
        <p:spPr>
          <a:xfrm rot="16200000">
            <a:off x="4988899" y="5122810"/>
            <a:ext cx="373638" cy="140769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Time Series Analysis</a:t>
            </a:r>
            <a:endParaRPr lang="en-US" sz="1200" dirty="0"/>
          </a:p>
        </p:txBody>
      </p:sp>
      <p:sp>
        <p:nvSpPr>
          <p:cNvPr id="25" name="Vertical Text Placeholder 4"/>
          <p:cNvSpPr txBox="1">
            <a:spLocks/>
          </p:cNvSpPr>
          <p:nvPr/>
        </p:nvSpPr>
        <p:spPr>
          <a:xfrm rot="16200000">
            <a:off x="7577021" y="-191465"/>
            <a:ext cx="373638" cy="114166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Products</a:t>
            </a:r>
            <a:endParaRPr lang="en-US" sz="1200" dirty="0"/>
          </a:p>
        </p:txBody>
      </p:sp>
      <p:sp>
        <p:nvSpPr>
          <p:cNvPr id="26" name="Vertical Text Placeholder 4"/>
          <p:cNvSpPr txBox="1">
            <a:spLocks/>
          </p:cNvSpPr>
          <p:nvPr/>
        </p:nvSpPr>
        <p:spPr>
          <a:xfrm rot="16200000">
            <a:off x="7733084" y="493431"/>
            <a:ext cx="560460" cy="16406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Long term frequency and Intensity of Drought</a:t>
            </a:r>
            <a:endParaRPr lang="en-US" sz="1200" dirty="0"/>
          </a:p>
        </p:txBody>
      </p:sp>
      <p:sp>
        <p:nvSpPr>
          <p:cNvPr id="27" name="Vertical Text Placeholder 4"/>
          <p:cNvSpPr txBox="1">
            <a:spLocks/>
          </p:cNvSpPr>
          <p:nvPr/>
        </p:nvSpPr>
        <p:spPr>
          <a:xfrm rot="16200000">
            <a:off x="7732595" y="5463204"/>
            <a:ext cx="532349" cy="198256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b="1" dirty="0" smtClean="0"/>
              <a:t>Manuscript</a:t>
            </a:r>
            <a:endParaRPr lang="en-US" sz="1600" b="1" dirty="0"/>
          </a:p>
        </p:txBody>
      </p:sp>
      <p:sp>
        <p:nvSpPr>
          <p:cNvPr id="28" name="Left Bracket 27"/>
          <p:cNvSpPr/>
          <p:nvPr/>
        </p:nvSpPr>
        <p:spPr>
          <a:xfrm>
            <a:off x="2725722" y="3311314"/>
            <a:ext cx="142708" cy="1812155"/>
          </a:xfrm>
          <a:prstGeom prst="leftBracket">
            <a:avLst/>
          </a:prstGeom>
          <a:ln w="6350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/>
          <p:cNvSpPr/>
          <p:nvPr/>
        </p:nvSpPr>
        <p:spPr>
          <a:xfrm>
            <a:off x="2697184" y="1126910"/>
            <a:ext cx="185512" cy="1170386"/>
          </a:xfrm>
          <a:prstGeom prst="leftBracket">
            <a:avLst/>
          </a:prstGeom>
          <a:ln w="6350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/>
          <p:cNvSpPr/>
          <p:nvPr/>
        </p:nvSpPr>
        <p:spPr>
          <a:xfrm>
            <a:off x="2554479" y="4174586"/>
            <a:ext cx="142708" cy="2003857"/>
          </a:xfrm>
          <a:prstGeom prst="leftBracket">
            <a:avLst/>
          </a:prstGeom>
          <a:ln w="6350" cmpd="sng">
            <a:solidFill>
              <a:srgbClr val="00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/>
          <p:cNvSpPr/>
          <p:nvPr/>
        </p:nvSpPr>
        <p:spPr>
          <a:xfrm flipH="1">
            <a:off x="3767488" y="3311314"/>
            <a:ext cx="142708" cy="1812155"/>
          </a:xfrm>
          <a:prstGeom prst="leftBracket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183431" y="1687371"/>
            <a:ext cx="513753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88547" y="3530785"/>
            <a:ext cx="513753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83431" y="5397936"/>
            <a:ext cx="371048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10196" y="3924037"/>
            <a:ext cx="1388836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99032" y="3530785"/>
            <a:ext cx="0" cy="686607"/>
          </a:xfrm>
          <a:prstGeom prst="line">
            <a:avLst/>
          </a:prstGeom>
          <a:ln w="635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Left Bracket 50"/>
          <p:cNvSpPr/>
          <p:nvPr/>
        </p:nvSpPr>
        <p:spPr>
          <a:xfrm flipH="1">
            <a:off x="3958125" y="4366288"/>
            <a:ext cx="142708" cy="1812155"/>
          </a:xfrm>
          <a:prstGeom prst="leftBracket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endCxn id="24" idx="0"/>
          </p:cNvCxnSpPr>
          <p:nvPr/>
        </p:nvCxnSpPr>
        <p:spPr>
          <a:xfrm>
            <a:off x="4100833" y="5826656"/>
            <a:ext cx="371039" cy="0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1" idx="0"/>
          </p:cNvCxnSpPr>
          <p:nvPr/>
        </p:nvCxnSpPr>
        <p:spPr>
          <a:xfrm>
            <a:off x="3910196" y="1500552"/>
            <a:ext cx="561673" cy="0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Left Bracket 59"/>
          <p:cNvSpPr/>
          <p:nvPr/>
        </p:nvSpPr>
        <p:spPr>
          <a:xfrm flipH="1">
            <a:off x="6279686" y="3339532"/>
            <a:ext cx="142708" cy="2487124"/>
          </a:xfrm>
          <a:prstGeom prst="leftBracket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9" idx="0"/>
          </p:cNvCxnSpPr>
          <p:nvPr/>
        </p:nvCxnSpPr>
        <p:spPr>
          <a:xfrm>
            <a:off x="1484160" y="399776"/>
            <a:ext cx="1170207" cy="9294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9" idx="2"/>
            <a:endCxn id="10" idx="0"/>
          </p:cNvCxnSpPr>
          <p:nvPr/>
        </p:nvCxnSpPr>
        <p:spPr>
          <a:xfrm flipV="1">
            <a:off x="3710400" y="390986"/>
            <a:ext cx="737507" cy="18084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 noChangeAspect="1"/>
          </p:cNvCxnSpPr>
          <p:nvPr/>
        </p:nvCxnSpPr>
        <p:spPr>
          <a:xfrm>
            <a:off x="5515841" y="390986"/>
            <a:ext cx="1661787" cy="0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Left Bracket 70"/>
          <p:cNvSpPr/>
          <p:nvPr/>
        </p:nvSpPr>
        <p:spPr>
          <a:xfrm flipH="1">
            <a:off x="3767487" y="1102178"/>
            <a:ext cx="138129" cy="1170386"/>
          </a:xfrm>
          <a:prstGeom prst="leftBracket">
            <a:avLst/>
          </a:prstGeom>
          <a:ln w="63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Vertical Text Placeholder 4"/>
          <p:cNvSpPr txBox="1">
            <a:spLocks/>
          </p:cNvSpPr>
          <p:nvPr/>
        </p:nvSpPr>
        <p:spPr>
          <a:xfrm rot="16200000">
            <a:off x="7095494" y="3431879"/>
            <a:ext cx="1750007" cy="16406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Times Series Plots: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PDSI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Runoff</a:t>
            </a:r>
            <a:endParaRPr lang="en-US" sz="1200" dirty="0" smtClean="0"/>
          </a:p>
          <a:p>
            <a:pPr marL="0" indent="0">
              <a:buFont typeface="Arial"/>
              <a:buNone/>
            </a:pPr>
            <a:r>
              <a:rPr lang="en-US" sz="1200" dirty="0" smtClean="0"/>
              <a:t>Reservoir Storage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GPP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NPP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Reco</a:t>
            </a:r>
          </a:p>
          <a:p>
            <a:pPr marL="0" indent="0">
              <a:buFont typeface="Arial"/>
              <a:buNone/>
            </a:pPr>
            <a:endParaRPr lang="en-US" sz="1200" dirty="0"/>
          </a:p>
        </p:txBody>
      </p:sp>
      <p:sp>
        <p:nvSpPr>
          <p:cNvPr id="43" name="Left Bracket 42"/>
          <p:cNvSpPr/>
          <p:nvPr/>
        </p:nvSpPr>
        <p:spPr>
          <a:xfrm>
            <a:off x="7007488" y="1355390"/>
            <a:ext cx="142708" cy="2862002"/>
          </a:xfrm>
          <a:prstGeom prst="leftBracket">
            <a:avLst/>
          </a:prstGeom>
          <a:ln w="6350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5613530" y="1500552"/>
            <a:ext cx="1393958" cy="4984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7" idx="3"/>
          </p:cNvCxnSpPr>
          <p:nvPr/>
        </p:nvCxnSpPr>
        <p:spPr>
          <a:xfrm>
            <a:off x="7998770" y="5639836"/>
            <a:ext cx="0" cy="548475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64348" y="5639836"/>
            <a:ext cx="1234422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764348" y="3311314"/>
            <a:ext cx="0" cy="2328522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764348" y="3310368"/>
            <a:ext cx="24314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93735" y="4517888"/>
            <a:ext cx="270613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Vertical Text Placeholder 4"/>
          <p:cNvSpPr txBox="1">
            <a:spLocks/>
          </p:cNvSpPr>
          <p:nvPr/>
        </p:nvSpPr>
        <p:spPr>
          <a:xfrm rot="16200000">
            <a:off x="4894846" y="4477754"/>
            <a:ext cx="609599" cy="140769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Quantify Differences Between Ecosystems</a:t>
            </a:r>
            <a:endParaRPr lang="en-US" sz="12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4114800" y="5105400"/>
            <a:ext cx="371039" cy="0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5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380"/>
            <a:ext cx="5408624" cy="6100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Message Box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117320" y="1027362"/>
            <a:ext cx="6464662" cy="5250965"/>
            <a:chOff x="1117320" y="1027362"/>
            <a:chExt cx="6464662" cy="5250965"/>
          </a:xfrm>
        </p:grpSpPr>
        <p:grpSp>
          <p:nvGrpSpPr>
            <p:cNvPr id="38" name="Group 37"/>
            <p:cNvGrpSpPr/>
            <p:nvPr/>
          </p:nvGrpSpPr>
          <p:grpSpPr>
            <a:xfrm>
              <a:off x="1127391" y="1027362"/>
              <a:ext cx="6454591" cy="5250965"/>
              <a:chOff x="1127391" y="1027362"/>
              <a:chExt cx="6454591" cy="52509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57470" y="2676710"/>
                <a:ext cx="3193443" cy="19749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Hypothesis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Drought will decrease ecosystem services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Agricultural systems will appear more resilient than natural ecosystems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127391" y="1027362"/>
                <a:ext cx="1630079" cy="1649348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950913" y="4651668"/>
                <a:ext cx="1631069" cy="1626658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5950914" y="1027363"/>
                <a:ext cx="1630078" cy="1649347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1127391" y="4651668"/>
                <a:ext cx="1630080" cy="1620103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1127391" y="1027362"/>
                <a:ext cx="6453601" cy="1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127391" y="6278326"/>
                <a:ext cx="6454591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127391" y="1027362"/>
                <a:ext cx="0" cy="5250964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81982" y="1027363"/>
                <a:ext cx="0" cy="5250964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2283323" y="1177679"/>
              <a:ext cx="41131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Question</a:t>
              </a:r>
            </a:p>
            <a:p>
              <a:r>
                <a:rPr lang="en-US" sz="1600" dirty="0" smtClean="0"/>
                <a:t>How does drought influence H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O and CO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dynamics in natural and Agricultural systems?</a:t>
              </a:r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38566" y="2663034"/>
              <a:ext cx="163106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Assumptions</a:t>
              </a:r>
            </a:p>
            <a:p>
              <a:r>
                <a:rPr lang="en-US" sz="1600" dirty="0" smtClean="0"/>
                <a:t>PDSI is a good indicator of drought</a:t>
              </a:r>
            </a:p>
            <a:p>
              <a:endParaRPr lang="en-US" sz="1600" dirty="0"/>
            </a:p>
            <a:p>
              <a:r>
                <a:rPr lang="en-US" sz="1600" dirty="0" smtClean="0"/>
                <a:t>MODIS data can capture changes in productivity</a:t>
              </a:r>
              <a:endParaRPr 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17320" y="2426309"/>
              <a:ext cx="184093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Data</a:t>
              </a:r>
            </a:p>
            <a:p>
              <a:r>
                <a:rPr lang="en-US" sz="1600" dirty="0" smtClean="0"/>
                <a:t>-PDSI (Drought)</a:t>
              </a:r>
            </a:p>
            <a:p>
              <a:r>
                <a:rPr lang="en-US" sz="1600" dirty="0" smtClean="0"/>
                <a:t>-GPP (C)</a:t>
              </a:r>
            </a:p>
            <a:p>
              <a:r>
                <a:rPr lang="en-US" sz="1600" dirty="0" smtClean="0"/>
                <a:t>-Run off (H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0)</a:t>
              </a:r>
            </a:p>
            <a:p>
              <a:r>
                <a:rPr lang="en-US" sz="1600" dirty="0" smtClean="0"/>
                <a:t>-Reservoir Storage</a:t>
              </a:r>
            </a:p>
            <a:p>
              <a:r>
                <a:rPr lang="en-US" sz="1600" dirty="0" smtClean="0"/>
                <a:t>-Crop Yield</a:t>
              </a:r>
            </a:p>
            <a:p>
              <a:r>
                <a:rPr lang="en-US" sz="1600" dirty="0" smtClean="0"/>
                <a:t>-Land cover/Ecosystem type</a:t>
              </a:r>
            </a:p>
            <a:p>
              <a:r>
                <a:rPr lang="en-US" sz="1600" dirty="0" smtClean="0"/>
                <a:t>-Flux data</a:t>
              </a:r>
            </a:p>
            <a:p>
              <a:r>
                <a:rPr lang="en-US" sz="1600" dirty="0" smtClean="0"/>
                <a:t>-EVI</a:t>
              </a:r>
            </a:p>
            <a:p>
              <a:r>
                <a:rPr lang="en-US" sz="1600" dirty="0" smtClean="0"/>
                <a:t>-LST</a:t>
              </a:r>
            </a:p>
            <a:p>
              <a:endParaRPr lang="en-US" sz="1600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83324" y="4769930"/>
              <a:ext cx="411319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Methods</a:t>
              </a:r>
            </a:p>
            <a:p>
              <a:r>
                <a:rPr lang="en-US" sz="1600" dirty="0" smtClean="0"/>
                <a:t>-Trend Analysis (Drought, CO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, Crop Yield)</a:t>
              </a:r>
            </a:p>
            <a:p>
              <a:r>
                <a:rPr lang="en-US" sz="1600" dirty="0" smtClean="0"/>
                <a:t>-Model R</a:t>
              </a:r>
              <a:r>
                <a:rPr lang="en-US" sz="1600" baseline="-25000" dirty="0" smtClean="0"/>
                <a:t>eco</a:t>
              </a:r>
              <a:r>
                <a:rPr lang="en-US" sz="1600" dirty="0" smtClean="0"/>
                <a:t> (Flux &amp; MODIS)</a:t>
              </a:r>
            </a:p>
            <a:p>
              <a:r>
                <a:rPr lang="en-US" sz="1600" dirty="0" smtClean="0"/>
                <a:t>-Quantify differences in Ecosystem productivity and CO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sequestration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84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257800"/>
            <a:ext cx="7543800" cy="1143000"/>
          </a:xfrm>
        </p:spPr>
        <p:txBody>
          <a:bodyPr/>
          <a:lstStyle/>
          <a:p>
            <a:r>
              <a:rPr lang="es-MX" dirty="0" err="1" smtClean="0"/>
              <a:t>Where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world</a:t>
            </a:r>
            <a:r>
              <a:rPr lang="es-MX" dirty="0" smtClean="0"/>
              <a:t> are </a:t>
            </a:r>
            <a:r>
              <a:rPr lang="es-MX" dirty="0" err="1" smtClean="0"/>
              <a:t>we</a:t>
            </a:r>
            <a:r>
              <a:rPr lang="en-US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7338"/>
            <a:ext cx="8991600" cy="4894262"/>
          </a:xfrm>
        </p:spPr>
      </p:pic>
    </p:spTree>
    <p:extLst>
      <p:ext uri="{BB962C8B-B14F-4D97-AF65-F5344CB8AC3E}">
        <p14:creationId xmlns:p14="http://schemas.microsoft.com/office/powerpoint/2010/main" val="72000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Palmer </a:t>
            </a:r>
            <a:r>
              <a:rPr lang="es-MX" dirty="0" err="1" smtClean="0"/>
              <a:t>Drought</a:t>
            </a:r>
            <a:r>
              <a:rPr lang="es-MX" dirty="0" smtClean="0"/>
              <a:t> </a:t>
            </a:r>
            <a:r>
              <a:rPr lang="es-MX" dirty="0" err="1" smtClean="0"/>
              <a:t>Severity</a:t>
            </a:r>
            <a:r>
              <a:rPr lang="es-MX" dirty="0" smtClean="0"/>
              <a:t> </a:t>
            </a:r>
            <a:r>
              <a:rPr lang="es-MX" dirty="0" err="1" smtClean="0"/>
              <a:t>Index</a:t>
            </a:r>
            <a:r>
              <a:rPr lang="es-MX" dirty="0" smtClean="0"/>
              <a:t> (PDSI)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37361"/>
            <a:ext cx="6398260" cy="4887383"/>
          </a:xfrm>
        </p:spPr>
      </p:pic>
    </p:spTree>
    <p:extLst>
      <p:ext uri="{BB962C8B-B14F-4D97-AF65-F5344CB8AC3E}">
        <p14:creationId xmlns:p14="http://schemas.microsoft.com/office/powerpoint/2010/main" val="2936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1646</TotalTime>
  <Words>674</Words>
  <Application>Microsoft Macintosh PowerPoint</Application>
  <PresentationFormat>On-screen Show (4:3)</PresentationFormat>
  <Paragraphs>148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</vt:lpstr>
      <vt:lpstr>California Drought: How bad is it?</vt:lpstr>
      <vt:lpstr>PowerPoint Presentation</vt:lpstr>
      <vt:lpstr>Message Box</vt:lpstr>
      <vt:lpstr>Research Questions</vt:lpstr>
      <vt:lpstr>What’s been done?</vt:lpstr>
      <vt:lpstr>PowerPoint Presentation</vt:lpstr>
      <vt:lpstr>Statistical Message Box</vt:lpstr>
      <vt:lpstr>PowerPoint Presentation</vt:lpstr>
      <vt:lpstr>Palmer Drought Severity Index (PDSI)</vt:lpstr>
      <vt:lpstr>PDSI</vt:lpstr>
      <vt:lpstr>Precipitation</vt:lpstr>
      <vt:lpstr>Precipitation</vt:lpstr>
      <vt:lpstr>Stream Water Runoff</vt:lpstr>
      <vt:lpstr>Reservoir storage</vt:lpstr>
      <vt:lpstr>Crop Yield</vt:lpstr>
      <vt:lpstr>PowerPoint Presentation</vt:lpstr>
      <vt:lpstr>PowerPoint Presentation</vt:lpstr>
      <vt:lpstr>It’s a weird year!</vt:lpstr>
      <vt:lpstr>PowerPoint Presentation</vt:lpstr>
      <vt:lpstr>Our ultimate goal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Assal, Timothy J.</dc:creator>
  <cp:lastModifiedBy>Debora Drucker</cp:lastModifiedBy>
  <cp:revision>37</cp:revision>
  <dcterms:created xsi:type="dcterms:W3CDTF">2006-08-16T00:00:00Z</dcterms:created>
  <dcterms:modified xsi:type="dcterms:W3CDTF">2014-08-08T01:31:42Z</dcterms:modified>
</cp:coreProperties>
</file>