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342" r:id="rId5"/>
    <p:sldId id="728" r:id="rId6"/>
    <p:sldId id="792" r:id="rId7"/>
    <p:sldId id="786" r:id="rId8"/>
    <p:sldId id="793" r:id="rId9"/>
    <p:sldId id="794" r:id="rId10"/>
    <p:sldId id="789" r:id="rId11"/>
    <p:sldId id="790" r:id="rId12"/>
    <p:sldId id="799" r:id="rId13"/>
    <p:sldId id="797" r:id="rId14"/>
    <p:sldId id="798" r:id="rId15"/>
    <p:sldId id="800" r:id="rId16"/>
    <p:sldId id="788" r:id="rId17"/>
    <p:sldId id="791" r:id="rId18"/>
    <p:sldId id="802" r:id="rId19"/>
    <p:sldId id="803" r:id="rId20"/>
    <p:sldId id="804" r:id="rId21"/>
    <p:sldId id="801" r:id="rId22"/>
    <p:sldId id="795" r:id="rId23"/>
    <p:sldId id="805" r:id="rId24"/>
    <p:sldId id="785" r:id="rId25"/>
  </p:sldIdLst>
  <p:sldSz cx="9144000" cy="6858000" type="screen4x3"/>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66" autoAdjust="0"/>
    <p:restoredTop sz="74461" autoAdjust="0"/>
  </p:normalViewPr>
  <p:slideViewPr>
    <p:cSldViewPr snapToGrid="0">
      <p:cViewPr varScale="1">
        <p:scale>
          <a:sx n="86" d="100"/>
          <a:sy n="86" d="100"/>
        </p:scale>
        <p:origin x="2112" y="96"/>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4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9" cy="465296"/>
          </a:xfrm>
          <a:prstGeom prst="rect">
            <a:avLst/>
          </a:prstGeom>
        </p:spPr>
        <p:txBody>
          <a:bodyPr vert="horz" lIns="93268" tIns="46634" rIns="93268" bIns="46634" rtlCol="0"/>
          <a:lstStyle>
            <a:lvl1pPr algn="l">
              <a:defRPr sz="1200"/>
            </a:lvl1pPr>
          </a:lstStyle>
          <a:p>
            <a:endParaRPr lang="en-US" dirty="0"/>
          </a:p>
        </p:txBody>
      </p:sp>
      <p:sp>
        <p:nvSpPr>
          <p:cNvPr id="3" name="Date Placeholder 2"/>
          <p:cNvSpPr>
            <a:spLocks noGrp="1"/>
          </p:cNvSpPr>
          <p:nvPr>
            <p:ph type="dt" sz="quarter" idx="1"/>
          </p:nvPr>
        </p:nvSpPr>
        <p:spPr>
          <a:xfrm>
            <a:off x="3976334" y="0"/>
            <a:ext cx="3041969" cy="465296"/>
          </a:xfrm>
          <a:prstGeom prst="rect">
            <a:avLst/>
          </a:prstGeom>
        </p:spPr>
        <p:txBody>
          <a:bodyPr vert="horz" lIns="93268" tIns="46634" rIns="93268" bIns="46634" rtlCol="0"/>
          <a:lstStyle>
            <a:lvl1pPr algn="r">
              <a:defRPr sz="1200"/>
            </a:lvl1pPr>
          </a:lstStyle>
          <a:p>
            <a:fld id="{9246E736-8DF2-4A67-8AD5-413DE77FF67A}" type="datetimeFigureOut">
              <a:rPr lang="en-US" smtClean="0"/>
              <a:t>8/6/2014</a:t>
            </a:fld>
            <a:endParaRPr lang="en-US" dirty="0"/>
          </a:p>
        </p:txBody>
      </p:sp>
      <p:sp>
        <p:nvSpPr>
          <p:cNvPr id="4" name="Footer Placeholder 3"/>
          <p:cNvSpPr>
            <a:spLocks noGrp="1"/>
          </p:cNvSpPr>
          <p:nvPr>
            <p:ph type="ftr" sz="quarter" idx="2"/>
          </p:nvPr>
        </p:nvSpPr>
        <p:spPr>
          <a:xfrm>
            <a:off x="0" y="8839014"/>
            <a:ext cx="3041969" cy="465296"/>
          </a:xfrm>
          <a:prstGeom prst="rect">
            <a:avLst/>
          </a:prstGeom>
        </p:spPr>
        <p:txBody>
          <a:bodyPr vert="horz" lIns="93268" tIns="46634" rIns="93268" bIns="4663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6334" y="8839014"/>
            <a:ext cx="3041969" cy="465296"/>
          </a:xfrm>
          <a:prstGeom prst="rect">
            <a:avLst/>
          </a:prstGeom>
        </p:spPr>
        <p:txBody>
          <a:bodyPr vert="horz" lIns="93268" tIns="46634" rIns="93268" bIns="46634" rtlCol="0" anchor="b"/>
          <a:lstStyle>
            <a:lvl1pPr algn="r">
              <a:defRPr sz="1200"/>
            </a:lvl1pPr>
          </a:lstStyle>
          <a:p>
            <a:fld id="{A076CDDA-6028-41E6-BFAC-E5BE5434A281}" type="slidenum">
              <a:rPr lang="en-US" smtClean="0"/>
              <a:t>‹#›</a:t>
            </a:fld>
            <a:endParaRPr lang="en-US" dirty="0"/>
          </a:p>
        </p:txBody>
      </p:sp>
    </p:spTree>
    <p:extLst>
      <p:ext uri="{BB962C8B-B14F-4D97-AF65-F5344CB8AC3E}">
        <p14:creationId xmlns:p14="http://schemas.microsoft.com/office/powerpoint/2010/main" val="2289817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9" cy="465296"/>
          </a:xfrm>
          <a:prstGeom prst="rect">
            <a:avLst/>
          </a:prstGeom>
        </p:spPr>
        <p:txBody>
          <a:bodyPr vert="horz" lIns="93268" tIns="46634" rIns="93268" bIns="46634" rtlCol="0"/>
          <a:lstStyle>
            <a:lvl1pPr algn="l">
              <a:defRPr sz="1200"/>
            </a:lvl1pPr>
          </a:lstStyle>
          <a:p>
            <a:endParaRPr lang="en-US" dirty="0"/>
          </a:p>
        </p:txBody>
      </p:sp>
      <p:sp>
        <p:nvSpPr>
          <p:cNvPr id="3" name="Date Placeholder 2"/>
          <p:cNvSpPr>
            <a:spLocks noGrp="1"/>
          </p:cNvSpPr>
          <p:nvPr>
            <p:ph type="dt" idx="1"/>
          </p:nvPr>
        </p:nvSpPr>
        <p:spPr>
          <a:xfrm>
            <a:off x="3976334" y="0"/>
            <a:ext cx="3041969" cy="465296"/>
          </a:xfrm>
          <a:prstGeom prst="rect">
            <a:avLst/>
          </a:prstGeom>
        </p:spPr>
        <p:txBody>
          <a:bodyPr vert="horz" lIns="93268" tIns="46634" rIns="93268" bIns="46634" rtlCol="0"/>
          <a:lstStyle>
            <a:lvl1pPr algn="r">
              <a:defRPr sz="1200"/>
            </a:lvl1pPr>
          </a:lstStyle>
          <a:p>
            <a:fld id="{6F706718-8F9B-4714-BDCA-44544253309B}" type="datetimeFigureOut">
              <a:rPr lang="en-US" smtClean="0"/>
              <a:pPr/>
              <a:t>8/6/2014</a:t>
            </a:fld>
            <a:endParaRPr lang="en-US" dirty="0"/>
          </a:p>
        </p:txBody>
      </p:sp>
      <p:sp>
        <p:nvSpPr>
          <p:cNvPr id="4" name="Slide Image Placeholder 3"/>
          <p:cNvSpPr>
            <a:spLocks noGrp="1" noRot="1" noChangeAspect="1"/>
          </p:cNvSpPr>
          <p:nvPr>
            <p:ph type="sldImg" idx="2"/>
          </p:nvPr>
        </p:nvSpPr>
        <p:spPr>
          <a:xfrm>
            <a:off x="1182688" y="698500"/>
            <a:ext cx="4654550" cy="3490913"/>
          </a:xfrm>
          <a:prstGeom prst="rect">
            <a:avLst/>
          </a:prstGeom>
          <a:noFill/>
          <a:ln w="12700">
            <a:solidFill>
              <a:prstClr val="black"/>
            </a:solidFill>
          </a:ln>
        </p:spPr>
        <p:txBody>
          <a:bodyPr vert="horz" lIns="93268" tIns="46634" rIns="93268" bIns="46634" rtlCol="0" anchor="ctr"/>
          <a:lstStyle/>
          <a:p>
            <a:endParaRPr lang="en-US" dirty="0"/>
          </a:p>
        </p:txBody>
      </p:sp>
      <p:sp>
        <p:nvSpPr>
          <p:cNvPr id="5" name="Notes Placeholder 4"/>
          <p:cNvSpPr>
            <a:spLocks noGrp="1"/>
          </p:cNvSpPr>
          <p:nvPr>
            <p:ph type="body" sz="quarter" idx="3"/>
          </p:nvPr>
        </p:nvSpPr>
        <p:spPr>
          <a:xfrm>
            <a:off x="701994" y="4420316"/>
            <a:ext cx="5615940" cy="4187666"/>
          </a:xfrm>
          <a:prstGeom prst="rect">
            <a:avLst/>
          </a:prstGeom>
        </p:spPr>
        <p:txBody>
          <a:bodyPr vert="horz" lIns="93268" tIns="46634" rIns="93268" bIns="4663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9014"/>
            <a:ext cx="3041969" cy="465296"/>
          </a:xfrm>
          <a:prstGeom prst="rect">
            <a:avLst/>
          </a:prstGeom>
        </p:spPr>
        <p:txBody>
          <a:bodyPr vert="horz" lIns="93268" tIns="46634" rIns="93268" bIns="4663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6334" y="8839014"/>
            <a:ext cx="3041969" cy="465296"/>
          </a:xfrm>
          <a:prstGeom prst="rect">
            <a:avLst/>
          </a:prstGeom>
        </p:spPr>
        <p:txBody>
          <a:bodyPr vert="horz" lIns="93268" tIns="46634" rIns="93268" bIns="46634" rtlCol="0" anchor="b"/>
          <a:lstStyle>
            <a:lvl1pPr algn="r">
              <a:defRPr sz="1200"/>
            </a:lvl1pPr>
          </a:lstStyle>
          <a:p>
            <a:fld id="{0396E79A-87AA-4B9C-8CA3-60BB7F8FB89E}" type="slidenum">
              <a:rPr lang="en-US" smtClean="0"/>
              <a:pPr/>
              <a:t>‹#›</a:t>
            </a:fld>
            <a:endParaRPr lang="en-US" dirty="0"/>
          </a:p>
        </p:txBody>
      </p:sp>
    </p:spTree>
    <p:extLst>
      <p:ext uri="{BB962C8B-B14F-4D97-AF65-F5344CB8AC3E}">
        <p14:creationId xmlns:p14="http://schemas.microsoft.com/office/powerpoint/2010/main" val="9155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1</a:t>
            </a:fld>
            <a:endParaRPr lang="en-US" dirty="0"/>
          </a:p>
        </p:txBody>
      </p:sp>
    </p:spTree>
    <p:extLst>
      <p:ext uri="{BB962C8B-B14F-4D97-AF65-F5344CB8AC3E}">
        <p14:creationId xmlns:p14="http://schemas.microsoft.com/office/powerpoint/2010/main" val="1587298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massively multiplayer online co-op version of Pokémon that lets you play </a:t>
            </a:r>
            <a:r>
              <a:rPr lang="en-US" sz="1200" b="0" i="0" kern="1200" dirty="0" err="1" smtClean="0">
                <a:solidFill>
                  <a:schemeClr val="tx1"/>
                </a:solidFill>
                <a:effectLst/>
                <a:latin typeface="+mn-lt"/>
                <a:ea typeface="+mn-ea"/>
                <a:cs typeface="+mn-cs"/>
              </a:rPr>
              <a:t>Pokemon</a:t>
            </a:r>
            <a:r>
              <a:rPr lang="en-US" sz="1200" b="0" i="0" kern="1200" dirty="0" smtClean="0">
                <a:solidFill>
                  <a:schemeClr val="tx1"/>
                </a:solidFill>
                <a:effectLst/>
                <a:latin typeface="+mn-lt"/>
                <a:ea typeface="+mn-ea"/>
                <a:cs typeface="+mn-cs"/>
              </a:rPr>
              <a:t> collaboratively with a lot of other people by typing commands into chat.</a:t>
            </a:r>
            <a:endParaRPr lang="en-US" baseline="0" dirty="0" smtClean="0"/>
          </a:p>
          <a:p>
            <a:endParaRPr lang="en-US" dirty="0" smtClean="0"/>
          </a:p>
          <a:p>
            <a:r>
              <a:rPr lang="en-US" sz="1200" b="0" i="0" kern="1200" dirty="0" smtClean="0">
                <a:solidFill>
                  <a:schemeClr val="tx1"/>
                </a:solidFill>
                <a:effectLst/>
                <a:latin typeface="+mn-lt"/>
                <a:ea typeface="+mn-ea"/>
                <a:cs typeface="+mn-cs"/>
              </a:rPr>
              <a:t>While chat users can type whatever they want into the channel's chat, the software that powers Twitch Plays Pokémon only parses a handful of commands: up, down, left, right, select, start, a and b, the inputs of the original Game Boy.</a:t>
            </a:r>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12</a:t>
            </a:fld>
            <a:endParaRPr lang="en-US" dirty="0"/>
          </a:p>
        </p:txBody>
      </p:sp>
    </p:spTree>
    <p:extLst>
      <p:ext uri="{BB962C8B-B14F-4D97-AF65-F5344CB8AC3E}">
        <p14:creationId xmlns:p14="http://schemas.microsoft.com/office/powerpoint/2010/main" val="3571203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a:t>
            </a:r>
            <a:r>
              <a:rPr lang="en-US" baseline="0" dirty="0" smtClean="0"/>
              <a:t> of “collective invention”</a:t>
            </a:r>
          </a:p>
          <a:p>
            <a:endParaRPr lang="en-US" baseline="0" dirty="0" smtClean="0"/>
          </a:p>
          <a:p>
            <a:r>
              <a:rPr lang="en-US" baseline="0" dirty="0" smtClean="0"/>
              <a:t>James Watt improves upon the </a:t>
            </a:r>
            <a:r>
              <a:rPr lang="en-US" baseline="0" dirty="0" err="1" smtClean="0"/>
              <a:t>Newcomen</a:t>
            </a:r>
            <a:r>
              <a:rPr lang="en-US" baseline="0" dirty="0" smtClean="0"/>
              <a:t> steam engine in 1769 and later patents it.</a:t>
            </a:r>
          </a:p>
          <a:p>
            <a:endParaRPr lang="en-US" baseline="0" dirty="0" smtClean="0"/>
          </a:p>
          <a:p>
            <a:r>
              <a:rPr lang="en-US" baseline="0" dirty="0" smtClean="0"/>
              <a:t>The patent runs out in 1800, and the efficiency greatly improves</a:t>
            </a:r>
          </a:p>
          <a:p>
            <a:endParaRPr lang="en-US" baseline="0" dirty="0" smtClean="0"/>
          </a:p>
          <a:p>
            <a:r>
              <a:rPr lang="en-US" baseline="0" dirty="0" smtClean="0"/>
              <a:t>Shows that open better than closed for innovation</a:t>
            </a:r>
          </a:p>
          <a:p>
            <a:endParaRPr lang="en-US" baseline="0" dirty="0" smtClean="0"/>
          </a:p>
          <a:p>
            <a:r>
              <a:rPr lang="en-US" baseline="0" dirty="0" smtClean="0"/>
              <a:t>http://ojphi.org/ojs/index.php/fm/article/view/1284/1204</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13</a:t>
            </a:fld>
            <a:endParaRPr lang="en-US" dirty="0"/>
          </a:p>
        </p:txBody>
      </p:sp>
    </p:spTree>
    <p:extLst>
      <p:ext uri="{BB962C8B-B14F-4D97-AF65-F5344CB8AC3E}">
        <p14:creationId xmlns:p14="http://schemas.microsoft.com/office/powerpoint/2010/main" val="3571203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open source amplification principle.</a:t>
            </a:r>
            <a:endParaRPr lang="en-US" dirty="0"/>
          </a:p>
        </p:txBody>
      </p:sp>
      <p:sp>
        <p:nvSpPr>
          <p:cNvPr id="4" name="Slide Number Placeholder 3"/>
          <p:cNvSpPr>
            <a:spLocks noGrp="1"/>
          </p:cNvSpPr>
          <p:nvPr>
            <p:ph type="sldNum" sz="quarter" idx="10"/>
          </p:nvPr>
        </p:nvSpPr>
        <p:spPr/>
        <p:txBody>
          <a:bodyPr/>
          <a:lstStyle/>
          <a:p>
            <a:fld id="{8766C89F-A36F-4759-BBDC-55CC802FFEED}" type="slidenum">
              <a:rPr lang="en-US" smtClean="0"/>
              <a:t>14</a:t>
            </a:fld>
            <a:endParaRPr lang="en-US" dirty="0"/>
          </a:p>
        </p:txBody>
      </p:sp>
    </p:spTree>
    <p:extLst>
      <p:ext uri="{BB962C8B-B14F-4D97-AF65-F5344CB8AC3E}">
        <p14:creationId xmlns:p14="http://schemas.microsoft.com/office/powerpoint/2010/main" val="379517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Open Community Engagement Process (OCEP) applies open source mechanics and software engineering to water science research. This article describes the OCEP open source community amplification principle as well as the authors' experiences, lessons learned, and challenges with operationalizing OCEP.</a:t>
            </a:r>
          </a:p>
          <a:p>
            <a:endParaRPr lang="en-US" dirty="0"/>
          </a:p>
        </p:txBody>
      </p:sp>
      <p:sp>
        <p:nvSpPr>
          <p:cNvPr id="4" name="Slide Number Placeholder 3"/>
          <p:cNvSpPr>
            <a:spLocks noGrp="1"/>
          </p:cNvSpPr>
          <p:nvPr>
            <p:ph type="sldNum" sz="quarter" idx="10"/>
          </p:nvPr>
        </p:nvSpPr>
        <p:spPr/>
        <p:txBody>
          <a:bodyPr/>
          <a:lstStyle/>
          <a:p>
            <a:fld id="{AACFAEC2-E579-024E-846F-FBDD15F99C0C}" type="slidenum">
              <a:rPr lang="en-US" smtClean="0"/>
              <a:t>15</a:t>
            </a:fld>
            <a:endParaRPr lang="en-US"/>
          </a:p>
        </p:txBody>
      </p:sp>
    </p:spTree>
    <p:extLst>
      <p:ext uri="{BB962C8B-B14F-4D97-AF65-F5344CB8AC3E}">
        <p14:creationId xmlns:p14="http://schemas.microsoft.com/office/powerpoint/2010/main" val="3820775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group using low-priced lightning detectors to crowd-source foul weather, including real-time lightning strikes shown on the map.</a:t>
            </a:r>
          </a:p>
          <a:p>
            <a:endParaRPr lang="en-US" baseline="0" dirty="0" smtClean="0"/>
          </a:p>
          <a:p>
            <a:r>
              <a:rPr lang="en-US" baseline="0" dirty="0" smtClean="0"/>
              <a:t>Almost 800 participants participating internationally.</a:t>
            </a:r>
          </a:p>
          <a:p>
            <a:endParaRPr lang="en-US" baseline="0" dirty="0" smtClean="0"/>
          </a:p>
          <a:p>
            <a:r>
              <a:rPr lang="en-US" sz="1200" b="0" i="0" kern="1200" dirty="0" smtClean="0">
                <a:solidFill>
                  <a:schemeClr val="tx1"/>
                </a:solidFill>
                <a:effectLst/>
                <a:latin typeface="+mn-lt"/>
                <a:ea typeface="+mn-ea"/>
                <a:cs typeface="+mn-cs"/>
              </a:rPr>
              <a:t>Each strike is color-coded to show when it happened, with white being newest (within 20 minutes) and red oldest (at least two hours ago).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16</a:t>
            </a:fld>
            <a:endParaRPr lang="en-US" dirty="0"/>
          </a:p>
        </p:txBody>
      </p:sp>
    </p:spTree>
    <p:extLst>
      <p:ext uri="{BB962C8B-B14F-4D97-AF65-F5344CB8AC3E}">
        <p14:creationId xmlns:p14="http://schemas.microsoft.com/office/powerpoint/2010/main" val="2169131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Folding@home</a:t>
            </a:r>
            <a:r>
              <a:rPr lang="en-US" sz="1200" b="0" i="0" kern="1200" dirty="0" smtClean="0">
                <a:solidFill>
                  <a:schemeClr val="tx1"/>
                </a:solidFill>
                <a:effectLst/>
                <a:latin typeface="+mn-lt"/>
                <a:ea typeface="+mn-ea"/>
                <a:cs typeface="+mn-cs"/>
              </a:rPr>
              <a:t> is a distributed computing project run out of Stanford, people from throughout the world download and run software to band together to make one of the largest supercomputers in the world. Think of it as crowdsourcing computing.</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Helps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scientists studying Alzheimer's, Huntington's, Parkinson's, and many cancers by simply running a piece of software on your computer.</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About 174,000 people around the world participating.</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17</a:t>
            </a:fld>
            <a:endParaRPr lang="en-US" dirty="0"/>
          </a:p>
        </p:txBody>
      </p:sp>
    </p:spTree>
    <p:extLst>
      <p:ext uri="{BB962C8B-B14F-4D97-AF65-F5344CB8AC3E}">
        <p14:creationId xmlns:p14="http://schemas.microsoft.com/office/powerpoint/2010/main" val="3081801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NCDS Data Observatory is a core element of the NCDS. It’s purpose is to create a diverse repository of very large data sets for NCDS members to use and share in support of the mission to advance data science.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18</a:t>
            </a:fld>
            <a:endParaRPr lang="en-US" dirty="0"/>
          </a:p>
        </p:txBody>
      </p:sp>
    </p:spTree>
    <p:extLst>
      <p:ext uri="{BB962C8B-B14F-4D97-AF65-F5344CB8AC3E}">
        <p14:creationId xmlns:p14="http://schemas.microsoft.com/office/powerpoint/2010/main" val="3571203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Transparent</a:t>
            </a:r>
            <a:r>
              <a:rPr lang="en-US" smtClean="0"/>
              <a:t>, user-friendly way</a:t>
            </a:r>
          </a:p>
          <a:p>
            <a:endParaRPr lang="en-US"/>
          </a:p>
        </p:txBody>
      </p:sp>
      <p:sp>
        <p:nvSpPr>
          <p:cNvPr id="4" name="Slide Number Placeholder 3"/>
          <p:cNvSpPr>
            <a:spLocks noGrp="1"/>
          </p:cNvSpPr>
          <p:nvPr>
            <p:ph type="sldNum" sz="quarter" idx="10"/>
          </p:nvPr>
        </p:nvSpPr>
        <p:spPr/>
        <p:txBody>
          <a:bodyPr/>
          <a:lstStyle/>
          <a:p>
            <a:fld id="{0396E79A-87AA-4B9C-8CA3-60BB7F8FB89E}" type="slidenum">
              <a:rPr lang="en-US" smtClean="0"/>
              <a:pPr/>
              <a:t>19</a:t>
            </a:fld>
            <a:endParaRPr lang="en-US" dirty="0"/>
          </a:p>
        </p:txBody>
      </p:sp>
    </p:spTree>
    <p:extLst>
      <p:ext uri="{BB962C8B-B14F-4D97-AF65-F5344CB8AC3E}">
        <p14:creationId xmlns:p14="http://schemas.microsoft.com/office/powerpoint/2010/main" val="2992149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Transparent</a:t>
            </a:r>
            <a:r>
              <a:rPr lang="en-US" smtClean="0"/>
              <a:t>, user-friendly way</a:t>
            </a:r>
          </a:p>
          <a:p>
            <a:endParaRPr lang="en-US"/>
          </a:p>
        </p:txBody>
      </p:sp>
      <p:sp>
        <p:nvSpPr>
          <p:cNvPr id="4" name="Slide Number Placeholder 3"/>
          <p:cNvSpPr>
            <a:spLocks noGrp="1"/>
          </p:cNvSpPr>
          <p:nvPr>
            <p:ph type="sldNum" sz="quarter" idx="10"/>
          </p:nvPr>
        </p:nvSpPr>
        <p:spPr/>
        <p:txBody>
          <a:bodyPr/>
          <a:lstStyle/>
          <a:p>
            <a:fld id="{0396E79A-87AA-4B9C-8CA3-60BB7F8FB89E}" type="slidenum">
              <a:rPr lang="en-US" smtClean="0"/>
              <a:pPr/>
              <a:t>20</a:t>
            </a:fld>
            <a:endParaRPr lang="en-US" dirty="0"/>
          </a:p>
        </p:txBody>
      </p:sp>
    </p:spTree>
    <p:extLst>
      <p:ext uri="{BB962C8B-B14F-4D97-AF65-F5344CB8AC3E}">
        <p14:creationId xmlns:p14="http://schemas.microsoft.com/office/powerpoint/2010/main" val="3032711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http://www.nsf.gov/awardsearch/showAward?AWD_ID=1216894</a:t>
            </a:r>
          </a:p>
          <a:p>
            <a:endParaRPr lang="en-US" dirty="0" smtClean="0"/>
          </a:p>
          <a:p>
            <a:r>
              <a:rPr lang="en-US" dirty="0" smtClean="0"/>
              <a:t>http://www.nsf.gov/awardsearch/showAward?AWD_ID=1216817</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21</a:t>
            </a:fld>
            <a:endParaRPr lang="en-US" dirty="0"/>
          </a:p>
        </p:txBody>
      </p:sp>
    </p:spTree>
    <p:extLst>
      <p:ext uri="{BB962C8B-B14F-4D97-AF65-F5344CB8AC3E}">
        <p14:creationId xmlns:p14="http://schemas.microsoft.com/office/powerpoint/2010/main" val="62780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3</a:t>
            </a:fld>
            <a:endParaRPr lang="en-US" dirty="0"/>
          </a:p>
        </p:txBody>
      </p:sp>
    </p:spTree>
    <p:extLst>
      <p:ext uri="{BB962C8B-B14F-4D97-AF65-F5344CB8AC3E}">
        <p14:creationId xmlns:p14="http://schemas.microsoft.com/office/powerpoint/2010/main" val="1422516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2. While I don't claim to be a great programmer, I try to imitate one. An important trait of the great ones is constructive laziness. They know that  you get an A not for effort but for results, and that it's almost always easier to start from a good partial solution than from nothing at all.</a:t>
            </a:r>
          </a:p>
          <a:p>
            <a:endParaRPr lang="en-US" sz="1200" dirty="0" smtClean="0"/>
          </a:p>
          <a:p>
            <a:r>
              <a:rPr lang="en-US" sz="1200" dirty="0" smtClean="0"/>
              <a:t>3. Or, to put it another way, you often don't really understand the problem until after the first time you implement a solution. The second time, maybe you know enough to do it right. So if you want to get it right, be ready to start over at least once.</a:t>
            </a:r>
          </a:p>
          <a:p>
            <a:endParaRPr lang="en-US" sz="1200" dirty="0" smtClean="0"/>
          </a:p>
          <a:p>
            <a:r>
              <a:rPr lang="en-US" sz="1200" dirty="0" smtClean="0"/>
              <a:t>6. “Linus' cleverest and most consequential hack was not the construction of the Linux kernel but rather his invention of the Linux development model.”</a:t>
            </a:r>
          </a:p>
          <a:p>
            <a:endParaRPr lang="en-US" sz="1200" dirty="0" smtClean="0"/>
          </a:p>
          <a:p>
            <a:r>
              <a:rPr lang="en-US" sz="1200" dirty="0" smtClean="0"/>
              <a:t>7. Linus Torvalds's model that is opposite of the Cathedral model. Linus was keeping his hacker/users constantly stimulated and rewarded - stimulated by the prospect of having an ego-satisfying piece of the action, rewarded by the sight of constant (even daily) improvement in their work. </a:t>
            </a:r>
          </a:p>
          <a:p>
            <a:endParaRPr lang="en-US" sz="1200"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5</a:t>
            </a:fld>
            <a:endParaRPr lang="en-US" dirty="0"/>
          </a:p>
        </p:txBody>
      </p:sp>
    </p:spTree>
    <p:extLst>
      <p:ext uri="{BB962C8B-B14F-4D97-AF65-F5344CB8AC3E}">
        <p14:creationId xmlns:p14="http://schemas.microsoft.com/office/powerpoint/2010/main" val="2965720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 Or, less formally, "Given enough eyeballs, all bugs are shallow.“ </a:t>
            </a:r>
            <a:r>
              <a:rPr lang="en-US" baseline="0" dirty="0" smtClean="0"/>
              <a:t>Linus stated that the person who understands and fixes the problem is not</a:t>
            </a:r>
          </a:p>
          <a:p>
            <a:r>
              <a:rPr lang="en-US" baseline="0" dirty="0" smtClean="0"/>
              <a:t>necessarily or even usually the person who first characterizes it.</a:t>
            </a:r>
          </a:p>
          <a:p>
            <a:endParaRPr lang="en-US" baseline="0" dirty="0" smtClean="0"/>
          </a:p>
          <a:p>
            <a:r>
              <a:rPr lang="en-US" baseline="0" dirty="0" smtClean="0"/>
              <a:t>11. </a:t>
            </a:r>
          </a:p>
          <a:p>
            <a:endParaRPr lang="en-US" baseline="0" dirty="0" smtClean="0"/>
          </a:p>
          <a:p>
            <a:r>
              <a:rPr lang="en-US" baseline="0" dirty="0" smtClean="0"/>
              <a:t>12. When you hit a wall in development - when you find yourself hard put to think past the next patch - it's often time to ask not whether you've got the right answer, but whether you're asking the right question. Perhaps the problem needs to be reframed.</a:t>
            </a:r>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6</a:t>
            </a:fld>
            <a:endParaRPr lang="en-US" dirty="0"/>
          </a:p>
        </p:txBody>
      </p:sp>
    </p:spTree>
    <p:extLst>
      <p:ext uri="{BB962C8B-B14F-4D97-AF65-F5344CB8AC3E}">
        <p14:creationId xmlns:p14="http://schemas.microsoft.com/office/powerpoint/2010/main" val="2909942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You’ve either heard or</a:t>
            </a:r>
            <a:r>
              <a:rPr lang="en-US" baseline="0" dirty="0" smtClean="0"/>
              <a:t> will hear about this community amplification effect of Open Source.  If implement and operating to its fullest, open source facilitates an ever increasing number of contributors to code that has ever increasing value to ever increasing numbers of users.</a:t>
            </a:r>
          </a:p>
          <a:p>
            <a:endParaRPr lang="en-US" baseline="0" dirty="0" smtClean="0"/>
          </a:p>
          <a:p>
            <a:r>
              <a:rPr lang="en-US" baseline="0" smtClean="0"/>
              <a:t>So if there is one thing you’ll hear today, it’s that Open Source works.</a:t>
            </a:r>
            <a:endParaRPr lang="en-US" smtClean="0"/>
          </a:p>
          <a:p>
            <a:pPr eaLnBrk="1" hangingPunct="1">
              <a:spcBef>
                <a:spcPct val="0"/>
              </a:spcBef>
            </a:pPr>
            <a:endParaRPr lang="en-US" altLang="en-US" dirty="0" smtClean="0"/>
          </a:p>
          <a:p>
            <a:pPr eaLnBrk="1" hangingPunct="1">
              <a:spcBef>
                <a:spcPct val="0"/>
              </a:spcBef>
            </a:pPr>
            <a:r>
              <a:rPr lang="en-US" altLang="en-US" dirty="0" smtClean="0"/>
              <a:t>e.g. There</a:t>
            </a:r>
            <a:r>
              <a:rPr lang="en-US" altLang="en-US" baseline="0" dirty="0" smtClean="0"/>
              <a:t> are lots of contributors to </a:t>
            </a:r>
            <a:r>
              <a:rPr lang="en-US" altLang="en-US" baseline="0" dirty="0" err="1" smtClean="0"/>
              <a:t>linux</a:t>
            </a:r>
            <a:r>
              <a:rPr lang="en-US" altLang="en-US" baseline="0" dirty="0" smtClean="0"/>
              <a:t>, even more users.</a:t>
            </a:r>
            <a:endParaRPr lang="en-US" altLang="en-US" dirty="0" smtClean="0"/>
          </a:p>
        </p:txBody>
      </p:sp>
      <p:sp>
        <p:nvSpPr>
          <p:cNvPr id="163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958" indent="-291522">
              <a:defRPr>
                <a:solidFill>
                  <a:schemeClr val="tx1"/>
                </a:solidFill>
                <a:latin typeface="Calibri" pitchFamily="34" charset="0"/>
              </a:defRPr>
            </a:lvl2pPr>
            <a:lvl3pPr marL="1166089" indent="-233218">
              <a:defRPr>
                <a:solidFill>
                  <a:schemeClr val="tx1"/>
                </a:solidFill>
                <a:latin typeface="Calibri" pitchFamily="34" charset="0"/>
              </a:defRPr>
            </a:lvl3pPr>
            <a:lvl4pPr marL="1632524" indent="-233218">
              <a:defRPr>
                <a:solidFill>
                  <a:schemeClr val="tx1"/>
                </a:solidFill>
                <a:latin typeface="Calibri" pitchFamily="34" charset="0"/>
              </a:defRPr>
            </a:lvl4pPr>
            <a:lvl5pPr marL="2098959" indent="-233218">
              <a:defRPr>
                <a:solidFill>
                  <a:schemeClr val="tx1"/>
                </a:solidFill>
                <a:latin typeface="Calibri" pitchFamily="34" charset="0"/>
              </a:defRPr>
            </a:lvl5pPr>
            <a:lvl6pPr marL="2565395" indent="-233218" defTabSz="466435" fontAlgn="base">
              <a:spcBef>
                <a:spcPct val="0"/>
              </a:spcBef>
              <a:spcAft>
                <a:spcPct val="0"/>
              </a:spcAft>
              <a:defRPr>
                <a:solidFill>
                  <a:schemeClr val="tx1"/>
                </a:solidFill>
                <a:latin typeface="Calibri" pitchFamily="34" charset="0"/>
              </a:defRPr>
            </a:lvl6pPr>
            <a:lvl7pPr marL="3031830" indent="-233218" defTabSz="466435" fontAlgn="base">
              <a:spcBef>
                <a:spcPct val="0"/>
              </a:spcBef>
              <a:spcAft>
                <a:spcPct val="0"/>
              </a:spcAft>
              <a:defRPr>
                <a:solidFill>
                  <a:schemeClr val="tx1"/>
                </a:solidFill>
                <a:latin typeface="Calibri" pitchFamily="34" charset="0"/>
              </a:defRPr>
            </a:lvl7pPr>
            <a:lvl8pPr marL="3498266" indent="-233218" defTabSz="466435" fontAlgn="base">
              <a:spcBef>
                <a:spcPct val="0"/>
              </a:spcBef>
              <a:spcAft>
                <a:spcPct val="0"/>
              </a:spcAft>
              <a:defRPr>
                <a:solidFill>
                  <a:schemeClr val="tx1"/>
                </a:solidFill>
                <a:latin typeface="Calibri" pitchFamily="34" charset="0"/>
              </a:defRPr>
            </a:lvl8pPr>
            <a:lvl9pPr marL="3964701" indent="-233218" defTabSz="46643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DE714DC-D757-4819-BD88-0AF62D8D944C}" type="slidenum">
              <a:rPr lang="en-US" altLang="en-US" smtClean="0"/>
              <a:pPr fontAlgn="base">
                <a:spcBef>
                  <a:spcPct val="0"/>
                </a:spcBef>
                <a:spcAft>
                  <a:spcPct val="0"/>
                </a:spcAft>
                <a:defRPr/>
              </a:pPr>
              <a:t>7</a:t>
            </a:fld>
            <a:endParaRPr lang="en-US" altLang="en-US" smtClean="0"/>
          </a:p>
        </p:txBody>
      </p:sp>
    </p:spTree>
    <p:extLst>
      <p:ext uri="{BB962C8B-B14F-4D97-AF65-F5344CB8AC3E}">
        <p14:creationId xmlns:p14="http://schemas.microsoft.com/office/powerpoint/2010/main" val="1238847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3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7958" indent="-291522">
              <a:defRPr>
                <a:solidFill>
                  <a:schemeClr val="tx1"/>
                </a:solidFill>
                <a:latin typeface="Calibri" pitchFamily="34" charset="0"/>
              </a:defRPr>
            </a:lvl2pPr>
            <a:lvl3pPr marL="1166089" indent="-233218">
              <a:defRPr>
                <a:solidFill>
                  <a:schemeClr val="tx1"/>
                </a:solidFill>
                <a:latin typeface="Calibri" pitchFamily="34" charset="0"/>
              </a:defRPr>
            </a:lvl3pPr>
            <a:lvl4pPr marL="1632524" indent="-233218">
              <a:defRPr>
                <a:solidFill>
                  <a:schemeClr val="tx1"/>
                </a:solidFill>
                <a:latin typeface="Calibri" pitchFamily="34" charset="0"/>
              </a:defRPr>
            </a:lvl4pPr>
            <a:lvl5pPr marL="2098959" indent="-233218">
              <a:defRPr>
                <a:solidFill>
                  <a:schemeClr val="tx1"/>
                </a:solidFill>
                <a:latin typeface="Calibri" pitchFamily="34" charset="0"/>
              </a:defRPr>
            </a:lvl5pPr>
            <a:lvl6pPr marL="2565395" indent="-233218" defTabSz="466435" fontAlgn="base">
              <a:spcBef>
                <a:spcPct val="0"/>
              </a:spcBef>
              <a:spcAft>
                <a:spcPct val="0"/>
              </a:spcAft>
              <a:defRPr>
                <a:solidFill>
                  <a:schemeClr val="tx1"/>
                </a:solidFill>
                <a:latin typeface="Calibri" pitchFamily="34" charset="0"/>
              </a:defRPr>
            </a:lvl6pPr>
            <a:lvl7pPr marL="3031830" indent="-233218" defTabSz="466435" fontAlgn="base">
              <a:spcBef>
                <a:spcPct val="0"/>
              </a:spcBef>
              <a:spcAft>
                <a:spcPct val="0"/>
              </a:spcAft>
              <a:defRPr>
                <a:solidFill>
                  <a:schemeClr val="tx1"/>
                </a:solidFill>
                <a:latin typeface="Calibri" pitchFamily="34" charset="0"/>
              </a:defRPr>
            </a:lvl7pPr>
            <a:lvl8pPr marL="3498266" indent="-233218" defTabSz="466435" fontAlgn="base">
              <a:spcBef>
                <a:spcPct val="0"/>
              </a:spcBef>
              <a:spcAft>
                <a:spcPct val="0"/>
              </a:spcAft>
              <a:defRPr>
                <a:solidFill>
                  <a:schemeClr val="tx1"/>
                </a:solidFill>
                <a:latin typeface="Calibri" pitchFamily="34" charset="0"/>
              </a:defRPr>
            </a:lvl8pPr>
            <a:lvl9pPr marL="3964701" indent="-233218" defTabSz="46643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DE714DC-D757-4819-BD88-0AF62D8D944C}" type="slidenum">
              <a:rPr lang="en-US" altLang="en-US" smtClean="0"/>
              <a:pPr fontAlgn="base">
                <a:spcBef>
                  <a:spcPct val="0"/>
                </a:spcBef>
                <a:spcAft>
                  <a:spcPct val="0"/>
                </a:spcAft>
                <a:defRPr/>
              </a:pPr>
              <a:t>8</a:t>
            </a:fld>
            <a:endParaRPr lang="en-US" altLang="en-US" smtClean="0"/>
          </a:p>
        </p:txBody>
      </p:sp>
    </p:spTree>
    <p:extLst>
      <p:ext uri="{BB962C8B-B14F-4D97-AF65-F5344CB8AC3E}">
        <p14:creationId xmlns:p14="http://schemas.microsoft.com/office/powerpoint/2010/main" val="121261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http://en.wikipedia.org/wiki/Crowdsourcing</a:t>
            </a:r>
          </a:p>
          <a:p>
            <a:r>
              <a:rPr lang="en-US" dirty="0" smtClean="0"/>
              <a:t>http://en.wikipedia.org/wiki/Open_innovation</a:t>
            </a:r>
          </a:p>
          <a:p>
            <a:r>
              <a:rPr lang="en-US" dirty="0" smtClean="0"/>
              <a:t>http://en.wikipedia.org/wiki/Open_source_hardware</a:t>
            </a:r>
          </a:p>
          <a:p>
            <a:r>
              <a:rPr lang="en-US" dirty="0" smtClean="0"/>
              <a:t>http://en.wikipedia.org/wiki/Open_research</a:t>
            </a:r>
          </a:p>
          <a:p>
            <a:r>
              <a:rPr lang="en-US" dirty="0" smtClean="0"/>
              <a:t>http://en.wikipedia.org/wiki/Open_data</a:t>
            </a:r>
          </a:p>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9</a:t>
            </a:fld>
            <a:endParaRPr lang="en-US" dirty="0"/>
          </a:p>
        </p:txBody>
      </p:sp>
    </p:spTree>
    <p:extLst>
      <p:ext uri="{BB962C8B-B14F-4D97-AF65-F5344CB8AC3E}">
        <p14:creationId xmlns:p14="http://schemas.microsoft.com/office/powerpoint/2010/main" val="3890927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&lt;Discuss Polymath&gt;</a:t>
            </a:r>
          </a:p>
          <a:p>
            <a:r>
              <a:rPr lang="en-US" baseline="0" dirty="0" smtClean="0"/>
              <a:t>Tim </a:t>
            </a:r>
            <a:r>
              <a:rPr lang="en-US" baseline="0" dirty="0" err="1" smtClean="0"/>
              <a:t>Gowers</a:t>
            </a:r>
            <a:r>
              <a:rPr lang="en-US" baseline="0" dirty="0" smtClean="0"/>
              <a:t>, a math professor at Cambridge </a:t>
            </a:r>
          </a:p>
          <a:p>
            <a:r>
              <a:rPr lang="en-US" baseline="0" dirty="0" smtClean="0"/>
              <a:t>In Jan 2009 he used his blog to post a difficult unsolved math problem</a:t>
            </a:r>
          </a:p>
          <a:p>
            <a:r>
              <a:rPr lang="en-US" baseline="0" dirty="0" smtClean="0"/>
              <a:t>It started somewhat slowly, but after 6 weeks and 800 posts, the problem was solved along with a special case</a:t>
            </a:r>
          </a:p>
          <a:p>
            <a:r>
              <a:rPr lang="en-US" baseline="0" dirty="0" smtClean="0"/>
              <a:t>And since then there have been similar Polymath-like endeavors.</a:t>
            </a:r>
          </a:p>
          <a:p>
            <a:endParaRPr lang="en-US" baseline="0" dirty="0" smtClean="0"/>
          </a:p>
          <a:p>
            <a:r>
              <a:rPr lang="en-US" baseline="0" dirty="0" smtClean="0"/>
              <a:t>Emphasize approach used was open blog with goal.</a:t>
            </a:r>
            <a:endParaRPr lang="en-US" dirty="0" smtClean="0"/>
          </a:p>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10</a:t>
            </a:fld>
            <a:endParaRPr lang="en-US" dirty="0"/>
          </a:p>
        </p:txBody>
      </p:sp>
    </p:spTree>
    <p:extLst>
      <p:ext uri="{BB962C8B-B14F-4D97-AF65-F5344CB8AC3E}">
        <p14:creationId xmlns:p14="http://schemas.microsoft.com/office/powerpoint/2010/main" val="3496196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1999, world chess champion Garry Kasparov played a game of chess </a:t>
            </a:r>
            <a:r>
              <a:rPr lang="en-US" baseline="0" dirty="0" err="1" smtClean="0"/>
              <a:t>agains</a:t>
            </a:r>
            <a:r>
              <a:rPr lang="en-US" baseline="0" dirty="0" smtClean="0"/>
              <a:t> “The World”</a:t>
            </a:r>
          </a:p>
          <a:p>
            <a:endParaRPr lang="en-US" baseline="0" dirty="0" smtClean="0"/>
          </a:p>
          <a:p>
            <a:r>
              <a:rPr lang="en-US" baseline="0" dirty="0" smtClean="0"/>
              <a:t>Organized by Microsoft, anyone could go to the game website and vote on what move should be taken next</a:t>
            </a:r>
          </a:p>
          <a:p>
            <a:endParaRPr lang="en-US" baseline="0" dirty="0" smtClean="0"/>
          </a:p>
          <a:p>
            <a:r>
              <a:rPr lang="en-US" baseline="0" dirty="0" smtClean="0"/>
              <a:t>On a typical move, more than 5000 people voted</a:t>
            </a:r>
          </a:p>
          <a:p>
            <a:endParaRPr lang="en-US" baseline="0" dirty="0" smtClean="0"/>
          </a:p>
          <a:p>
            <a:r>
              <a:rPr lang="en-US" baseline="0" dirty="0" smtClean="0"/>
              <a:t>Over the entire game, more than 50,000 people from 75 countries voted</a:t>
            </a:r>
          </a:p>
          <a:p>
            <a:endParaRPr lang="en-US" baseline="0" dirty="0" smtClean="0"/>
          </a:p>
          <a:p>
            <a:r>
              <a:rPr lang="en-US" baseline="0" dirty="0" smtClean="0"/>
              <a:t>The world team decided a new move every 24 hours; move taken was the one that got the most votes</a:t>
            </a:r>
          </a:p>
          <a:p>
            <a:endParaRPr lang="en-US" baseline="0" dirty="0" smtClean="0"/>
          </a:p>
          <a:p>
            <a:r>
              <a:rPr lang="en-US" baseline="0" dirty="0" smtClean="0"/>
              <a:t>Kasparov won after 62 moves.</a:t>
            </a:r>
          </a:p>
          <a:p>
            <a:endParaRPr lang="en-US" baseline="0" dirty="0" smtClean="0"/>
          </a:p>
          <a:p>
            <a:r>
              <a:rPr lang="en-US" baseline="0" dirty="0" smtClean="0"/>
              <a:t>But the point was that the average quality of player was far below Kasparov, yet collectively the world team played a far stronger game than any of the individuals normally would</a:t>
            </a:r>
          </a:p>
          <a:p>
            <a:endParaRPr lang="en-US" baseline="0" dirty="0" smtClean="0"/>
          </a:p>
          <a:p>
            <a:r>
              <a:rPr lang="en-US" baseline="0" dirty="0" smtClean="0"/>
              <a:t>Kasparov commented that he expended more energy on this game than any other in his career, including all his world championship games.</a:t>
            </a:r>
          </a:p>
          <a:p>
            <a:endParaRPr lang="en-US" baseline="0" dirty="0" smtClean="0"/>
          </a:p>
          <a:p>
            <a:r>
              <a:rPr lang="en-US" baseline="0" dirty="0" smtClean="0"/>
              <a:t>Emphasize that method used was votes.</a:t>
            </a:r>
          </a:p>
          <a:p>
            <a:r>
              <a:rPr lang="en-US" baseline="0" dirty="0" smtClean="0"/>
              <a:t> </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396E79A-87AA-4B9C-8CA3-60BB7F8FB89E}" type="slidenum">
              <a:rPr lang="en-US" smtClean="0"/>
              <a:pPr/>
              <a:t>11</a:t>
            </a:fld>
            <a:endParaRPr lang="en-US" dirty="0"/>
          </a:p>
        </p:txBody>
      </p:sp>
    </p:spTree>
    <p:extLst>
      <p:ext uri="{BB962C8B-B14F-4D97-AF65-F5344CB8AC3E}">
        <p14:creationId xmlns:p14="http://schemas.microsoft.com/office/powerpoint/2010/main" val="3496196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8/6/2014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8/6/2014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8/6/2014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8/6/2014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8/6/2014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8/6/2014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8/6/2014</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8/6/2014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8/6/2014</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8/6/2014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71973F9-422E-457B-9F92-077D34CBCE65}" type="datetimeFigureOut">
              <a:rPr lang="en-US" smtClean="0"/>
              <a:pPr/>
              <a:t>8/6/2014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47E956D-45F3-4A01-AD7B-ECDBB547F54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2" descr="C:\Users\Ray\Dropbox\WSSI Conceptualization\SESYNC\Venture\Jan 21-23 2014\Open Source\RENCI_logo.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909099" y="6236416"/>
            <a:ext cx="1164462" cy="584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3181" y="5974750"/>
            <a:ext cx="943548" cy="877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polygon.com/2014/2/14/5411790/twitch-plays-pokemon-creator-interview-twitchplayspokem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en.wikipedia.org/wiki/Twitch_Plays_Pok%C3%A9m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ww.citylab.com/weather/2014/07/crowdsourcing-lightning-strikes-actually-works-pretty-well/375359/"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folding.stanford.edu/"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hyperlink" Target="http://www.crowdsourcing.org/site/foldinghome/foldingstanfordedu/3975"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irstmonday.dk/ojs/index.php/fm/article/view/1472/1387"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790762" y="411481"/>
            <a:ext cx="7562477" cy="2277093"/>
          </a:xfrm>
        </p:spPr>
        <p:txBody>
          <a:bodyPr>
            <a:normAutofit/>
          </a:bodyPr>
          <a:lstStyle/>
          <a:p>
            <a:pPr eaLnBrk="1" hangingPunct="1">
              <a:lnSpc>
                <a:spcPct val="80000"/>
              </a:lnSpc>
            </a:pPr>
            <a:r>
              <a:rPr lang="en-US" sz="4000" dirty="0" smtClean="0"/>
              <a:t>Open Source</a:t>
            </a:r>
          </a:p>
        </p:txBody>
      </p:sp>
      <p:sp>
        <p:nvSpPr>
          <p:cNvPr id="32774" name="Rectangle 10"/>
          <p:cNvSpPr>
            <a:spLocks noChangeArrowheads="1"/>
          </p:cNvSpPr>
          <p:nvPr/>
        </p:nvSpPr>
        <p:spPr bwMode="auto">
          <a:xfrm>
            <a:off x="1181100" y="2846083"/>
            <a:ext cx="6781800" cy="2369880"/>
          </a:xfrm>
          <a:prstGeom prst="rect">
            <a:avLst/>
          </a:prstGeom>
          <a:noFill/>
          <a:ln w="9525">
            <a:noFill/>
            <a:miter lim="800000"/>
            <a:headEnd/>
            <a:tailEnd/>
          </a:ln>
        </p:spPr>
        <p:txBody>
          <a:bodyPr wrap="square">
            <a:spAutoFit/>
          </a:bodyPr>
          <a:lstStyle/>
          <a:p>
            <a:pPr algn="ctr"/>
            <a:r>
              <a:rPr lang="en-US" sz="2800" dirty="0" smtClean="0">
                <a:solidFill>
                  <a:srgbClr val="0070C0"/>
                </a:solidFill>
              </a:rPr>
              <a:t>Ray </a:t>
            </a:r>
            <a:r>
              <a:rPr lang="en-US" sz="2800" dirty="0" err="1" smtClean="0">
                <a:solidFill>
                  <a:srgbClr val="0070C0"/>
                </a:solidFill>
              </a:rPr>
              <a:t>Idaszak</a:t>
            </a:r>
            <a:r>
              <a:rPr lang="en-US" sz="2800" dirty="0" smtClean="0">
                <a:solidFill>
                  <a:srgbClr val="0070C0"/>
                </a:solidFill>
              </a:rPr>
              <a:t> </a:t>
            </a:r>
            <a:endParaRPr lang="en-US" sz="2800" dirty="0">
              <a:solidFill>
                <a:srgbClr val="0070C0"/>
              </a:solidFill>
            </a:endParaRPr>
          </a:p>
          <a:p>
            <a:pPr algn="ctr"/>
            <a:r>
              <a:rPr lang="en-US" sz="2400" dirty="0" smtClean="0">
                <a:solidFill>
                  <a:srgbClr val="0070C0"/>
                </a:solidFill>
              </a:rPr>
              <a:t>RENCI</a:t>
            </a:r>
          </a:p>
          <a:p>
            <a:pPr algn="ctr"/>
            <a:endParaRPr lang="en-US" sz="2400" dirty="0">
              <a:solidFill>
                <a:srgbClr val="0070C0"/>
              </a:solidFill>
            </a:endParaRPr>
          </a:p>
          <a:p>
            <a:pPr algn="ctr"/>
            <a:r>
              <a:rPr lang="en-US" sz="2400" dirty="0" smtClean="0">
                <a:solidFill>
                  <a:srgbClr val="0070C0"/>
                </a:solidFill>
              </a:rPr>
              <a:t>Open Science for Synthesis Training</a:t>
            </a:r>
          </a:p>
          <a:p>
            <a:pPr algn="ctr"/>
            <a:r>
              <a:rPr lang="en-US" sz="2400" dirty="0" smtClean="0">
                <a:solidFill>
                  <a:srgbClr val="0070C0"/>
                </a:solidFill>
              </a:rPr>
              <a:t>August 07, 2014</a:t>
            </a:r>
          </a:p>
          <a:p>
            <a:pPr algn="ctr"/>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Open Source Math</a:t>
            </a:r>
            <a:endParaRPr lang="en-US" dirty="0"/>
          </a:p>
        </p:txBody>
      </p:sp>
      <p:sp>
        <p:nvSpPr>
          <p:cNvPr id="3" name="Content Placeholder 2"/>
          <p:cNvSpPr>
            <a:spLocks noGrp="1"/>
          </p:cNvSpPr>
          <p:nvPr>
            <p:ph idx="1"/>
          </p:nvPr>
        </p:nvSpPr>
        <p:spPr>
          <a:xfrm>
            <a:off x="457200" y="1143000"/>
            <a:ext cx="8229600" cy="5257800"/>
          </a:xfrm>
        </p:spPr>
        <p:txBody>
          <a:bodyPr>
            <a:noAutofit/>
          </a:bodyPr>
          <a:lstStyle/>
          <a:p>
            <a:pPr>
              <a:spcBef>
                <a:spcPts val="0"/>
              </a:spcBef>
            </a:pPr>
            <a:r>
              <a:rPr lang="en-US" dirty="0" smtClean="0"/>
              <a:t>Polymath</a:t>
            </a:r>
          </a:p>
          <a:p>
            <a:pPr>
              <a:spcBef>
                <a:spcPts val="0"/>
              </a:spcBef>
            </a:pPr>
            <a:endParaRPr lang="en-US" dirty="0"/>
          </a:p>
        </p:txBody>
      </p:sp>
      <p:pic>
        <p:nvPicPr>
          <p:cNvPr id="4" name="Picture 2" descr="C:\Users\rayi\Dropbox\WSSI Conceptualization\SESYNC\Venture\Jan 21-23 2014\Open Source\NewmanEquationOnlyToUs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456" y="2167092"/>
            <a:ext cx="545782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213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Open Source Chess</a:t>
            </a:r>
            <a:endParaRPr lang="en-US" dirty="0"/>
          </a:p>
        </p:txBody>
      </p:sp>
      <p:sp>
        <p:nvSpPr>
          <p:cNvPr id="3" name="Content Placeholder 2"/>
          <p:cNvSpPr>
            <a:spLocks noGrp="1"/>
          </p:cNvSpPr>
          <p:nvPr>
            <p:ph idx="1"/>
          </p:nvPr>
        </p:nvSpPr>
        <p:spPr>
          <a:xfrm>
            <a:off x="457200" y="1143000"/>
            <a:ext cx="8229600" cy="5257800"/>
          </a:xfrm>
        </p:spPr>
        <p:txBody>
          <a:bodyPr>
            <a:noAutofit/>
          </a:bodyPr>
          <a:lstStyle/>
          <a:p>
            <a:pPr>
              <a:spcBef>
                <a:spcPts val="0"/>
              </a:spcBef>
            </a:pPr>
            <a:r>
              <a:rPr lang="en-US" dirty="0" smtClean="0"/>
              <a:t>1999: Garry Kasparov vs. “The World”</a:t>
            </a:r>
          </a:p>
          <a:p>
            <a:pPr>
              <a:spcBef>
                <a:spcPts val="0"/>
              </a:spcBef>
            </a:pPr>
            <a:endParaRPr lang="en-US" dirty="0"/>
          </a:p>
        </p:txBody>
      </p:sp>
      <p:pic>
        <p:nvPicPr>
          <p:cNvPr id="2050" name="Picture 2" descr="C:\Users\rayi\Dropbox\WSSI Conceptualization\SESYNC\Venture\Jan 21-23 2014\Open Source\ch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009" y="1906127"/>
            <a:ext cx="4064000" cy="40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200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Twitch Plays </a:t>
            </a:r>
            <a:r>
              <a:rPr lang="en-US" dirty="0" smtClean="0"/>
              <a:t>Pokémon</a:t>
            </a:r>
            <a:endParaRPr lang="en-US" dirty="0"/>
          </a:p>
        </p:txBody>
      </p:sp>
      <p:sp>
        <p:nvSpPr>
          <p:cNvPr id="3" name="Content Placeholder 2"/>
          <p:cNvSpPr>
            <a:spLocks noGrp="1"/>
          </p:cNvSpPr>
          <p:nvPr>
            <p:ph idx="1"/>
          </p:nvPr>
        </p:nvSpPr>
        <p:spPr>
          <a:xfrm>
            <a:off x="457200" y="4871150"/>
            <a:ext cx="8566484" cy="1658824"/>
          </a:xfrm>
        </p:spPr>
        <p:txBody>
          <a:bodyPr>
            <a:noAutofit/>
          </a:bodyPr>
          <a:lstStyle/>
          <a:p>
            <a:pPr marL="457200" lvl="1" indent="0">
              <a:spcBef>
                <a:spcPts val="0"/>
              </a:spcBef>
              <a:buNone/>
            </a:pPr>
            <a:r>
              <a:rPr lang="en-US" sz="2400" dirty="0">
                <a:hlinkClick r:id="rId3"/>
              </a:rPr>
              <a:t>http://</a:t>
            </a:r>
            <a:r>
              <a:rPr lang="en-US" sz="2400" dirty="0" smtClean="0">
                <a:hlinkClick r:id="rId3"/>
              </a:rPr>
              <a:t>www.polygon.com/2014/2/14/5411790/twitch-plays-pokemon-creator-interview-twitchplayspokemon</a:t>
            </a:r>
            <a:endParaRPr lang="en-US" sz="2400" dirty="0" smtClean="0"/>
          </a:p>
          <a:p>
            <a:pPr marL="457200" lvl="1" indent="0">
              <a:spcBef>
                <a:spcPts val="0"/>
              </a:spcBef>
              <a:buNone/>
            </a:pPr>
            <a:endParaRPr lang="en-US" sz="2400" dirty="0" smtClean="0"/>
          </a:p>
          <a:p>
            <a:pPr marL="457200" lvl="1" indent="0">
              <a:spcBef>
                <a:spcPts val="0"/>
              </a:spcBef>
              <a:buNone/>
            </a:pPr>
            <a:r>
              <a:rPr lang="en-US" sz="2400" dirty="0">
                <a:hlinkClick r:id="rId4"/>
              </a:rPr>
              <a:t>http://</a:t>
            </a:r>
            <a:r>
              <a:rPr lang="en-US" sz="2400" dirty="0" smtClean="0">
                <a:hlinkClick r:id="rId4"/>
              </a:rPr>
              <a:t>en.wikipedia.org/wiki/Twitch_Plays_Pok%C3%A9mon</a:t>
            </a:r>
            <a:r>
              <a:rPr lang="en-US" sz="2400" dirty="0" smtClean="0"/>
              <a:t> </a:t>
            </a:r>
            <a:endParaRPr lang="en-US" sz="24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0160" y="998621"/>
            <a:ext cx="6583680" cy="3703320"/>
          </a:xfrm>
          <a:prstGeom prst="rect">
            <a:avLst/>
          </a:prstGeom>
        </p:spPr>
      </p:pic>
    </p:spTree>
    <p:extLst>
      <p:ext uri="{BB962C8B-B14F-4D97-AF65-F5344CB8AC3E}">
        <p14:creationId xmlns:p14="http://schemas.microsoft.com/office/powerpoint/2010/main" val="2509086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Open Steam Engine</a:t>
            </a:r>
            <a:endParaRPr lang="en-US" dirty="0"/>
          </a:p>
        </p:txBody>
      </p:sp>
      <p:sp>
        <p:nvSpPr>
          <p:cNvPr id="3" name="Content Placeholder 2"/>
          <p:cNvSpPr>
            <a:spLocks noGrp="1"/>
          </p:cNvSpPr>
          <p:nvPr>
            <p:ph idx="1"/>
          </p:nvPr>
        </p:nvSpPr>
        <p:spPr>
          <a:xfrm>
            <a:off x="457200" y="1143000"/>
            <a:ext cx="8229600" cy="5257800"/>
          </a:xfrm>
        </p:spPr>
        <p:txBody>
          <a:bodyPr>
            <a:noAutofit/>
          </a:bodyPr>
          <a:lstStyle/>
          <a:p>
            <a:pPr>
              <a:spcBef>
                <a:spcPts val="0"/>
              </a:spcBef>
            </a:pPr>
            <a:r>
              <a:rPr lang="en-US" dirty="0"/>
              <a:t>Cornish Pumping (Steam) Engine</a:t>
            </a:r>
          </a:p>
          <a:p>
            <a:pPr>
              <a:spcBef>
                <a:spcPts val="0"/>
              </a:spcBef>
            </a:pPr>
            <a:endParaRPr lang="en-US" dirty="0"/>
          </a:p>
        </p:txBody>
      </p:sp>
      <p:pic>
        <p:nvPicPr>
          <p:cNvPr id="1026" name="Picture 2" descr="C:\Users\rayi\Dropbox\WSSI Conceptualization\SESYNC\Venture\Jan 21-23 2014\Open Source\OSS_steam_engi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544" y="1734313"/>
            <a:ext cx="5905843" cy="440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791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69788"/>
            <a:ext cx="8753475" cy="1143000"/>
          </a:xfrm>
        </p:spPr>
        <p:txBody>
          <a:bodyPr>
            <a:normAutofit fontScale="90000"/>
          </a:bodyPr>
          <a:lstStyle/>
          <a:p>
            <a:r>
              <a:rPr lang="en-US" dirty="0" smtClean="0"/>
              <a:t>How Open Source Principles Amplify Properly Coordinated Inputs</a:t>
            </a:r>
            <a:endParaRPr lang="en-US" dirty="0"/>
          </a:p>
        </p:txBody>
      </p:sp>
      <p:pic>
        <p:nvPicPr>
          <p:cNvPr id="6" name="Picture 2" descr="C:\Users\rayi\Dropbox\WSSI Conceptualization\ISCMEM Talk\pics\096-peo2-300x2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48135"/>
            <a:ext cx="4258235" cy="2895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3629" y="5484157"/>
            <a:ext cx="4485376" cy="830997"/>
          </a:xfrm>
          <a:prstGeom prst="rect">
            <a:avLst/>
          </a:prstGeom>
          <a:noFill/>
        </p:spPr>
        <p:txBody>
          <a:bodyPr wrap="square" rtlCol="0">
            <a:spAutoFit/>
          </a:bodyPr>
          <a:lstStyle/>
          <a:p>
            <a:r>
              <a:rPr lang="en-US" sz="1200" dirty="0" smtClean="0"/>
              <a:t>Michael Tiemann, Amplifying creativity and business performance with </a:t>
            </a:r>
            <a:r>
              <a:rPr lang="en-US" sz="1200" dirty="0"/>
              <a:t>open source, </a:t>
            </a:r>
            <a:r>
              <a:rPr lang="en-US" sz="1200" dirty="0" smtClean="0"/>
              <a:t>Feb 16, 2010, http</a:t>
            </a:r>
            <a:r>
              <a:rPr lang="en-US" sz="1200" dirty="0"/>
              <a:t>://</a:t>
            </a:r>
            <a:r>
              <a:rPr lang="en-US" sz="1200" dirty="0" smtClean="0"/>
              <a:t>opensource.com/business/10/2/amplifying-creativity-and-business-performance-open-source</a:t>
            </a:r>
          </a:p>
        </p:txBody>
      </p:sp>
      <p:sp>
        <p:nvSpPr>
          <p:cNvPr id="8" name="TextBox 7"/>
          <p:cNvSpPr txBox="1"/>
          <p:nvPr/>
        </p:nvSpPr>
        <p:spPr>
          <a:xfrm>
            <a:off x="4869554" y="2578549"/>
            <a:ext cx="4114800" cy="2254707"/>
          </a:xfrm>
          <a:prstGeom prst="rect">
            <a:avLst/>
          </a:prstGeom>
          <a:noFill/>
        </p:spPr>
        <p:txBody>
          <a:bodyPr wrap="square" rtlCol="0">
            <a:noAutofit/>
          </a:bodyPr>
          <a:lstStyle/>
          <a:p>
            <a:r>
              <a:rPr lang="en-US" i="1" dirty="0" smtClean="0"/>
              <a:t>“Most </a:t>
            </a:r>
            <a:r>
              <a:rPr lang="en-US" i="1" dirty="0"/>
              <a:t>importantly, and this is a key idea: lots of little ideas, if permitted to freely combine, can themselves be understood to be a really great idea</a:t>
            </a:r>
            <a:r>
              <a:rPr lang="en-US" i="1" dirty="0" smtClean="0"/>
              <a:t>.”</a:t>
            </a:r>
            <a:endParaRPr lang="en-US" i="1" dirty="0"/>
          </a:p>
          <a:p>
            <a:pPr>
              <a:spcBef>
                <a:spcPts val="600"/>
              </a:spcBef>
            </a:pPr>
            <a:r>
              <a:rPr lang="en-US" b="1" i="1" dirty="0" smtClean="0"/>
              <a:t>WHAT OPEN SOURCE ACCOMPLISHES FOR SOFTWARE, OCEP ACCOMPLISHES FOR RESEARCH.</a:t>
            </a:r>
            <a:endParaRPr lang="en-US" b="1" i="1"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60561" y="4680372"/>
            <a:ext cx="902239" cy="9998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43630" y="1312850"/>
            <a:ext cx="8343170" cy="1569660"/>
          </a:xfrm>
          <a:prstGeom prst="rect">
            <a:avLst/>
          </a:prstGeom>
          <a:noFill/>
        </p:spPr>
        <p:txBody>
          <a:bodyPr wrap="square" rtlCol="0">
            <a:spAutoFit/>
          </a:bodyPr>
          <a:lstStyle/>
          <a:p>
            <a:r>
              <a:rPr lang="en-US" sz="2400" b="1" dirty="0" smtClean="0"/>
              <a:t>A </a:t>
            </a:r>
            <a:r>
              <a:rPr lang="en-US" sz="2400" b="1" dirty="0"/>
              <a:t>finite </a:t>
            </a:r>
            <a:r>
              <a:rPr lang="en-US" sz="2400" b="1" dirty="0" smtClean="0"/>
              <a:t>Software Institute </a:t>
            </a:r>
            <a:r>
              <a:rPr lang="en-US" sz="2400" b="1" dirty="0"/>
              <a:t>staff with properly coordinated inputs into the community can amplify its actions by moving together and coordinating </a:t>
            </a:r>
            <a:r>
              <a:rPr lang="en-US" sz="2400" b="1" dirty="0" smtClean="0"/>
              <a:t>actions.</a:t>
            </a:r>
            <a:endParaRPr lang="en-US" sz="2400" b="1" dirty="0"/>
          </a:p>
          <a:p>
            <a:r>
              <a:rPr lang="en-US" sz="2400" b="1" dirty="0" smtClean="0"/>
              <a:t> </a:t>
            </a:r>
            <a:endParaRPr lang="en-US" sz="2400" b="1" dirty="0"/>
          </a:p>
        </p:txBody>
      </p:sp>
      <p:sp>
        <p:nvSpPr>
          <p:cNvPr id="11" name="TextBox 10"/>
          <p:cNvSpPr txBox="1"/>
          <p:nvPr/>
        </p:nvSpPr>
        <p:spPr>
          <a:xfrm>
            <a:off x="5007417" y="5697618"/>
            <a:ext cx="3465692" cy="461665"/>
          </a:xfrm>
          <a:prstGeom prst="rect">
            <a:avLst/>
          </a:prstGeom>
          <a:noFill/>
        </p:spPr>
        <p:txBody>
          <a:bodyPr wrap="none" rtlCol="0">
            <a:spAutoFit/>
          </a:bodyPr>
          <a:lstStyle/>
          <a:p>
            <a:pPr algn="ctr"/>
            <a:r>
              <a:rPr lang="en-US" sz="1200" i="1" dirty="0" smtClean="0"/>
              <a:t>Michael Tiemann, VP Open Source Affairs at RedHat</a:t>
            </a:r>
          </a:p>
          <a:p>
            <a:pPr algn="ctr"/>
            <a:r>
              <a:rPr lang="en-US" sz="1200" i="1" dirty="0"/>
              <a:t>a</a:t>
            </a:r>
            <a:r>
              <a:rPr lang="en-US" sz="1200" i="1" dirty="0" smtClean="0"/>
              <a:t>nd WSSI Advisory Board Member</a:t>
            </a:r>
            <a:endParaRPr lang="en-US" sz="1200" i="1" dirty="0"/>
          </a:p>
        </p:txBody>
      </p:sp>
    </p:spTree>
    <p:extLst>
      <p:ext uri="{BB962C8B-B14F-4D97-AF65-F5344CB8AC3E}">
        <p14:creationId xmlns:p14="http://schemas.microsoft.com/office/powerpoint/2010/main" val="1349109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764" y="6502404"/>
            <a:ext cx="9154764" cy="35559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182880" tIns="182880" rtlCol="0" anchor="t" anchorCtr="0"/>
          <a:lstStyle/>
          <a:p>
            <a:pPr algn="ctr"/>
            <a:endParaRPr lang="en-US" dirty="0">
              <a:solidFill>
                <a:prstClr val="black"/>
              </a:solidFill>
              <a:latin typeface="Calibri"/>
            </a:endParaRPr>
          </a:p>
        </p:txBody>
      </p:sp>
      <p:sp>
        <p:nvSpPr>
          <p:cNvPr id="4" name="Rectangle 3"/>
          <p:cNvSpPr/>
          <p:nvPr/>
        </p:nvSpPr>
        <p:spPr>
          <a:xfrm>
            <a:off x="-6349" y="5088470"/>
            <a:ext cx="9154764" cy="1493200"/>
          </a:xfrm>
          <a:prstGeom prst="rect">
            <a:avLst/>
          </a:prstGeom>
          <a:solidFill>
            <a:srgbClr val="2A81C4"/>
          </a:solidFill>
          <a:ln>
            <a:noFill/>
          </a:ln>
          <a:effectLst/>
        </p:spPr>
        <p:style>
          <a:lnRef idx="1">
            <a:schemeClr val="accent1"/>
          </a:lnRef>
          <a:fillRef idx="3">
            <a:schemeClr val="accent1"/>
          </a:fillRef>
          <a:effectRef idx="2">
            <a:schemeClr val="accent1"/>
          </a:effectRef>
          <a:fontRef idx="minor">
            <a:schemeClr val="lt1"/>
          </a:fontRef>
        </p:style>
        <p:txBody>
          <a:bodyPr lIns="182880" tIns="182880" rtlCol="0" anchor="t" anchorCtr="0"/>
          <a:lstStyle/>
          <a:p>
            <a:pPr algn="ctr"/>
            <a:endParaRPr lang="en-US" dirty="0">
              <a:solidFill>
                <a:prstClr val="black"/>
              </a:solidFill>
              <a:latin typeface="Calibri"/>
            </a:endParaRPr>
          </a:p>
        </p:txBody>
      </p:sp>
      <p:sp>
        <p:nvSpPr>
          <p:cNvPr id="3" name="TextBox 2"/>
          <p:cNvSpPr txBox="1"/>
          <p:nvPr/>
        </p:nvSpPr>
        <p:spPr>
          <a:xfrm>
            <a:off x="423326" y="5088470"/>
            <a:ext cx="8288597" cy="1323439"/>
          </a:xfrm>
          <a:prstGeom prst="rect">
            <a:avLst/>
          </a:prstGeom>
          <a:noFill/>
        </p:spPr>
        <p:txBody>
          <a:bodyPr wrap="none" rtlCol="0">
            <a:spAutoFit/>
          </a:bodyPr>
          <a:lstStyle/>
          <a:p>
            <a:pPr algn="ctr"/>
            <a:r>
              <a:rPr lang="en-US" sz="4000" dirty="0" smtClean="0">
                <a:solidFill>
                  <a:srgbClr val="FFFFFF"/>
                </a:solidFill>
                <a:latin typeface="Gill Sans MT"/>
                <a:cs typeface="Gill Sans MT"/>
              </a:rPr>
              <a:t>Open Community Engagement Process</a:t>
            </a:r>
          </a:p>
          <a:p>
            <a:pPr algn="ctr"/>
            <a:r>
              <a:rPr lang="en-US" sz="4000" dirty="0" smtClean="0">
                <a:solidFill>
                  <a:srgbClr val="FFFFFF"/>
                </a:solidFill>
                <a:latin typeface="Gill Sans MT"/>
                <a:cs typeface="Gill Sans MT"/>
              </a:rPr>
              <a:t>(OCEP)</a:t>
            </a:r>
            <a:endParaRPr lang="en-US" sz="4000" dirty="0">
              <a:solidFill>
                <a:srgbClr val="FFFFFF"/>
              </a:solidFill>
              <a:latin typeface="Gill Sans MT"/>
              <a:cs typeface="Gill Sans MT"/>
            </a:endParaRPr>
          </a:p>
        </p:txBody>
      </p:sp>
      <p:pic>
        <p:nvPicPr>
          <p:cNvPr id="41" name="Picture 40"/>
          <p:cNvPicPr/>
          <p:nvPr/>
        </p:nvPicPr>
        <p:blipFill>
          <a:blip r:embed="rId3">
            <a:extLst>
              <a:ext uri="{28A0092B-C50C-407E-A947-70E740481C1C}">
                <a14:useLocalDpi xmlns:a14="http://schemas.microsoft.com/office/drawing/2010/main" val="0"/>
              </a:ext>
            </a:extLst>
          </a:blip>
          <a:stretch>
            <a:fillRect/>
          </a:stretch>
        </p:blipFill>
        <p:spPr bwMode="auto">
          <a:xfrm>
            <a:off x="172742" y="684647"/>
            <a:ext cx="8854639" cy="3502342"/>
          </a:xfrm>
          <a:prstGeom prst="rect">
            <a:avLst/>
          </a:prstGeom>
          <a:solidFill>
            <a:schemeClr val="accent1">
              <a:lumMod val="40000"/>
              <a:lumOff val="60000"/>
            </a:schemeClr>
          </a:solidFill>
          <a:ln>
            <a:noFill/>
          </a:ln>
          <a:effectLst/>
          <a:extLst/>
        </p:spPr>
      </p:pic>
      <p:sp>
        <p:nvSpPr>
          <p:cNvPr id="2" name="TextBox 1"/>
          <p:cNvSpPr txBox="1"/>
          <p:nvPr/>
        </p:nvSpPr>
        <p:spPr>
          <a:xfrm>
            <a:off x="2598704" y="4586514"/>
            <a:ext cx="3946593" cy="369332"/>
          </a:xfrm>
          <a:prstGeom prst="rect">
            <a:avLst/>
          </a:prstGeom>
          <a:noFill/>
        </p:spPr>
        <p:txBody>
          <a:bodyPr wrap="none" rtlCol="0">
            <a:spAutoFit/>
          </a:bodyPr>
          <a:lstStyle/>
          <a:p>
            <a:pPr algn="ctr"/>
            <a:r>
              <a:rPr lang="en-US" dirty="0"/>
              <a:t>http://dx.doi.org/10.1109/MCSE.2014.5</a:t>
            </a:r>
          </a:p>
        </p:txBody>
      </p:sp>
    </p:spTree>
    <p:extLst>
      <p:ext uri="{BB962C8B-B14F-4D97-AF65-F5344CB8AC3E}">
        <p14:creationId xmlns:p14="http://schemas.microsoft.com/office/powerpoint/2010/main" val="3631481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Crowdsourcing Lightning </a:t>
            </a:r>
            <a:r>
              <a:rPr lang="en-US" dirty="0" smtClean="0"/>
              <a:t>Strikes</a:t>
            </a:r>
            <a:endParaRPr lang="en-US" dirty="0"/>
          </a:p>
        </p:txBody>
      </p:sp>
      <p:sp>
        <p:nvSpPr>
          <p:cNvPr id="3" name="Content Placeholder 2"/>
          <p:cNvSpPr>
            <a:spLocks noGrp="1"/>
          </p:cNvSpPr>
          <p:nvPr>
            <p:ph idx="1"/>
          </p:nvPr>
        </p:nvSpPr>
        <p:spPr>
          <a:xfrm>
            <a:off x="457200" y="5256161"/>
            <a:ext cx="8566484" cy="928071"/>
          </a:xfrm>
        </p:spPr>
        <p:txBody>
          <a:bodyPr>
            <a:noAutofit/>
          </a:bodyPr>
          <a:lstStyle/>
          <a:p>
            <a:pPr marL="457200" lvl="1" indent="0">
              <a:spcBef>
                <a:spcPts val="0"/>
              </a:spcBef>
              <a:buNone/>
            </a:pPr>
            <a:r>
              <a:rPr lang="en-US" sz="2400" dirty="0">
                <a:hlinkClick r:id="rId3"/>
              </a:rPr>
              <a:t>http://www.citylab.com/weather/2014/07/crowdsourcing-lightning-strikes-actually-works-pretty-well/375359</a:t>
            </a:r>
            <a:r>
              <a:rPr lang="en-US" sz="2400" dirty="0" smtClean="0">
                <a:hlinkClick r:id="rId3"/>
              </a:rPr>
              <a:t>/</a:t>
            </a:r>
            <a:endParaRPr lang="en-US" sz="2400"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4459" y="1058779"/>
            <a:ext cx="6352320" cy="3978373"/>
          </a:xfrm>
          <a:prstGeom prst="rect">
            <a:avLst/>
          </a:prstGeom>
        </p:spPr>
      </p:pic>
    </p:spTree>
    <p:extLst>
      <p:ext uri="{BB962C8B-B14F-4D97-AF65-F5344CB8AC3E}">
        <p14:creationId xmlns:p14="http://schemas.microsoft.com/office/powerpoint/2010/main" val="3541838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err="1" smtClean="0"/>
              <a:t>Folding@HOME</a:t>
            </a:r>
            <a:endParaRPr lang="en-US" dirty="0"/>
          </a:p>
        </p:txBody>
      </p:sp>
      <p:sp>
        <p:nvSpPr>
          <p:cNvPr id="3" name="Content Placeholder 2"/>
          <p:cNvSpPr>
            <a:spLocks noGrp="1"/>
          </p:cNvSpPr>
          <p:nvPr>
            <p:ph idx="1"/>
          </p:nvPr>
        </p:nvSpPr>
        <p:spPr>
          <a:xfrm>
            <a:off x="457200" y="4842948"/>
            <a:ext cx="8566484" cy="1557852"/>
          </a:xfrm>
        </p:spPr>
        <p:txBody>
          <a:bodyPr>
            <a:noAutofit/>
          </a:bodyPr>
          <a:lstStyle/>
          <a:p>
            <a:pPr marL="457200" lvl="1" indent="0">
              <a:spcBef>
                <a:spcPts val="0"/>
              </a:spcBef>
              <a:buNone/>
            </a:pPr>
            <a:r>
              <a:rPr lang="en-US" sz="2400" dirty="0" smtClean="0">
                <a:hlinkClick r:id="rId3"/>
              </a:rPr>
              <a:t>http://folding.stanford.edu/</a:t>
            </a:r>
            <a:r>
              <a:rPr lang="en-US" sz="2400" dirty="0" smtClean="0"/>
              <a:t> </a:t>
            </a:r>
          </a:p>
          <a:p>
            <a:pPr marL="457200" lvl="1" indent="0">
              <a:spcBef>
                <a:spcPts val="0"/>
              </a:spcBef>
              <a:buNone/>
            </a:pPr>
            <a:endParaRPr lang="en-US" sz="2400" dirty="0" smtClean="0"/>
          </a:p>
          <a:p>
            <a:pPr marL="457200" lvl="1" indent="0">
              <a:spcBef>
                <a:spcPts val="0"/>
              </a:spcBef>
              <a:buNone/>
            </a:pPr>
            <a:r>
              <a:rPr lang="en-US" sz="2400" dirty="0" smtClean="0">
                <a:hlinkClick r:id="rId4"/>
              </a:rPr>
              <a:t>http</a:t>
            </a:r>
            <a:r>
              <a:rPr lang="en-US" sz="2400" dirty="0">
                <a:hlinkClick r:id="rId4"/>
              </a:rPr>
              <a:t>://</a:t>
            </a:r>
            <a:r>
              <a:rPr lang="en-US" sz="2400" dirty="0" smtClean="0">
                <a:hlinkClick r:id="rId4"/>
              </a:rPr>
              <a:t>www.crowdsourcing.org/site/foldinghome/foldingstanfordedu/3975</a:t>
            </a:r>
            <a:r>
              <a:rPr lang="en-US" sz="2400" dirty="0"/>
              <a:t> </a:t>
            </a:r>
            <a:endParaRPr lang="en-US" sz="2400" dirty="0" smtClean="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22734" y="1019299"/>
            <a:ext cx="6635415" cy="3732421"/>
          </a:xfrm>
          <a:prstGeom prst="rect">
            <a:avLst/>
          </a:prstGeom>
        </p:spPr>
      </p:pic>
    </p:spTree>
    <p:extLst>
      <p:ext uri="{BB962C8B-B14F-4D97-AF65-F5344CB8AC3E}">
        <p14:creationId xmlns:p14="http://schemas.microsoft.com/office/powerpoint/2010/main" val="1219173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NCDS</a:t>
            </a:r>
            <a:endParaRPr lang="en-US" dirty="0"/>
          </a:p>
        </p:txBody>
      </p:sp>
      <p:sp>
        <p:nvSpPr>
          <p:cNvPr id="3" name="Content Placeholder 2"/>
          <p:cNvSpPr>
            <a:spLocks noGrp="1"/>
          </p:cNvSpPr>
          <p:nvPr>
            <p:ph idx="1"/>
          </p:nvPr>
        </p:nvSpPr>
        <p:spPr>
          <a:xfrm>
            <a:off x="457199" y="887679"/>
            <a:ext cx="7962405" cy="5257800"/>
          </a:xfrm>
        </p:spPr>
        <p:txBody>
          <a:bodyPr>
            <a:noAutofit/>
          </a:bodyPr>
          <a:lstStyle/>
          <a:p>
            <a:pPr>
              <a:spcBef>
                <a:spcPts val="0"/>
              </a:spcBef>
            </a:pPr>
            <a:r>
              <a:rPr lang="en-US" dirty="0" smtClean="0"/>
              <a:t>Open Data</a:t>
            </a:r>
            <a:endParaRPr lang="en-US" dirty="0"/>
          </a:p>
        </p:txBody>
      </p:sp>
      <p:sp>
        <p:nvSpPr>
          <p:cNvPr id="5" name="TextBox 4"/>
          <p:cNvSpPr txBox="1"/>
          <p:nvPr/>
        </p:nvSpPr>
        <p:spPr>
          <a:xfrm>
            <a:off x="2382042" y="6021980"/>
            <a:ext cx="4379917" cy="369332"/>
          </a:xfrm>
          <a:prstGeom prst="rect">
            <a:avLst/>
          </a:prstGeom>
          <a:noFill/>
        </p:spPr>
        <p:txBody>
          <a:bodyPr wrap="none" rtlCol="0">
            <a:spAutoFit/>
          </a:bodyPr>
          <a:lstStyle/>
          <a:p>
            <a:pPr algn="ctr"/>
            <a:r>
              <a:rPr lang="en-US" dirty="0"/>
              <a:t>http://data2discovery.org/data-observatory/</a:t>
            </a:r>
          </a:p>
        </p:txBody>
      </p:sp>
      <p:pic>
        <p:nvPicPr>
          <p:cNvPr id="2050" name="Picture 2" descr="C:\Users\rayi\Dropbox\WSSI Conceptualization\SESYNC\Venture\Jan 21-23 2014\Open Source\NC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406" y="1514678"/>
            <a:ext cx="6219189" cy="450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641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Open Data: </a:t>
            </a:r>
            <a:br>
              <a:rPr lang="en-US" dirty="0" smtClean="0"/>
            </a:br>
            <a:r>
              <a:rPr lang="en-US" dirty="0" smtClean="0"/>
              <a:t>Data Citation and Attribution</a:t>
            </a:r>
            <a:endParaRPr lang="en-US" dirty="0"/>
          </a:p>
        </p:txBody>
      </p:sp>
      <p:sp>
        <p:nvSpPr>
          <p:cNvPr id="3" name="Content Placeholder 2"/>
          <p:cNvSpPr>
            <a:spLocks noGrp="1"/>
          </p:cNvSpPr>
          <p:nvPr>
            <p:ph idx="1"/>
          </p:nvPr>
        </p:nvSpPr>
        <p:spPr>
          <a:xfrm>
            <a:off x="457200" y="1358282"/>
            <a:ext cx="8503920" cy="5290168"/>
          </a:xfrm>
        </p:spPr>
        <p:txBody>
          <a:bodyPr>
            <a:normAutofit/>
          </a:bodyPr>
          <a:lstStyle/>
          <a:p>
            <a:pPr>
              <a:spcBef>
                <a:spcPts val="0"/>
              </a:spcBef>
            </a:pPr>
            <a:r>
              <a:rPr lang="en-US" sz="2800" dirty="0" smtClean="0"/>
              <a:t>When to publish your data?</a:t>
            </a:r>
          </a:p>
          <a:p>
            <a:pPr lvl="1">
              <a:spcBef>
                <a:spcPts val="0"/>
              </a:spcBef>
            </a:pPr>
            <a:r>
              <a:rPr lang="en-US" sz="2400" dirty="0" smtClean="0"/>
              <a:t>Onset of project</a:t>
            </a:r>
          </a:p>
          <a:p>
            <a:pPr lvl="1">
              <a:spcBef>
                <a:spcPts val="0"/>
              </a:spcBef>
            </a:pPr>
            <a:r>
              <a:rPr lang="en-US" sz="2400" dirty="0" smtClean="0"/>
              <a:t>After you’ve published one or more initial papers referencing the data?</a:t>
            </a:r>
          </a:p>
          <a:p>
            <a:pPr lvl="1">
              <a:spcBef>
                <a:spcPts val="0"/>
              </a:spcBef>
            </a:pPr>
            <a:r>
              <a:rPr lang="en-US" sz="2400" dirty="0" smtClean="0"/>
              <a:t>Never – always hold data “close to the vest?”</a:t>
            </a:r>
          </a:p>
          <a:p>
            <a:pPr>
              <a:spcBef>
                <a:spcPts val="0"/>
              </a:spcBef>
            </a:pPr>
            <a:r>
              <a:rPr lang="en-US" sz="2800" dirty="0" smtClean="0"/>
              <a:t>Incentives, culture</a:t>
            </a:r>
          </a:p>
          <a:p>
            <a:pPr lvl="1">
              <a:spcBef>
                <a:spcPts val="0"/>
              </a:spcBef>
            </a:pPr>
            <a:r>
              <a:rPr lang="en-US" sz="2400" dirty="0" smtClean="0"/>
              <a:t>How do we affect culture change so that data citation and attribution leads to one’s tenure and promotion?</a:t>
            </a:r>
          </a:p>
          <a:p>
            <a:pPr lvl="1">
              <a:spcBef>
                <a:spcPts val="0"/>
              </a:spcBef>
            </a:pPr>
            <a:r>
              <a:rPr lang="en-US" sz="2400" dirty="0" smtClean="0"/>
              <a:t>How do we facilitate peer-review of data?</a:t>
            </a:r>
          </a:p>
          <a:p>
            <a:pPr>
              <a:spcBef>
                <a:spcPts val="0"/>
              </a:spcBef>
            </a:pPr>
            <a:r>
              <a:rPr lang="en-US" sz="2800" dirty="0" smtClean="0"/>
              <a:t>Infrastructure to publish data </a:t>
            </a:r>
          </a:p>
          <a:p>
            <a:pPr lvl="1">
              <a:spcBef>
                <a:spcPts val="0"/>
              </a:spcBef>
            </a:pPr>
            <a:r>
              <a:rPr lang="en-US" sz="2400" dirty="0" smtClean="0"/>
              <a:t>Is open data infrastructure conducive to protecting and promoting proper citation?</a:t>
            </a:r>
          </a:p>
        </p:txBody>
      </p:sp>
    </p:spTree>
    <p:extLst>
      <p:ext uri="{BB962C8B-B14F-4D97-AF65-F5344CB8AC3E}">
        <p14:creationId xmlns:p14="http://schemas.microsoft.com/office/powerpoint/2010/main" val="1552858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Common View of Open Source</a:t>
            </a:r>
            <a:endParaRPr lang="en-US" dirty="0"/>
          </a:p>
        </p:txBody>
      </p:sp>
      <p:sp>
        <p:nvSpPr>
          <p:cNvPr id="3" name="Content Placeholder 2"/>
          <p:cNvSpPr>
            <a:spLocks noGrp="1"/>
          </p:cNvSpPr>
          <p:nvPr>
            <p:ph idx="1"/>
          </p:nvPr>
        </p:nvSpPr>
        <p:spPr>
          <a:xfrm>
            <a:off x="457200" y="1143000"/>
            <a:ext cx="8503920" cy="5257800"/>
          </a:xfrm>
        </p:spPr>
        <p:txBody>
          <a:bodyPr>
            <a:noAutofit/>
          </a:bodyPr>
          <a:lstStyle/>
          <a:p>
            <a:pPr>
              <a:spcBef>
                <a:spcPts val="0"/>
              </a:spcBef>
            </a:pPr>
            <a:r>
              <a:rPr lang="en-US" dirty="0" smtClean="0"/>
              <a:t>Universal free access to software</a:t>
            </a:r>
            <a:endParaRPr lang="en-US" dirty="0"/>
          </a:p>
          <a:p>
            <a:pPr>
              <a:spcBef>
                <a:spcPts val="0"/>
              </a:spcBef>
            </a:pPr>
            <a:r>
              <a:rPr lang="en-US" dirty="0" smtClean="0"/>
              <a:t>Free to use, copy, distribute, change by anyone</a:t>
            </a:r>
          </a:p>
          <a:p>
            <a:pPr>
              <a:spcBef>
                <a:spcPts val="0"/>
              </a:spcBef>
            </a:pPr>
            <a:r>
              <a:rPr lang="en-US" dirty="0" smtClean="0"/>
              <a:t>Open source licenses typically require that source code be made available with software</a:t>
            </a:r>
          </a:p>
          <a:p>
            <a:pPr lvl="1">
              <a:spcBef>
                <a:spcPts val="0"/>
              </a:spcBef>
            </a:pPr>
            <a:r>
              <a:rPr lang="en-US" dirty="0" smtClean="0"/>
              <a:t>Though software itself is not always free</a:t>
            </a:r>
          </a:p>
          <a:p>
            <a:pPr lvl="1">
              <a:spcBef>
                <a:spcPts val="0"/>
              </a:spcBef>
            </a:pPr>
            <a:endParaRPr lang="en-US" dirty="0"/>
          </a:p>
        </p:txBody>
      </p:sp>
    </p:spTree>
    <p:extLst>
      <p:ext uri="{BB962C8B-B14F-4D97-AF65-F5344CB8AC3E}">
        <p14:creationId xmlns:p14="http://schemas.microsoft.com/office/powerpoint/2010/main" val="936014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Take </a:t>
            </a:r>
            <a:r>
              <a:rPr lang="en-US" dirty="0" err="1" smtClean="0"/>
              <a:t>Aways</a:t>
            </a:r>
            <a:endParaRPr lang="en-US" dirty="0"/>
          </a:p>
        </p:txBody>
      </p:sp>
      <p:sp>
        <p:nvSpPr>
          <p:cNvPr id="3" name="Content Placeholder 2"/>
          <p:cNvSpPr>
            <a:spLocks noGrp="1"/>
          </p:cNvSpPr>
          <p:nvPr>
            <p:ph idx="1"/>
          </p:nvPr>
        </p:nvSpPr>
        <p:spPr>
          <a:xfrm>
            <a:off x="457200" y="1143000"/>
            <a:ext cx="8503920" cy="5257800"/>
          </a:xfrm>
        </p:spPr>
        <p:txBody>
          <a:bodyPr>
            <a:noAutofit/>
          </a:bodyPr>
          <a:lstStyle/>
          <a:p>
            <a:pPr>
              <a:spcBef>
                <a:spcPts val="0"/>
              </a:spcBef>
            </a:pPr>
            <a:r>
              <a:rPr lang="en-US" dirty="0" smtClean="0"/>
              <a:t>Open Source mechanics works for more than just software, and with a variety of approaches</a:t>
            </a:r>
          </a:p>
          <a:p>
            <a:pPr lvl="1">
              <a:spcBef>
                <a:spcPts val="0"/>
              </a:spcBef>
            </a:pPr>
            <a:r>
              <a:rPr lang="en-US" dirty="0" smtClean="0"/>
              <a:t>Math, </a:t>
            </a:r>
            <a:r>
              <a:rPr lang="en-US" dirty="0"/>
              <a:t>Chess, Steam </a:t>
            </a:r>
            <a:r>
              <a:rPr lang="en-US" dirty="0" smtClean="0"/>
              <a:t>Engines</a:t>
            </a:r>
          </a:p>
          <a:p>
            <a:pPr lvl="1">
              <a:spcBef>
                <a:spcPts val="0"/>
              </a:spcBef>
            </a:pPr>
            <a:r>
              <a:rPr lang="en-US" dirty="0" smtClean="0"/>
              <a:t>Data, Research, Weather</a:t>
            </a:r>
          </a:p>
          <a:p>
            <a:pPr>
              <a:spcBef>
                <a:spcPts val="0"/>
              </a:spcBef>
            </a:pPr>
            <a:r>
              <a:rPr lang="en-US" dirty="0" smtClean="0"/>
              <a:t>Amplification Effect: </a:t>
            </a:r>
            <a:r>
              <a:rPr lang="en-US" smtClean="0"/>
              <a:t>Create an open </a:t>
            </a:r>
            <a:r>
              <a:rPr lang="en-US" dirty="0" smtClean="0"/>
              <a:t>framework where lots of little ideas and inputs can freely combine into one, or more, greater ideas</a:t>
            </a:r>
          </a:p>
          <a:p>
            <a:pPr lvl="1">
              <a:spcBef>
                <a:spcPts val="0"/>
              </a:spcBef>
            </a:pPr>
            <a:r>
              <a:rPr lang="en-US" dirty="0" smtClean="0"/>
              <a:t>Innovation</a:t>
            </a:r>
          </a:p>
          <a:p>
            <a:pPr lvl="1">
              <a:spcBef>
                <a:spcPts val="0"/>
              </a:spcBef>
            </a:pPr>
            <a:r>
              <a:rPr lang="en-US" dirty="0" smtClean="0"/>
              <a:t>Collaboration</a:t>
            </a:r>
          </a:p>
          <a:p>
            <a:pPr lvl="1">
              <a:spcBef>
                <a:spcPts val="0"/>
              </a:spcBef>
            </a:pPr>
            <a:r>
              <a:rPr lang="en-US" dirty="0" smtClean="0"/>
              <a:t>Solutions to problems</a:t>
            </a:r>
          </a:p>
          <a:p>
            <a:pPr lvl="2">
              <a:spcBef>
                <a:spcPts val="0"/>
              </a:spcBef>
            </a:pPr>
            <a:r>
              <a:rPr lang="en-US" dirty="0" smtClean="0"/>
              <a:t>From bug fixes to research solutions</a:t>
            </a:r>
            <a:endParaRPr lang="en-US" dirty="0"/>
          </a:p>
        </p:txBody>
      </p:sp>
    </p:spTree>
    <p:extLst>
      <p:ext uri="{BB962C8B-B14F-4D97-AF65-F5344CB8AC3E}">
        <p14:creationId xmlns:p14="http://schemas.microsoft.com/office/powerpoint/2010/main" val="3945716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468871"/>
          </a:xfrm>
        </p:spPr>
        <p:txBody>
          <a:bodyPr>
            <a:normAutofit/>
          </a:bodyPr>
          <a:lstStyle/>
          <a:p>
            <a:r>
              <a:rPr lang="en-US" dirty="0" smtClean="0"/>
              <a:t>END</a:t>
            </a:r>
            <a:br>
              <a:rPr lang="en-US" dirty="0" smtClean="0"/>
            </a:br>
            <a:endParaRPr lang="en-US" dirty="0"/>
          </a:p>
        </p:txBody>
      </p:sp>
      <p:sp>
        <p:nvSpPr>
          <p:cNvPr id="3" name="TextBox 2"/>
          <p:cNvSpPr txBox="1"/>
          <p:nvPr/>
        </p:nvSpPr>
        <p:spPr>
          <a:xfrm>
            <a:off x="1415687" y="3788228"/>
            <a:ext cx="6312626" cy="1200329"/>
          </a:xfrm>
          <a:prstGeom prst="rect">
            <a:avLst/>
          </a:prstGeom>
          <a:noFill/>
        </p:spPr>
        <p:txBody>
          <a:bodyPr wrap="none" rtlCol="0">
            <a:spAutoFit/>
          </a:bodyPr>
          <a:lstStyle/>
          <a:p>
            <a:pPr algn="ctr"/>
            <a:r>
              <a:rPr lang="en-US" dirty="0"/>
              <a:t>http://www.nsf.gov/awardsearch/showAward?AWD_ID=1216894</a:t>
            </a:r>
          </a:p>
          <a:p>
            <a:pPr algn="ctr"/>
            <a:endParaRPr lang="en-US" dirty="0"/>
          </a:p>
          <a:p>
            <a:pPr algn="ctr"/>
            <a:r>
              <a:rPr lang="en-US" dirty="0"/>
              <a:t>http://www.nsf.gov/awardsearch/showAward?AWD_ID=1216817</a:t>
            </a:r>
          </a:p>
          <a:p>
            <a:pPr algn="ctr"/>
            <a:endParaRPr lang="en-US" dirty="0"/>
          </a:p>
        </p:txBody>
      </p:sp>
    </p:spTree>
    <p:extLst>
      <p:ext uri="{BB962C8B-B14F-4D97-AF65-F5344CB8AC3E}">
        <p14:creationId xmlns:p14="http://schemas.microsoft.com/office/powerpoint/2010/main" val="1024291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Common View of Open Source</a:t>
            </a:r>
            <a:endParaRPr lang="en-US" dirty="0"/>
          </a:p>
        </p:txBody>
      </p:sp>
      <p:sp>
        <p:nvSpPr>
          <p:cNvPr id="3" name="Content Placeholder 2"/>
          <p:cNvSpPr>
            <a:spLocks noGrp="1"/>
          </p:cNvSpPr>
          <p:nvPr>
            <p:ph idx="1"/>
          </p:nvPr>
        </p:nvSpPr>
        <p:spPr>
          <a:xfrm>
            <a:off x="457200" y="1143000"/>
            <a:ext cx="8503920" cy="5257800"/>
          </a:xfrm>
        </p:spPr>
        <p:txBody>
          <a:bodyPr>
            <a:noAutofit/>
          </a:bodyPr>
          <a:lstStyle/>
          <a:p>
            <a:pPr>
              <a:spcBef>
                <a:spcPts val="0"/>
              </a:spcBef>
            </a:pPr>
            <a:r>
              <a:rPr lang="en-US" dirty="0" smtClean="0"/>
              <a:t>Examples of open source software</a:t>
            </a:r>
          </a:p>
          <a:p>
            <a:pPr lvl="1">
              <a:spcBef>
                <a:spcPts val="0"/>
              </a:spcBef>
            </a:pPr>
            <a:r>
              <a:rPr lang="en-US" dirty="0" smtClean="0"/>
              <a:t>Linux operating system</a:t>
            </a:r>
          </a:p>
          <a:p>
            <a:pPr lvl="1">
              <a:spcBef>
                <a:spcPts val="0"/>
              </a:spcBef>
            </a:pPr>
            <a:r>
              <a:rPr lang="en-US" dirty="0" smtClean="0"/>
              <a:t>Firefox web browser</a:t>
            </a:r>
          </a:p>
          <a:p>
            <a:pPr lvl="1">
              <a:spcBef>
                <a:spcPts val="0"/>
              </a:spcBef>
            </a:pPr>
            <a:r>
              <a:rPr lang="en-US" dirty="0" smtClean="0"/>
              <a:t>Python programming/scripting language</a:t>
            </a:r>
          </a:p>
          <a:p>
            <a:pPr lvl="1">
              <a:spcBef>
                <a:spcPts val="0"/>
              </a:spcBef>
            </a:pPr>
            <a:r>
              <a:rPr lang="en-US" dirty="0" err="1" smtClean="0"/>
              <a:t>Rstudio</a:t>
            </a:r>
            <a:r>
              <a:rPr lang="en-US" dirty="0" smtClean="0"/>
              <a:t> integrated development environment for R</a:t>
            </a:r>
          </a:p>
          <a:p>
            <a:pPr lvl="1">
              <a:spcBef>
                <a:spcPts val="0"/>
              </a:spcBef>
            </a:pPr>
            <a:endParaRPr lang="en-US" dirty="0"/>
          </a:p>
        </p:txBody>
      </p:sp>
    </p:spTree>
    <p:extLst>
      <p:ext uri="{BB962C8B-B14F-4D97-AF65-F5344CB8AC3E}">
        <p14:creationId xmlns:p14="http://schemas.microsoft.com/office/powerpoint/2010/main" val="1677451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The Cathedral and the Bazaar</a:t>
            </a:r>
            <a:endParaRPr lang="en-US" dirty="0"/>
          </a:p>
        </p:txBody>
      </p:sp>
      <p:sp>
        <p:nvSpPr>
          <p:cNvPr id="3" name="Content Placeholder 2"/>
          <p:cNvSpPr>
            <a:spLocks noGrp="1"/>
          </p:cNvSpPr>
          <p:nvPr>
            <p:ph idx="1"/>
          </p:nvPr>
        </p:nvSpPr>
        <p:spPr>
          <a:xfrm>
            <a:off x="2554942" y="1143000"/>
            <a:ext cx="6131858" cy="5257800"/>
          </a:xfrm>
        </p:spPr>
        <p:txBody>
          <a:bodyPr>
            <a:noAutofit/>
          </a:bodyPr>
          <a:lstStyle/>
          <a:p>
            <a:pPr>
              <a:spcBef>
                <a:spcPts val="0"/>
              </a:spcBef>
            </a:pPr>
            <a:r>
              <a:rPr lang="en-US" dirty="0" smtClean="0"/>
              <a:t>“Cathedral Model” of Open Source</a:t>
            </a:r>
          </a:p>
          <a:p>
            <a:pPr lvl="1">
              <a:spcBef>
                <a:spcPts val="0"/>
              </a:spcBef>
            </a:pPr>
            <a:r>
              <a:rPr lang="en-US" dirty="0" smtClean="0"/>
              <a:t>GCC</a:t>
            </a:r>
            <a:endParaRPr lang="en-US" dirty="0"/>
          </a:p>
          <a:p>
            <a:pPr>
              <a:spcBef>
                <a:spcPts val="0"/>
              </a:spcBef>
            </a:pPr>
            <a:r>
              <a:rPr lang="en-US" dirty="0" smtClean="0"/>
              <a:t>“Bazaar Model” of Open Source</a:t>
            </a:r>
          </a:p>
          <a:p>
            <a:pPr lvl="1">
              <a:spcBef>
                <a:spcPts val="0"/>
              </a:spcBef>
            </a:pPr>
            <a:r>
              <a:rPr lang="en-US" dirty="0" smtClean="0"/>
              <a:t>Linux</a:t>
            </a:r>
          </a:p>
          <a:p>
            <a:pPr lvl="1">
              <a:spcBef>
                <a:spcPts val="0"/>
              </a:spcBef>
            </a:pPr>
            <a:r>
              <a:rPr lang="en-US" dirty="0" err="1" smtClean="0"/>
              <a:t>Fetchmail</a:t>
            </a:r>
            <a:endParaRPr lang="en-US" dirty="0" smtClean="0"/>
          </a:p>
          <a:p>
            <a:pPr>
              <a:spcBef>
                <a:spcPts val="600"/>
              </a:spcBef>
            </a:pPr>
            <a:r>
              <a:rPr lang="en-US" sz="2400" dirty="0" smtClean="0"/>
              <a:t>Book anatomizes </a:t>
            </a:r>
            <a:r>
              <a:rPr lang="en-US" sz="2400" dirty="0"/>
              <a:t>a successful open-source project, </a:t>
            </a:r>
            <a:r>
              <a:rPr lang="en-US" sz="2400" dirty="0" err="1"/>
              <a:t>fetchmail</a:t>
            </a:r>
            <a:r>
              <a:rPr lang="en-US" sz="2400" dirty="0"/>
              <a:t>, that was run as a deliberate test of the surprising theories about software engineering suggested by the history of Linux.</a:t>
            </a:r>
            <a:endParaRPr lang="en-US" sz="2400" dirty="0" smtClean="0"/>
          </a:p>
        </p:txBody>
      </p:sp>
      <p:pic>
        <p:nvPicPr>
          <p:cNvPr id="1026" name="Picture 2" descr="C:\Users\rayi\Dropbox\WSSI Conceptualization\SESYNC\Venture\Jan 21-23 2014\Open Source\Cathedral-and-the-Bazaar-book-co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59" y="1621361"/>
            <a:ext cx="2240940" cy="34574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959" y="5078812"/>
            <a:ext cx="2425692" cy="461665"/>
          </a:xfrm>
          <a:prstGeom prst="rect">
            <a:avLst/>
          </a:prstGeom>
          <a:noFill/>
        </p:spPr>
        <p:txBody>
          <a:bodyPr wrap="square" rtlCol="0">
            <a:spAutoFit/>
          </a:bodyPr>
          <a:lstStyle/>
          <a:p>
            <a:r>
              <a:rPr lang="en-US" sz="1200" dirty="0">
                <a:hlinkClick r:id="rId3"/>
              </a:rPr>
              <a:t>http://</a:t>
            </a:r>
            <a:r>
              <a:rPr lang="en-US" sz="1200" dirty="0" smtClean="0">
                <a:hlinkClick r:id="rId3"/>
              </a:rPr>
              <a:t>www.firstmonday.dk/ojs/index.php/fm/article/view/1472/1387</a:t>
            </a:r>
            <a:r>
              <a:rPr lang="en-US" sz="1200" dirty="0" smtClean="0"/>
              <a:t> </a:t>
            </a:r>
            <a:endParaRPr lang="en-US" sz="1200" dirty="0"/>
          </a:p>
        </p:txBody>
      </p:sp>
    </p:spTree>
    <p:extLst>
      <p:ext uri="{BB962C8B-B14F-4D97-AF65-F5344CB8AC3E}">
        <p14:creationId xmlns:p14="http://schemas.microsoft.com/office/powerpoint/2010/main" val="112249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The Cathedral and the Bazaar</a:t>
            </a:r>
          </a:p>
        </p:txBody>
      </p:sp>
      <p:sp>
        <p:nvSpPr>
          <p:cNvPr id="3" name="Content Placeholder 2"/>
          <p:cNvSpPr>
            <a:spLocks noGrp="1"/>
          </p:cNvSpPr>
          <p:nvPr>
            <p:ph idx="1"/>
          </p:nvPr>
        </p:nvSpPr>
        <p:spPr>
          <a:xfrm>
            <a:off x="457200" y="1026042"/>
            <a:ext cx="8229600" cy="5257800"/>
          </a:xfrm>
        </p:spPr>
        <p:txBody>
          <a:bodyPr>
            <a:noAutofit/>
          </a:bodyPr>
          <a:lstStyle/>
          <a:p>
            <a:pPr>
              <a:spcBef>
                <a:spcPts val="0"/>
              </a:spcBef>
            </a:pPr>
            <a:r>
              <a:rPr lang="en-US" dirty="0" smtClean="0"/>
              <a:t>Some of the 19 Lessons Learned from open source development of </a:t>
            </a:r>
            <a:r>
              <a:rPr lang="en-US" dirty="0" err="1"/>
              <a:t>f</a:t>
            </a:r>
            <a:r>
              <a:rPr lang="en-US" dirty="0" err="1" smtClean="0"/>
              <a:t>etchmail</a:t>
            </a:r>
            <a:endParaRPr lang="en-US" dirty="0"/>
          </a:p>
          <a:p>
            <a:pPr marL="971550" lvl="1" indent="-514350">
              <a:spcBef>
                <a:spcPts val="600"/>
              </a:spcBef>
              <a:buFont typeface="+mj-lt"/>
              <a:buAutoNum type="arabicPeriod" startAt="2"/>
            </a:pPr>
            <a:r>
              <a:rPr lang="en-US" sz="2000" dirty="0" smtClean="0"/>
              <a:t>Good programmers know what to write. Great ones know what to rewrite (and reuse) for modification or access by anyone</a:t>
            </a:r>
          </a:p>
          <a:p>
            <a:pPr marL="971550" lvl="1" indent="-514350">
              <a:spcBef>
                <a:spcPts val="600"/>
              </a:spcBef>
              <a:buFont typeface="+mj-lt"/>
              <a:buAutoNum type="arabicPeriod" startAt="3"/>
            </a:pPr>
            <a:r>
              <a:rPr lang="en-US" sz="2000" dirty="0" smtClean="0"/>
              <a:t>Plan to throw one [version] away; you will, anyhow. (Copied from Frederick Brooks “The Mythical Man Month”)</a:t>
            </a:r>
          </a:p>
          <a:p>
            <a:pPr marL="971550" lvl="1" indent="-514350">
              <a:spcBef>
                <a:spcPts val="600"/>
              </a:spcBef>
              <a:buFont typeface="+mj-lt"/>
              <a:buAutoNum type="arabicPeriod" startAt="6"/>
            </a:pPr>
            <a:r>
              <a:rPr lang="en-US" sz="2000" dirty="0" smtClean="0"/>
              <a:t>Treating your users as co-developers is your least-hassle route to rapid code improvement and effective debugging.</a:t>
            </a:r>
          </a:p>
          <a:p>
            <a:pPr marL="971550" lvl="1" indent="-514350">
              <a:spcBef>
                <a:spcPts val="600"/>
              </a:spcBef>
              <a:buFont typeface="+mj-lt"/>
              <a:buAutoNum type="arabicPeriod" startAt="6"/>
            </a:pPr>
            <a:r>
              <a:rPr lang="en-US" sz="2000" dirty="0" smtClean="0"/>
              <a:t>Release early. Release often. And listen to your customers.</a:t>
            </a:r>
          </a:p>
        </p:txBody>
      </p:sp>
    </p:spTree>
    <p:extLst>
      <p:ext uri="{BB962C8B-B14F-4D97-AF65-F5344CB8AC3E}">
        <p14:creationId xmlns:p14="http://schemas.microsoft.com/office/powerpoint/2010/main" val="2424634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The Cathedral and the </a:t>
            </a:r>
            <a:r>
              <a:rPr lang="en-US" dirty="0" smtClean="0"/>
              <a:t>Bazaar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026042"/>
            <a:ext cx="8229600" cy="5257800"/>
          </a:xfrm>
        </p:spPr>
        <p:txBody>
          <a:bodyPr>
            <a:noAutofit/>
          </a:bodyPr>
          <a:lstStyle/>
          <a:p>
            <a:pPr>
              <a:spcBef>
                <a:spcPts val="0"/>
              </a:spcBef>
            </a:pPr>
            <a:r>
              <a:rPr lang="en-US" dirty="0"/>
              <a:t>Some of the 19 </a:t>
            </a:r>
            <a:r>
              <a:rPr lang="en-US" dirty="0" smtClean="0"/>
              <a:t>Lessons Learned from open source development of </a:t>
            </a:r>
            <a:r>
              <a:rPr lang="en-US" dirty="0" err="1"/>
              <a:t>f</a:t>
            </a:r>
            <a:r>
              <a:rPr lang="en-US" dirty="0" err="1" smtClean="0"/>
              <a:t>etchmail</a:t>
            </a:r>
            <a:endParaRPr lang="en-US" dirty="0"/>
          </a:p>
          <a:p>
            <a:pPr marL="971550" lvl="1" indent="-514350">
              <a:spcBef>
                <a:spcPts val="600"/>
              </a:spcBef>
              <a:buFont typeface="+mj-lt"/>
              <a:buAutoNum type="arabicPeriod" startAt="8"/>
            </a:pPr>
            <a:r>
              <a:rPr lang="en-US" sz="2000" dirty="0" smtClean="0"/>
              <a:t>Given </a:t>
            </a:r>
            <a:r>
              <a:rPr lang="en-US" sz="2000" dirty="0"/>
              <a:t>a large enough beta-tester and co-developer base, almost every problem will be characterized quickly and the fix obvious to someone</a:t>
            </a:r>
            <a:r>
              <a:rPr lang="en-US" sz="2000" dirty="0" smtClean="0"/>
              <a:t>.</a:t>
            </a:r>
          </a:p>
          <a:p>
            <a:pPr marL="971550" lvl="1" indent="-514350">
              <a:spcBef>
                <a:spcPts val="600"/>
              </a:spcBef>
              <a:buFont typeface="+mj-lt"/>
              <a:buAutoNum type="arabicPeriod" startAt="11"/>
            </a:pPr>
            <a:r>
              <a:rPr lang="en-US" sz="2000" dirty="0"/>
              <a:t>The next best thing to having good ideas is recognizing good ideas from your users. Sometimes the latter is better.</a:t>
            </a:r>
          </a:p>
          <a:p>
            <a:pPr marL="971550" lvl="1" indent="-514350">
              <a:spcBef>
                <a:spcPts val="600"/>
              </a:spcBef>
              <a:buFont typeface="+mj-lt"/>
              <a:buAutoNum type="arabicPeriod" startAt="11"/>
            </a:pPr>
            <a:r>
              <a:rPr lang="en-US" sz="2000" dirty="0" smtClean="0"/>
              <a:t>Often</a:t>
            </a:r>
            <a:r>
              <a:rPr lang="en-US" sz="2000" dirty="0"/>
              <a:t>, the most striking and innovative solutions come from realizing that your concept of the problem was wrong.</a:t>
            </a:r>
          </a:p>
        </p:txBody>
      </p:sp>
    </p:spTree>
    <p:extLst>
      <p:ext uri="{BB962C8B-B14F-4D97-AF65-F5344CB8AC3E}">
        <p14:creationId xmlns:p14="http://schemas.microsoft.com/office/powerpoint/2010/main" val="1502584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1811338" y="476250"/>
            <a:ext cx="55213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8000"/>
              <a:t>Open Source</a:t>
            </a:r>
          </a:p>
        </p:txBody>
      </p:sp>
      <p:sp>
        <p:nvSpPr>
          <p:cNvPr id="3" name="TextBox 2"/>
          <p:cNvSpPr txBox="1">
            <a:spLocks noChangeArrowheads="1"/>
          </p:cNvSpPr>
          <p:nvPr/>
        </p:nvSpPr>
        <p:spPr bwMode="auto">
          <a:xfrm>
            <a:off x="2716213" y="4857750"/>
            <a:ext cx="3903662"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8000"/>
              <a:t>It Works.</a:t>
            </a:r>
          </a:p>
        </p:txBody>
      </p:sp>
      <p:sp>
        <p:nvSpPr>
          <p:cNvPr id="5" name="TextBox 4"/>
          <p:cNvSpPr txBox="1">
            <a:spLocks noChangeArrowheads="1"/>
          </p:cNvSpPr>
          <p:nvPr/>
        </p:nvSpPr>
        <p:spPr bwMode="auto">
          <a:xfrm>
            <a:off x="496888" y="3852863"/>
            <a:ext cx="20542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4000"/>
              <a:t>Software</a:t>
            </a:r>
          </a:p>
        </p:txBody>
      </p:sp>
      <p:sp>
        <p:nvSpPr>
          <p:cNvPr id="6" name="TextBox 5"/>
          <p:cNvSpPr txBox="1">
            <a:spLocks noChangeArrowheads="1"/>
          </p:cNvSpPr>
          <p:nvPr/>
        </p:nvSpPr>
        <p:spPr bwMode="auto">
          <a:xfrm>
            <a:off x="2709863" y="3319463"/>
            <a:ext cx="1333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4000"/>
              <a:t>Value</a:t>
            </a:r>
          </a:p>
        </p:txBody>
      </p:sp>
      <p:sp>
        <p:nvSpPr>
          <p:cNvPr id="7" name="TextBox 6"/>
          <p:cNvSpPr txBox="1">
            <a:spLocks noChangeArrowheads="1"/>
          </p:cNvSpPr>
          <p:nvPr/>
        </p:nvSpPr>
        <p:spPr bwMode="auto">
          <a:xfrm>
            <a:off x="4203700" y="2786063"/>
            <a:ext cx="2809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4000"/>
              <a:t>Contributors</a:t>
            </a:r>
          </a:p>
        </p:txBody>
      </p:sp>
      <p:sp>
        <p:nvSpPr>
          <p:cNvPr id="8" name="TextBox 7"/>
          <p:cNvSpPr txBox="1">
            <a:spLocks noChangeArrowheads="1"/>
          </p:cNvSpPr>
          <p:nvPr/>
        </p:nvSpPr>
        <p:spPr bwMode="auto">
          <a:xfrm>
            <a:off x="7172325" y="2252663"/>
            <a:ext cx="1339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4000"/>
              <a:t>Users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rgbClr val="646464"/>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646464"/>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646464"/>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rgbClr val="646464"/>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1811338" y="476250"/>
            <a:ext cx="55213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8000"/>
              <a:t>Open Source</a:t>
            </a:r>
          </a:p>
        </p:txBody>
      </p:sp>
      <p:sp>
        <p:nvSpPr>
          <p:cNvPr id="3" name="TextBox 2"/>
          <p:cNvSpPr txBox="1">
            <a:spLocks noChangeArrowheads="1"/>
          </p:cNvSpPr>
          <p:nvPr/>
        </p:nvSpPr>
        <p:spPr bwMode="auto">
          <a:xfrm>
            <a:off x="662741" y="4838699"/>
            <a:ext cx="784943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4000" dirty="0" smtClean="0"/>
              <a:t>Do open source mechanics work for things other than software?</a:t>
            </a:r>
            <a:endParaRPr lang="en-US" altLang="en-US" sz="4000" dirty="0"/>
          </a:p>
        </p:txBody>
      </p:sp>
      <p:sp>
        <p:nvSpPr>
          <p:cNvPr id="5" name="TextBox 4"/>
          <p:cNvSpPr txBox="1">
            <a:spLocks noChangeArrowheads="1"/>
          </p:cNvSpPr>
          <p:nvPr/>
        </p:nvSpPr>
        <p:spPr bwMode="auto">
          <a:xfrm>
            <a:off x="496888" y="3852863"/>
            <a:ext cx="20649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4000" b="1" dirty="0" smtClean="0"/>
              <a:t>? Thing ?</a:t>
            </a:r>
            <a:endParaRPr lang="en-US" altLang="en-US" sz="4000" b="1" dirty="0"/>
          </a:p>
        </p:txBody>
      </p:sp>
      <p:sp>
        <p:nvSpPr>
          <p:cNvPr id="6" name="TextBox 5"/>
          <p:cNvSpPr txBox="1">
            <a:spLocks noChangeArrowheads="1"/>
          </p:cNvSpPr>
          <p:nvPr/>
        </p:nvSpPr>
        <p:spPr bwMode="auto">
          <a:xfrm>
            <a:off x="2709863" y="3319463"/>
            <a:ext cx="1333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4000" dirty="0">
                <a:solidFill>
                  <a:schemeClr val="bg1">
                    <a:lumMod val="50000"/>
                  </a:schemeClr>
                </a:solidFill>
              </a:rPr>
              <a:t>Value</a:t>
            </a:r>
          </a:p>
        </p:txBody>
      </p:sp>
      <p:sp>
        <p:nvSpPr>
          <p:cNvPr id="7" name="TextBox 6"/>
          <p:cNvSpPr txBox="1">
            <a:spLocks noChangeArrowheads="1"/>
          </p:cNvSpPr>
          <p:nvPr/>
        </p:nvSpPr>
        <p:spPr bwMode="auto">
          <a:xfrm>
            <a:off x="4203700" y="2786063"/>
            <a:ext cx="2809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spcBef>
                <a:spcPct val="0"/>
              </a:spcBef>
              <a:buFontTx/>
              <a:buNone/>
              <a:defRPr sz="4000">
                <a:solidFill>
                  <a:schemeClr val="bg1">
                    <a:lumMod val="50000"/>
                  </a:schemeClr>
                </a:solidFill>
                <a:latin typeface="Calibri" pitchFamily="34" charset="0"/>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defTabSz="457200" eaLnBrk="0" fontAlgn="base" hangingPunct="0">
              <a:spcBef>
                <a:spcPct val="20000"/>
              </a:spcBef>
              <a:spcAft>
                <a:spcPct val="0"/>
              </a:spcAft>
              <a:buFont typeface="Arial" charset="0"/>
              <a:buChar char="»"/>
              <a:defRPr sz="2000">
                <a:latin typeface="Calibri" pitchFamily="34" charset="0"/>
              </a:defRPr>
            </a:lvl6pPr>
            <a:lvl7pPr marL="2971800" indent="-228600" defTabSz="457200" eaLnBrk="0" fontAlgn="base" hangingPunct="0">
              <a:spcBef>
                <a:spcPct val="20000"/>
              </a:spcBef>
              <a:spcAft>
                <a:spcPct val="0"/>
              </a:spcAft>
              <a:buFont typeface="Arial" charset="0"/>
              <a:buChar char="»"/>
              <a:defRPr sz="2000">
                <a:latin typeface="Calibri" pitchFamily="34" charset="0"/>
              </a:defRPr>
            </a:lvl7pPr>
            <a:lvl8pPr marL="3429000" indent="-228600" defTabSz="457200" eaLnBrk="0" fontAlgn="base" hangingPunct="0">
              <a:spcBef>
                <a:spcPct val="20000"/>
              </a:spcBef>
              <a:spcAft>
                <a:spcPct val="0"/>
              </a:spcAft>
              <a:buFont typeface="Arial" charset="0"/>
              <a:buChar char="»"/>
              <a:defRPr sz="2000">
                <a:latin typeface="Calibri" pitchFamily="34" charset="0"/>
              </a:defRPr>
            </a:lvl8pPr>
            <a:lvl9pPr marL="3886200" indent="-228600" defTabSz="457200" eaLnBrk="0" fontAlgn="base" hangingPunct="0">
              <a:spcBef>
                <a:spcPct val="20000"/>
              </a:spcBef>
              <a:spcAft>
                <a:spcPct val="0"/>
              </a:spcAft>
              <a:buFont typeface="Arial" charset="0"/>
              <a:buChar char="»"/>
              <a:defRPr sz="2000">
                <a:latin typeface="Calibri" pitchFamily="34" charset="0"/>
              </a:defRPr>
            </a:lvl9pPr>
          </a:lstStyle>
          <a:p>
            <a:r>
              <a:rPr lang="en-US" altLang="en-US" dirty="0"/>
              <a:t>Contributors</a:t>
            </a:r>
          </a:p>
        </p:txBody>
      </p:sp>
      <p:sp>
        <p:nvSpPr>
          <p:cNvPr id="8" name="TextBox 7"/>
          <p:cNvSpPr txBox="1">
            <a:spLocks noChangeArrowheads="1"/>
          </p:cNvSpPr>
          <p:nvPr/>
        </p:nvSpPr>
        <p:spPr bwMode="auto">
          <a:xfrm>
            <a:off x="7172325" y="2252663"/>
            <a:ext cx="1339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4000" dirty="0">
                <a:solidFill>
                  <a:schemeClr val="bg1">
                    <a:lumMod val="50000"/>
                  </a:schemeClr>
                </a:solidFill>
              </a:rPr>
              <a:t>Users</a:t>
            </a:r>
          </a:p>
        </p:txBody>
      </p:sp>
    </p:spTree>
    <p:extLst>
      <p:ext uri="{BB962C8B-B14F-4D97-AF65-F5344CB8AC3E}">
        <p14:creationId xmlns:p14="http://schemas.microsoft.com/office/powerpoint/2010/main" val="421557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Related to Open Source</a:t>
            </a:r>
            <a:endParaRPr lang="en-US" dirty="0"/>
          </a:p>
        </p:txBody>
      </p:sp>
      <p:sp>
        <p:nvSpPr>
          <p:cNvPr id="3" name="Content Placeholder 2"/>
          <p:cNvSpPr>
            <a:spLocks noGrp="1"/>
          </p:cNvSpPr>
          <p:nvPr>
            <p:ph idx="1"/>
          </p:nvPr>
        </p:nvSpPr>
        <p:spPr>
          <a:xfrm>
            <a:off x="457200" y="1143000"/>
            <a:ext cx="8503920" cy="5257800"/>
          </a:xfrm>
        </p:spPr>
        <p:txBody>
          <a:bodyPr>
            <a:noAutofit/>
          </a:bodyPr>
          <a:lstStyle/>
          <a:p>
            <a:pPr>
              <a:spcBef>
                <a:spcPts val="0"/>
              </a:spcBef>
            </a:pPr>
            <a:r>
              <a:rPr lang="en-US" dirty="0" smtClean="0"/>
              <a:t>Open Source principles used in, or related to:</a:t>
            </a:r>
          </a:p>
          <a:p>
            <a:pPr lvl="1">
              <a:spcBef>
                <a:spcPts val="0"/>
              </a:spcBef>
            </a:pPr>
            <a:r>
              <a:rPr lang="en-US" dirty="0" err="1" smtClean="0"/>
              <a:t>Crowdsource</a:t>
            </a:r>
            <a:endParaRPr lang="en-US" dirty="0" smtClean="0"/>
          </a:p>
          <a:p>
            <a:pPr lvl="1">
              <a:spcBef>
                <a:spcPts val="0"/>
              </a:spcBef>
            </a:pPr>
            <a:r>
              <a:rPr lang="en-US" dirty="0" smtClean="0"/>
              <a:t>Open Innovation</a:t>
            </a:r>
          </a:p>
          <a:p>
            <a:pPr lvl="1">
              <a:spcBef>
                <a:spcPts val="0"/>
              </a:spcBef>
            </a:pPr>
            <a:r>
              <a:rPr lang="en-US" dirty="0" smtClean="0"/>
              <a:t>Open Hardware</a:t>
            </a:r>
          </a:p>
          <a:p>
            <a:pPr lvl="1">
              <a:spcBef>
                <a:spcPts val="0"/>
              </a:spcBef>
            </a:pPr>
            <a:r>
              <a:rPr lang="en-US" dirty="0" smtClean="0"/>
              <a:t>Open Research</a:t>
            </a:r>
          </a:p>
          <a:p>
            <a:pPr lvl="1">
              <a:spcBef>
                <a:spcPts val="0"/>
              </a:spcBef>
            </a:pPr>
            <a:r>
              <a:rPr lang="en-US" dirty="0" smtClean="0"/>
              <a:t>Open Data</a:t>
            </a:r>
            <a:endParaRPr lang="en-US" dirty="0"/>
          </a:p>
        </p:txBody>
      </p:sp>
    </p:spTree>
    <p:extLst>
      <p:ext uri="{BB962C8B-B14F-4D97-AF65-F5344CB8AC3E}">
        <p14:creationId xmlns:p14="http://schemas.microsoft.com/office/powerpoint/2010/main" val="4228639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EB671D78AF50D499D1D6164B447FCEE" ma:contentTypeVersion="" ma:contentTypeDescription="Create a new document." ma:contentTypeScope="" ma:versionID="9c1ecbbe78b62fd719a42c922c273ca8">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546A85-E3FF-4108-9441-5918C19E322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40863D5-0138-47D7-8D34-2E5E37C4F9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81C4E31-63DB-48E4-B9E1-27749B0D8EE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4225</TotalTime>
  <Words>1676</Words>
  <Application>Microsoft Office PowerPoint</Application>
  <PresentationFormat>On-screen Show (4:3)</PresentationFormat>
  <Paragraphs>207</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Gill Sans MT</vt:lpstr>
      <vt:lpstr>Office Theme</vt:lpstr>
      <vt:lpstr>Open Source</vt:lpstr>
      <vt:lpstr>Common View of Open Source</vt:lpstr>
      <vt:lpstr>Common View of Open Source</vt:lpstr>
      <vt:lpstr>The Cathedral and the Bazaar</vt:lpstr>
      <vt:lpstr>The Cathedral and the Bazaar</vt:lpstr>
      <vt:lpstr>The Cathedral and the Bazaar (con’t)</vt:lpstr>
      <vt:lpstr>PowerPoint Presentation</vt:lpstr>
      <vt:lpstr>PowerPoint Presentation</vt:lpstr>
      <vt:lpstr>Related to Open Source</vt:lpstr>
      <vt:lpstr>Open Source Math</vt:lpstr>
      <vt:lpstr>Open Source Chess</vt:lpstr>
      <vt:lpstr>Twitch Plays Pokémon</vt:lpstr>
      <vt:lpstr>Open Steam Engine</vt:lpstr>
      <vt:lpstr>How Open Source Principles Amplify Properly Coordinated Inputs</vt:lpstr>
      <vt:lpstr>PowerPoint Presentation</vt:lpstr>
      <vt:lpstr>Crowdsourcing Lightning Strikes</vt:lpstr>
      <vt:lpstr>Folding@HOME</vt:lpstr>
      <vt:lpstr>NCDS</vt:lpstr>
      <vt:lpstr>Open Data:  Data Citation and Attribution</vt:lpstr>
      <vt:lpstr>Take Aways</vt:lpstr>
      <vt:lpstr>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dc:title>
  <dc:subject>Open Source</dc:subject>
  <dc:creator>RENCI</dc:creator>
  <cp:lastModifiedBy>Ray Idaszak</cp:lastModifiedBy>
  <cp:revision>403</cp:revision>
  <cp:lastPrinted>2013-05-19T03:58:46Z</cp:lastPrinted>
  <dcterms:created xsi:type="dcterms:W3CDTF">2010-05-18T21:41:05Z</dcterms:created>
  <dcterms:modified xsi:type="dcterms:W3CDTF">2014-08-07T01:11:43Z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0x0101008EB671D78AF50D499D1D6164B447FCEE</vt:lpwstr>
  </property>
</Properties>
</file>