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A023-FFD0-4B7A-9EE2-802EE373A222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A023-FFD0-4B7A-9EE2-802EE373A222}" type="datetimeFigureOut">
              <a:rPr lang="en-US" smtClean="0"/>
              <a:t>7/29/2014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13B70-FBB5-48B8-A43A-5DC3553A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</a:t>
            </a:r>
            <a:r>
              <a:rPr lang="en-US" dirty="0" err="1" smtClean="0"/>
              <a:t>Coposky</a:t>
            </a:r>
            <a:r>
              <a:rPr lang="en-US" dirty="0" smtClean="0"/>
              <a:t> – Chief Technologist, iRODS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6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 Function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getPercent</a:t>
            </a:r>
            <a:r>
              <a:rPr lang="en-US" dirty="0"/>
              <a:t>( float value, float </a:t>
            </a:r>
            <a:r>
              <a:rPr lang="en-US" dirty="0" err="1"/>
              <a:t>pct</a:t>
            </a:r>
            <a:r>
              <a:rPr lang="en-US" dirty="0"/>
              <a:t> ) {</a:t>
            </a:r>
          </a:p>
          <a:p>
            <a:pPr marL="0" indent="0">
              <a:buNone/>
            </a:pPr>
            <a:r>
              <a:rPr lang="en-US" dirty="0"/>
              <a:t>    /* </a:t>
            </a:r>
            <a:r>
              <a:rPr lang="en-US" dirty="0" smtClean="0"/>
              <a:t>add error checking </a:t>
            </a:r>
            <a:r>
              <a:rPr lang="en-US" dirty="0"/>
              <a:t>here */</a:t>
            </a:r>
          </a:p>
          <a:p>
            <a:pPr marL="0" indent="0">
              <a:buNone/>
            </a:pPr>
            <a:r>
              <a:rPr lang="en-US" dirty="0"/>
              <a:t>    float result = value * </a:t>
            </a:r>
            <a:r>
              <a:rPr lang="en-US" dirty="0" smtClean="0"/>
              <a:t>( </a:t>
            </a:r>
            <a:r>
              <a:rPr lang="en-US" dirty="0" err="1" smtClean="0"/>
              <a:t>pct</a:t>
            </a:r>
            <a:r>
              <a:rPr lang="en-US" dirty="0" smtClean="0"/>
              <a:t> / 100 );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return result;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/* calling the function */</a:t>
            </a:r>
          </a:p>
          <a:p>
            <a:pPr marL="0" indent="0">
              <a:buNone/>
            </a:pPr>
            <a:r>
              <a:rPr lang="en-US" dirty="0" smtClean="0"/>
              <a:t>float result = </a:t>
            </a:r>
            <a:r>
              <a:rPr lang="en-US" dirty="0" err="1" smtClean="0"/>
              <a:t>getPercent</a:t>
            </a:r>
            <a:r>
              <a:rPr lang="en-US" dirty="0" smtClean="0"/>
              <a:t>( 10, 110 );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1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Good Functions: “Best Practices”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796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KISS - Keep It Simple : Functional Cohesion ( does one thing only 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DRY - Don't Repeat Yourself : Single Source of Truth ( no duplicate code 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Function name should tell you exactly what the function does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Validate Inputs - Garbage In, Garbage Out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Well defined inputs and outputs - do not overload function parameters or returns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Single return statement per function - this can be a point contention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91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 </a:t>
            </a:r>
            <a:r>
              <a:rPr lang="en-US" dirty="0"/>
              <a:t>of decision logic - how we make choices in code</a:t>
            </a:r>
          </a:p>
          <a:p>
            <a:r>
              <a:rPr lang="en-US" dirty="0" smtClean="0"/>
              <a:t>Operates </a:t>
            </a:r>
            <a:r>
              <a:rPr lang="en-US" dirty="0"/>
              <a:t>on statements which are </a:t>
            </a:r>
            <a:r>
              <a:rPr lang="en-US" dirty="0" smtClean="0"/>
              <a:t>Boolean </a:t>
            </a:r>
            <a:r>
              <a:rPr lang="en-US" dirty="0"/>
              <a:t>: </a:t>
            </a:r>
            <a:r>
              <a:rPr lang="en-US" dirty="0" smtClean="0"/>
              <a:t>True </a:t>
            </a:r>
            <a:r>
              <a:rPr lang="en-US" dirty="0"/>
              <a:t>or </a:t>
            </a:r>
            <a:r>
              <a:rPr lang="en-US" dirty="0" smtClean="0"/>
              <a:t>False</a:t>
            </a:r>
            <a:endParaRPr lang="en-US" dirty="0"/>
          </a:p>
          <a:p>
            <a:r>
              <a:rPr lang="en-US" dirty="0" smtClean="0"/>
              <a:t>Excellent </a:t>
            </a:r>
            <a:r>
              <a:rPr lang="en-US" dirty="0"/>
              <a:t>choice for determining if inputs are valid</a:t>
            </a:r>
          </a:p>
          <a:p>
            <a:r>
              <a:rPr lang="en-US" dirty="0" smtClean="0"/>
              <a:t>Use </a:t>
            </a:r>
            <a:r>
              <a:rPr lang="en-US" dirty="0"/>
              <a:t>well defined return codes for each flavor of error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: Conditionals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dirty="0"/>
              <a:t>( a &gt; b 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# Note: this is what we mean by nesting logic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if( c &gt; d 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# </a:t>
            </a:r>
            <a:r>
              <a:rPr lang="en-US" dirty="0"/>
              <a:t>take some </a:t>
            </a:r>
            <a:r>
              <a:rPr lang="en-US" dirty="0" smtClean="0"/>
              <a:t>action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if ( a == b ) {</a:t>
            </a:r>
          </a:p>
          <a:p>
            <a:pPr marL="0" indent="0">
              <a:buNone/>
            </a:pPr>
            <a:r>
              <a:rPr lang="en-US" dirty="0" smtClean="0"/>
              <a:t>    # </a:t>
            </a:r>
            <a:r>
              <a:rPr lang="en-US" dirty="0"/>
              <a:t>take some other action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 smtClean="0"/>
              <a:t>    return</a:t>
            </a:r>
            <a:r>
              <a:rPr lang="en-US" dirty="0"/>
              <a:t>( INVALID_PARAMETER 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Conditionals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&gt; 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# Note: this is what we mean by nesting logic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c &gt; d: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# </a:t>
            </a:r>
            <a:r>
              <a:rPr lang="en-US" dirty="0"/>
              <a:t>take some action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a == b: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 # take a different action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/>
              <a:t>INVALID_PARAMETER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5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Inputs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Note: we </a:t>
            </a:r>
            <a:r>
              <a:rPr lang="en-US" dirty="0"/>
              <a:t>are overloading the return value in R </a:t>
            </a:r>
            <a:r>
              <a:rPr lang="en-US" dirty="0" smtClean="0"/>
              <a:t>since this </a:t>
            </a:r>
            <a:r>
              <a:rPr lang="en-US" dirty="0"/>
              <a:t>language does not support references </a:t>
            </a:r>
            <a:r>
              <a:rPr lang="en-US" dirty="0" smtClean="0"/>
              <a:t>to primitive types </a:t>
            </a:r>
            <a:r>
              <a:rPr lang="en-US" dirty="0"/>
              <a:t>- there is a solution but </a:t>
            </a:r>
            <a:r>
              <a:rPr lang="en-US" dirty="0" smtClean="0"/>
              <a:t>it is </a:t>
            </a:r>
            <a:r>
              <a:rPr lang="en-US" dirty="0"/>
              <a:t>out </a:t>
            </a:r>
            <a:r>
              <a:rPr lang="en-US" dirty="0" smtClean="0"/>
              <a:t>of scope</a:t>
            </a:r>
          </a:p>
          <a:p>
            <a:pPr marL="0" indent="0">
              <a:buNone/>
            </a:pPr>
            <a:r>
              <a:rPr lang="en-US" dirty="0" smtClean="0"/>
              <a:t>INVALID_PARAMETER   &lt;-  -1000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getPercent</a:t>
            </a:r>
            <a:r>
              <a:rPr lang="en-US" dirty="0"/>
              <a:t> &lt;- function( value, </a:t>
            </a:r>
            <a:r>
              <a:rPr lang="en-US" dirty="0" err="1"/>
              <a:t>pct</a:t>
            </a:r>
            <a:r>
              <a:rPr lang="en-US" dirty="0"/>
              <a:t> 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if( </a:t>
            </a:r>
            <a:r>
              <a:rPr lang="en-US" dirty="0" err="1"/>
              <a:t>pct</a:t>
            </a:r>
            <a:r>
              <a:rPr lang="en-US" dirty="0"/>
              <a:t> &lt;= 0 ) {</a:t>
            </a:r>
          </a:p>
          <a:p>
            <a:pPr marL="0" indent="0">
              <a:buNone/>
            </a:pPr>
            <a:r>
              <a:rPr lang="en-US" dirty="0"/>
              <a:t>        print( "parameter 2 is invalid" )</a:t>
            </a:r>
          </a:p>
          <a:p>
            <a:pPr marL="0" indent="0">
              <a:buNone/>
            </a:pPr>
            <a:r>
              <a:rPr lang="en-US" dirty="0"/>
              <a:t>        return( INVALID_PARAMETER  )</a:t>
            </a:r>
          </a:p>
          <a:p>
            <a:pPr marL="0" indent="0">
              <a:buNone/>
            </a:pPr>
            <a:r>
              <a:rPr lang="en-US" dirty="0"/>
              <a:t>    } else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result &lt;- value * </a:t>
            </a:r>
            <a:r>
              <a:rPr lang="en-US" dirty="0" smtClean="0"/>
              <a:t>( </a:t>
            </a:r>
            <a:r>
              <a:rPr lang="en-US" dirty="0" err="1" smtClean="0"/>
              <a:t>pct</a:t>
            </a:r>
            <a:r>
              <a:rPr lang="en-US" smtClean="0"/>
              <a:t> / 100 )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return( result )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7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of a Good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Warning signs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a </a:t>
            </a:r>
            <a:r>
              <a:rPr lang="en-US" dirty="0" smtClean="0"/>
              <a:t>function </a:t>
            </a:r>
            <a:r>
              <a:rPr lang="en-US" dirty="0"/>
              <a:t>is too long and </a:t>
            </a:r>
            <a:r>
              <a:rPr lang="en-US"/>
              <a:t>needs </a:t>
            </a:r>
            <a:r>
              <a:rPr lang="en-US" smtClean="0"/>
              <a:t>refactoring:</a:t>
            </a:r>
            <a:endParaRPr lang="en-US" dirty="0"/>
          </a:p>
          <a:p>
            <a:r>
              <a:rPr lang="en-US" dirty="0" smtClean="0"/>
              <a:t>Deeply </a:t>
            </a:r>
            <a:r>
              <a:rPr lang="en-US" dirty="0"/>
              <a:t>nested logic</a:t>
            </a:r>
          </a:p>
          <a:p>
            <a:r>
              <a:rPr lang="en-US" dirty="0" smtClean="0"/>
              <a:t>Totally </a:t>
            </a:r>
            <a:r>
              <a:rPr lang="en-US" dirty="0"/>
              <a:t>different behavior based on inputs</a:t>
            </a:r>
          </a:p>
          <a:p>
            <a:r>
              <a:rPr lang="en-US" dirty="0" smtClean="0"/>
              <a:t>Duplicated </a:t>
            </a:r>
            <a:r>
              <a:rPr lang="en-US" dirty="0"/>
              <a:t>chunks of code ( DRY Principle )</a:t>
            </a:r>
          </a:p>
          <a:p>
            <a:r>
              <a:rPr lang="en-US" dirty="0" smtClean="0"/>
              <a:t>What it </a:t>
            </a:r>
            <a:r>
              <a:rPr lang="en-US" dirty="0"/>
              <a:t>does is not obvious from inspection</a:t>
            </a:r>
          </a:p>
          <a:p>
            <a:r>
              <a:rPr lang="en-US" dirty="0" smtClean="0"/>
              <a:t>Does </a:t>
            </a:r>
            <a:r>
              <a:rPr lang="en-US" dirty="0"/>
              <a:t>not fit on a </a:t>
            </a:r>
            <a:r>
              <a:rPr lang="en-US" dirty="0" smtClean="0"/>
              <a:t>reasonably </a:t>
            </a:r>
            <a:r>
              <a:rPr lang="en-US" dirty="0"/>
              <a:t>sized </a:t>
            </a:r>
            <a:r>
              <a:rPr lang="en-US" dirty="0" smtClean="0"/>
              <a:t>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</a:t>
            </a:r>
            <a:r>
              <a:rPr lang="en-US" dirty="0"/>
              <a:t>good software is hard</a:t>
            </a:r>
          </a:p>
          <a:p>
            <a:r>
              <a:rPr lang="en-US" dirty="0" smtClean="0"/>
              <a:t>Break </a:t>
            </a:r>
            <a:r>
              <a:rPr lang="en-US" dirty="0"/>
              <a:t>down </a:t>
            </a:r>
            <a:r>
              <a:rPr lang="en-US" dirty="0" smtClean="0"/>
              <a:t>problems ( and software )</a:t>
            </a:r>
            <a:r>
              <a:rPr lang="en-US" dirty="0"/>
              <a:t> </a:t>
            </a:r>
            <a:r>
              <a:rPr lang="en-US" dirty="0" smtClean="0"/>
              <a:t>into simpler </a:t>
            </a:r>
            <a:r>
              <a:rPr lang="en-US" dirty="0"/>
              <a:t>fragments</a:t>
            </a:r>
          </a:p>
          <a:p>
            <a:r>
              <a:rPr lang="en-US" dirty="0" smtClean="0"/>
              <a:t>Capture </a:t>
            </a:r>
            <a:r>
              <a:rPr lang="en-US" dirty="0"/>
              <a:t>solutions to these simple </a:t>
            </a:r>
            <a:r>
              <a:rPr lang="en-US" dirty="0" smtClean="0"/>
              <a:t>problem </a:t>
            </a:r>
            <a:r>
              <a:rPr lang="en-US" dirty="0"/>
              <a:t>fragments in code -- components</a:t>
            </a:r>
          </a:p>
          <a:p>
            <a:r>
              <a:rPr lang="en-US" dirty="0"/>
              <a:t>Examples of Components and Reuse</a:t>
            </a:r>
          </a:p>
          <a:p>
            <a:r>
              <a:rPr lang="en-US" dirty="0"/>
              <a:t>Examples of Functions</a:t>
            </a:r>
          </a:p>
          <a:p>
            <a:r>
              <a:rPr lang="en-US" dirty="0" smtClean="0"/>
              <a:t>Writing Good Functions - Best </a:t>
            </a:r>
            <a:r>
              <a:rPr lang="en-US" dirty="0"/>
              <a:t>Practices</a:t>
            </a:r>
          </a:p>
          <a:p>
            <a:r>
              <a:rPr lang="en-US" dirty="0"/>
              <a:t>Breaking it </a:t>
            </a:r>
            <a:r>
              <a:rPr lang="en-US" dirty="0" smtClean="0"/>
              <a:t>down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1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Good Software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 </a:t>
            </a:r>
            <a:r>
              <a:rPr lang="en-US" dirty="0"/>
              <a:t>world problems need to be captured in a way a computer can understand</a:t>
            </a:r>
          </a:p>
          <a:p>
            <a:r>
              <a:rPr lang="en-US" dirty="0" smtClean="0"/>
              <a:t>Interesting </a:t>
            </a:r>
            <a:r>
              <a:rPr lang="en-US" dirty="0"/>
              <a:t>problems require considerable amounts of code</a:t>
            </a:r>
          </a:p>
          <a:p>
            <a:r>
              <a:rPr lang="en-US" dirty="0" smtClean="0"/>
              <a:t>There </a:t>
            </a:r>
            <a:r>
              <a:rPr lang="en-US" dirty="0"/>
              <a:t>is never enough time to do it right the first time</a:t>
            </a:r>
          </a:p>
          <a:p>
            <a:r>
              <a:rPr lang="en-US" dirty="0" smtClean="0"/>
              <a:t>No </a:t>
            </a:r>
            <a:r>
              <a:rPr lang="en-US" dirty="0"/>
              <a:t>one has time to actually learn -- we're too busy getting real work done</a:t>
            </a:r>
          </a:p>
          <a:p>
            <a:r>
              <a:rPr lang="en-US" dirty="0" smtClean="0"/>
              <a:t>Every </a:t>
            </a:r>
            <a:r>
              <a:rPr lang="en-US" dirty="0"/>
              <a:t>real world problem is comprised of many </a:t>
            </a:r>
            <a:r>
              <a:rPr lang="en-US" smtClean="0"/>
              <a:t>other problems we </a:t>
            </a:r>
            <a:r>
              <a:rPr lang="en-US" dirty="0"/>
              <a:t>have yet to discover</a:t>
            </a:r>
          </a:p>
          <a:p>
            <a:r>
              <a:rPr lang="en-US" dirty="0" smtClean="0"/>
              <a:t>One </a:t>
            </a:r>
            <a:r>
              <a:rPr lang="en-US" dirty="0"/>
              <a:t>thing changes and the code breaks in some other random </a:t>
            </a:r>
            <a:r>
              <a:rPr lang="en-US" dirty="0" smtClean="0"/>
              <a:t>place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0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we’re Doomed,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Perhaps</a:t>
            </a:r>
            <a:r>
              <a:rPr lang="en-US" dirty="0"/>
              <a:t>, but... Problem Solving!</a:t>
            </a:r>
          </a:p>
          <a:p>
            <a:r>
              <a:rPr lang="en-US" dirty="0" smtClean="0"/>
              <a:t>Software </a:t>
            </a:r>
            <a:r>
              <a:rPr lang="en-US" dirty="0"/>
              <a:t>is problem solving, but with more typing</a:t>
            </a:r>
          </a:p>
          <a:p>
            <a:r>
              <a:rPr lang="en-US" dirty="0"/>
              <a:t>Divide and Conquer - break hard problems down into more easily conquered pieces</a:t>
            </a:r>
          </a:p>
          <a:p>
            <a:r>
              <a:rPr lang="en-US" dirty="0" smtClean="0"/>
              <a:t>Write </a:t>
            </a:r>
            <a:r>
              <a:rPr lang="en-US" dirty="0"/>
              <a:t>them down!  solutions to these small parts of the problem can be captured in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does this have to do with software?  Components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7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How does the Software Industry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</a:t>
            </a:r>
            <a:r>
              <a:rPr lang="en-US" dirty="0"/>
              <a:t>on the </a:t>
            </a:r>
            <a:r>
              <a:rPr lang="en-US" dirty="0" smtClean="0"/>
              <a:t>Process </a:t>
            </a:r>
            <a:r>
              <a:rPr lang="en-US" dirty="0"/>
              <a:t>- wrap machinery around writing software</a:t>
            </a:r>
          </a:p>
          <a:p>
            <a:pPr lvl="1"/>
            <a:r>
              <a:rPr lang="en-US" dirty="0"/>
              <a:t>Waterfall</a:t>
            </a:r>
          </a:p>
          <a:p>
            <a:pPr lvl="1"/>
            <a:r>
              <a:rPr lang="en-US" dirty="0"/>
              <a:t>Spiral</a:t>
            </a:r>
          </a:p>
          <a:p>
            <a:pPr lvl="1"/>
            <a:r>
              <a:rPr lang="en-US" dirty="0"/>
              <a:t>Agile flavors - XP, Scrum, Lean</a:t>
            </a:r>
          </a:p>
          <a:p>
            <a:r>
              <a:rPr lang="en-US" dirty="0"/>
              <a:t>Tools - Revision Control, Static Analysis, Runtime Analysis, Testing Frameworks</a:t>
            </a:r>
          </a:p>
          <a:p>
            <a:r>
              <a:rPr lang="en-US" dirty="0"/>
              <a:t>Automation - Continuous </a:t>
            </a:r>
            <a:r>
              <a:rPr lang="en-US" dirty="0" smtClean="0"/>
              <a:t>Integration</a:t>
            </a:r>
            <a:r>
              <a:rPr lang="en-US" dirty="0"/>
              <a:t>, Continuous </a:t>
            </a:r>
            <a:r>
              <a:rPr lang="en-US" dirty="0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4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==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Provide </a:t>
            </a:r>
            <a:r>
              <a:rPr lang="en-US" dirty="0"/>
              <a:t>a </a:t>
            </a:r>
            <a:r>
              <a:rPr lang="en-US" dirty="0" smtClean="0"/>
              <a:t>single and </a:t>
            </a:r>
            <a:r>
              <a:rPr lang="en-US" dirty="0"/>
              <a:t>well </a:t>
            </a:r>
            <a:r>
              <a:rPr lang="en-US" dirty="0" smtClean="0"/>
              <a:t>defined </a:t>
            </a:r>
            <a:r>
              <a:rPr lang="en-US" dirty="0"/>
              <a:t>piece of functionality</a:t>
            </a:r>
          </a:p>
          <a:p>
            <a:r>
              <a:rPr lang="en-US" dirty="0" smtClean="0"/>
              <a:t>Defines </a:t>
            </a:r>
            <a:r>
              <a:rPr lang="en-US" dirty="0" smtClean="0"/>
              <a:t>an interface that the component uses to interact with the outside world</a:t>
            </a:r>
          </a:p>
          <a:p>
            <a:r>
              <a:rPr lang="en-US" dirty="0" smtClean="0"/>
              <a:t>Take a certain number and flavor of inputs</a:t>
            </a:r>
          </a:p>
          <a:p>
            <a:r>
              <a:rPr lang="en-US" dirty="0" smtClean="0"/>
              <a:t>Provide a certain number and flavor of outputs</a:t>
            </a:r>
          </a:p>
          <a:p>
            <a:r>
              <a:rPr lang="en-US" dirty="0" smtClean="0"/>
              <a:t>Can be more easily tested for correct behavior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well documented for later reference ( </a:t>
            </a:r>
            <a:r>
              <a:rPr lang="en-US" dirty="0" err="1"/>
              <a:t>doxygen</a:t>
            </a:r>
            <a:r>
              <a:rPr lang="en-US" dirty="0"/>
              <a:t>! 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shared with colleagues and the rest of the community ( github! </a:t>
            </a:r>
            <a:r>
              <a:rPr lang="en-US" dirty="0" smtClean="0"/>
              <a:t>)</a:t>
            </a:r>
          </a:p>
          <a:p>
            <a:r>
              <a:rPr lang="en-US" dirty="0"/>
              <a:t>Can be combined in new and interesting ways to solve larger problems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Libraries</a:t>
            </a:r>
          </a:p>
          <a:p>
            <a:r>
              <a:rPr lang="en-US" dirty="0" smtClean="0"/>
              <a:t>Frameworks</a:t>
            </a:r>
          </a:p>
          <a:p>
            <a:r>
              <a:rPr lang="en-US" dirty="0" smtClean="0"/>
              <a:t>Domain Specific Languages</a:t>
            </a:r>
          </a:p>
        </p:txBody>
      </p:sp>
    </p:spTree>
    <p:extLst>
      <p:ext uri="{BB962C8B-B14F-4D97-AF65-F5344CB8AC3E}">
        <p14:creationId xmlns:p14="http://schemas.microsoft.com/office/powerpoint/2010/main" val="236035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 Function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getPercent</a:t>
            </a:r>
            <a:r>
              <a:rPr lang="en-US" dirty="0"/>
              <a:t> &lt;- function( value, </a:t>
            </a:r>
            <a:r>
              <a:rPr lang="en-US" dirty="0" err="1"/>
              <a:t>pct</a:t>
            </a:r>
            <a:r>
              <a:rPr lang="en-US" dirty="0"/>
              <a:t> ) {</a:t>
            </a:r>
          </a:p>
          <a:p>
            <a:pPr marL="0" indent="0">
              <a:buNone/>
            </a:pPr>
            <a:r>
              <a:rPr lang="en-US" dirty="0"/>
              <a:t>    # </a:t>
            </a:r>
            <a:r>
              <a:rPr lang="en-US" dirty="0" smtClean="0"/>
              <a:t>add error checking </a:t>
            </a:r>
            <a:r>
              <a:rPr lang="en-US" dirty="0"/>
              <a:t>here</a:t>
            </a:r>
          </a:p>
          <a:p>
            <a:pPr marL="0" indent="0">
              <a:buNone/>
            </a:pPr>
            <a:r>
              <a:rPr lang="en-US" dirty="0"/>
              <a:t>    result &lt;- value * </a:t>
            </a:r>
            <a:r>
              <a:rPr lang="en-US" dirty="0" smtClean="0"/>
              <a:t>( </a:t>
            </a:r>
            <a:r>
              <a:rPr lang="en-US" dirty="0" err="1" smtClean="0"/>
              <a:t>pct</a:t>
            </a:r>
            <a:r>
              <a:rPr lang="en-US" dirty="0" smtClean="0"/>
              <a:t> / 100 )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return( result 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calling the function</a:t>
            </a:r>
          </a:p>
          <a:p>
            <a:pPr marL="0" indent="0">
              <a:buNone/>
            </a:pPr>
            <a:r>
              <a:rPr lang="en-US" dirty="0" smtClean="0"/>
              <a:t>result &lt;- </a:t>
            </a:r>
            <a:r>
              <a:rPr lang="en-US" dirty="0" err="1" smtClean="0"/>
              <a:t>getPercent</a:t>
            </a:r>
            <a:r>
              <a:rPr lang="en-US" dirty="0" smtClean="0"/>
              <a:t>( 10, 110 )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9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 Function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getPercent</a:t>
            </a:r>
            <a:r>
              <a:rPr lang="en-US" dirty="0"/>
              <a:t>( value, </a:t>
            </a:r>
            <a:r>
              <a:rPr lang="en-US" dirty="0" err="1"/>
              <a:t>pct</a:t>
            </a:r>
            <a:r>
              <a:rPr lang="en-US" dirty="0"/>
              <a:t> ):</a:t>
            </a:r>
          </a:p>
          <a:p>
            <a:pPr marL="0" indent="0">
              <a:buNone/>
            </a:pPr>
            <a:r>
              <a:rPr lang="en-US" dirty="0"/>
              <a:t>    # </a:t>
            </a:r>
            <a:r>
              <a:rPr lang="en-US" dirty="0" smtClean="0"/>
              <a:t>add error checking here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result = value * ( </a:t>
            </a:r>
            <a:r>
              <a:rPr lang="en-US" dirty="0" err="1" smtClean="0"/>
              <a:t>pct</a:t>
            </a:r>
            <a:r>
              <a:rPr lang="en-US" dirty="0" smtClean="0"/>
              <a:t> / 100 )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return </a:t>
            </a:r>
            <a:r>
              <a:rPr lang="en-US" dirty="0" smtClean="0"/>
              <a:t>result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calling the function</a:t>
            </a:r>
          </a:p>
          <a:p>
            <a:pPr marL="0" indent="0">
              <a:buNone/>
            </a:pPr>
            <a:r>
              <a:rPr lang="en-US" dirty="0" smtClean="0"/>
              <a:t>result = </a:t>
            </a:r>
            <a:r>
              <a:rPr lang="en-US" dirty="0" err="1" smtClean="0"/>
              <a:t>getPercent</a:t>
            </a:r>
            <a:r>
              <a:rPr lang="en-US" dirty="0" smtClean="0"/>
              <a:t>( 10, 110 )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2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564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Introduction to Software Engineering</vt:lpstr>
      <vt:lpstr>Rough Sketch</vt:lpstr>
      <vt:lpstr>Writing Good Software is Hard</vt:lpstr>
      <vt:lpstr>So we’re Doomed, now what?</vt:lpstr>
      <vt:lpstr>Aside: How does the Software Industry do it?</vt:lpstr>
      <vt:lpstr>Components == Reusable Software</vt:lpstr>
      <vt:lpstr>Types of Reusable Software</vt:lpstr>
      <vt:lpstr>Examples: A Function in R</vt:lpstr>
      <vt:lpstr>Examples: A Function in Python</vt:lpstr>
      <vt:lpstr>Examples: A Function in C</vt:lpstr>
      <vt:lpstr>Writing Good Functions: “Best Practices”</vt:lpstr>
      <vt:lpstr>A Note on Conditionals</vt:lpstr>
      <vt:lpstr>Examples : Conditionals in R</vt:lpstr>
      <vt:lpstr>Examples: Conditionals in Python</vt:lpstr>
      <vt:lpstr>Testing our Inputs in R</vt:lpstr>
      <vt:lpstr>Too Much of a Good Thing</vt:lpstr>
    </vt:vector>
  </TitlesOfParts>
  <Company>RENCI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2014-07-27T17:57:04Z</dcterms:created>
  <dcterms:modified xsi:type="dcterms:W3CDTF">2014-07-29T12:17:45Z</dcterms:modified>
</cp:coreProperties>
</file>