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2" r:id="rId1"/>
  </p:sldMasterIdLst>
  <p:sldIdLst>
    <p:sldId id="256" r:id="rId2"/>
    <p:sldId id="273" r:id="rId3"/>
    <p:sldId id="257" r:id="rId4"/>
    <p:sldId id="261" r:id="rId5"/>
    <p:sldId id="262" r:id="rId6"/>
    <p:sldId id="265" r:id="rId7"/>
    <p:sldId id="266" r:id="rId8"/>
    <p:sldId id="271" r:id="rId9"/>
    <p:sldId id="274" r:id="rId10"/>
    <p:sldId id="275" r:id="rId11"/>
    <p:sldId id="282" r:id="rId12"/>
    <p:sldId id="268" r:id="rId13"/>
    <p:sldId id="267" r:id="rId14"/>
    <p:sldId id="269" r:id="rId15"/>
    <p:sldId id="270" r:id="rId16"/>
    <p:sldId id="276" r:id="rId17"/>
    <p:sldId id="263" r:id="rId18"/>
    <p:sldId id="277" r:id="rId19"/>
    <p:sldId id="258" r:id="rId20"/>
    <p:sldId id="259" r:id="rId21"/>
    <p:sldId id="264" r:id="rId22"/>
    <p:sldId id="272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8DFC455-E9F8-164F-9F6C-C6DB4403DE58}" type="datetimeFigureOut">
              <a:rPr lang="en-US" smtClean="0"/>
              <a:t>7/19/14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C455-E9F8-164F-9F6C-C6DB4403DE58}" type="datetimeFigureOut">
              <a:rPr lang="en-US" smtClean="0"/>
              <a:t>7/19/14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7FEF-4D42-2E4E-9051-FEE3AEFB33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8DFC455-E9F8-164F-9F6C-C6DB4403DE58}" type="datetimeFigureOut">
              <a:rPr lang="en-US" smtClean="0"/>
              <a:t>7/19/14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E8C7FEF-4D42-2E4E-9051-FEE3AEFB338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C455-E9F8-164F-9F6C-C6DB4403DE58}" type="datetimeFigureOut">
              <a:rPr lang="en-US" smtClean="0"/>
              <a:t>7/19/14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8C7FEF-4D42-2E4E-9051-FEE3AEFB33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C455-E9F8-164F-9F6C-C6DB4403DE58}" type="datetimeFigureOut">
              <a:rPr lang="en-US" smtClean="0"/>
              <a:t>7/19/14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E8C7FEF-4D42-2E4E-9051-FEE3AEFB33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8DFC455-E9F8-164F-9F6C-C6DB4403DE58}" type="datetimeFigureOut">
              <a:rPr lang="en-US" smtClean="0"/>
              <a:t>7/19/14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E8C7FEF-4D42-2E4E-9051-FEE3AEFB338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8DFC455-E9F8-164F-9F6C-C6DB4403DE58}" type="datetimeFigureOut">
              <a:rPr lang="en-US" smtClean="0"/>
              <a:t>7/19/14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E8C7FEF-4D42-2E4E-9051-FEE3AEFB33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C455-E9F8-164F-9F6C-C6DB4403DE58}" type="datetimeFigureOut">
              <a:rPr lang="en-US" smtClean="0"/>
              <a:t>7/19/14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8C7FEF-4D42-2E4E-9051-FEE3AEFB33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C455-E9F8-164F-9F6C-C6DB4403DE58}" type="datetimeFigureOut">
              <a:rPr lang="en-US" smtClean="0"/>
              <a:t>7/19/14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8C7FEF-4D42-2E4E-9051-FEE3AEFB33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C455-E9F8-164F-9F6C-C6DB4403DE58}" type="datetimeFigureOut">
              <a:rPr lang="en-US" smtClean="0"/>
              <a:t>7/19/14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8DFC455-E9F8-164F-9F6C-C6DB4403DE58}" type="datetimeFigureOut">
              <a:rPr lang="en-US" smtClean="0"/>
              <a:t>7/19/14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E8C7FEF-4D42-2E4E-9051-FEE3AEFB33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DFC455-E9F8-164F-9F6C-C6DB4403DE58}" type="datetimeFigureOut">
              <a:rPr lang="en-US" smtClean="0"/>
              <a:t>7/19/14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8C7FEF-4D42-2E4E-9051-FEE3AEFB33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eojson.or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patialreference.org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Geospatial Data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OSS Summer Institute 2014</a:t>
            </a:r>
          </a:p>
          <a:p>
            <a:r>
              <a:rPr lang="en-US" dirty="0" smtClean="0"/>
              <a:t>Jefferson Heard &lt;</a:t>
            </a:r>
            <a:r>
              <a:rPr lang="en-US" dirty="0" err="1" smtClean="0"/>
              <a:t>jeff@renci.org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using WKT in Excel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69187078"/>
              </p:ext>
            </p:extLst>
          </p:nvPr>
        </p:nvGraphicFramePr>
        <p:xfrm>
          <a:off x="612773" y="1600200"/>
          <a:ext cx="815327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655"/>
                <a:gridCol w="2561141"/>
                <a:gridCol w="1047946"/>
                <a:gridCol w="1282878"/>
                <a:gridCol w="16306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Geometry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POINT(-79 35)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555.5555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POINT(-79.001 35.001)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Idaszak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555.5556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POINT(-78.82 36.12)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Ahalt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555.5557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09035" y="5603624"/>
            <a:ext cx="476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(Demo to be done in Excel / on the command line)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36550" y="62163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2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</a:t>
            </a:r>
            <a:r>
              <a:rPr lang="en-US" dirty="0" err="1" smtClean="0"/>
              <a:t>vrt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Specifies how geometry is stored in the CSV file</a:t>
            </a:r>
          </a:p>
          <a:p>
            <a:r>
              <a:rPr lang="en-US" dirty="0" smtClean="0"/>
              <a:t>Can use WKT or two columns for point geometry</a:t>
            </a:r>
          </a:p>
          <a:p>
            <a:r>
              <a:rPr lang="en-US" dirty="0" smtClean="0"/>
              <a:t>Specifies projection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7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GeoJSON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http://geojson.org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9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Specifying geometry with </a:t>
            </a:r>
            <a:r>
              <a:rPr lang="en-US" dirty="0" err="1" smtClean="0"/>
              <a:t>GeoJSON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Straightforward mapping from WKT types to JSON</a:t>
            </a:r>
          </a:p>
          <a:p>
            <a:pPr marL="0" indent="0"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“type” : “</a:t>
            </a:r>
            <a:r>
              <a:rPr lang="en-US" sz="1800" dirty="0" err="1" smtClean="0">
                <a:latin typeface="Consolas"/>
                <a:cs typeface="Consolas"/>
              </a:rPr>
              <a:t>LineString</a:t>
            </a:r>
            <a:r>
              <a:rPr lang="en-US" sz="1800" dirty="0" smtClean="0">
                <a:latin typeface="Consolas"/>
                <a:cs typeface="Consolas"/>
              </a:rPr>
              <a:t>”, 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“coordinates” : [[100.0, 0.0], [101.0, 1.0]] 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}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3966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data to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Describe data as a “feature” with “properties”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953735"/>
                </a:solidFill>
                <a:latin typeface="Consolas"/>
                <a:cs typeface="Consolas"/>
              </a:rPr>
              <a:t>{ “type” : “feature”,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“geometry” : {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 “type” : “</a:t>
            </a:r>
            <a:r>
              <a:rPr lang="en-US" sz="1800" dirty="0" err="1" smtClean="0">
                <a:latin typeface="Consolas"/>
                <a:cs typeface="Consolas"/>
              </a:rPr>
              <a:t>LineString</a:t>
            </a:r>
            <a:r>
              <a:rPr lang="en-US" sz="1800" dirty="0" smtClean="0">
                <a:latin typeface="Consolas"/>
                <a:cs typeface="Consolas"/>
              </a:rPr>
              <a:t>”, 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   “coordinates” : [[100.0, 0.0], [101.0, 1.0]] },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“properties” :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   “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sample_date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” : “2011-07-14T19:43:47+0100”,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    “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sample_type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” : “rock core”,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   ...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53735"/>
                </a:solidFill>
                <a:latin typeface="Consolas"/>
                <a:cs typeface="Consolas"/>
              </a:rPr>
              <a:t>}</a:t>
            </a:r>
            <a:endParaRPr lang="en-US" sz="1800" dirty="0" smtClean="0">
              <a:solidFill>
                <a:srgbClr val="953735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from one feature to an ordered collection of features in a dataset:</a:t>
            </a:r>
          </a:p>
          <a:p>
            <a:pPr marL="0" indent="0"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{ “type” : “</a:t>
            </a:r>
            <a:r>
              <a:rPr lang="en-US" sz="1800" dirty="0" err="1" smtClean="0">
                <a:latin typeface="Consolas"/>
                <a:cs typeface="Consolas"/>
              </a:rPr>
              <a:t>FeatureCollection</a:t>
            </a:r>
            <a:r>
              <a:rPr lang="en-US" sz="1800" dirty="0" smtClean="0">
                <a:latin typeface="Consolas"/>
                <a:cs typeface="Consolas"/>
              </a:rPr>
              <a:t>”,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“features” : [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{ “type”: “feature”, “geometry”: {…}, “properties”: {…}},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  { “type”: “feature”, “geometry”: {…}, “properties”: {…}},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  { “type”: “feature”, “geometry”: {…}, “properties”: {…}},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]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0869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Rasters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78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Raster Format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50814892"/>
              </p:ext>
            </p:extLst>
          </p:nvPr>
        </p:nvGraphicFramePr>
        <p:xfrm>
          <a:off x="612775" y="1600200"/>
          <a:ext cx="8153403" cy="4856479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1167"/>
                <a:gridCol w="785503"/>
                <a:gridCol w="1152628"/>
                <a:gridCol w="1126228"/>
                <a:gridCol w="1847723"/>
                <a:gridCol w="20601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Ease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Versatility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</a:t>
                      </a:r>
                      <a:r>
                        <a:rPr lang="en-US" baseline="0" dirty="0" smtClean="0"/>
                        <a:t> support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Drawback</a:t>
                      </a:r>
                      <a:endParaRPr lang="en-US" dirty="0"/>
                    </a:p>
                  </a:txBody>
                  <a:tcPr marL="90594" marR="9059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GeoTIFF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Yes*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datatypes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10k</a:t>
                      </a:r>
                      <a:r>
                        <a:rPr lang="en-US" baseline="0" dirty="0" smtClean="0"/>
                        <a:t> x 10k pixel limit</a:t>
                      </a:r>
                      <a:endParaRPr lang="en-US" dirty="0"/>
                    </a:p>
                  </a:txBody>
                  <a:tcPr marL="90594" marR="9059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DEM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r>
                        <a:rPr lang="en-US" baseline="0" dirty="0" smtClean="0"/>
                        <a:t> for elev.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Scaled</a:t>
                      </a:r>
                      <a:r>
                        <a:rPr lang="en-US" baseline="0" dirty="0" smtClean="0"/>
                        <a:t> integer only</a:t>
                      </a:r>
                      <a:endParaRPr lang="en-US" dirty="0"/>
                    </a:p>
                  </a:txBody>
                  <a:tcPr marL="90594" marR="9059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GRIB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Flexible arrangement</a:t>
                      </a:r>
                      <a:r>
                        <a:rPr lang="en-US" baseline="0" dirty="0" smtClean="0"/>
                        <a:t> of data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 only</a:t>
                      </a:r>
                      <a:endParaRPr lang="en-US" dirty="0"/>
                    </a:p>
                  </a:txBody>
                  <a:tcPr marL="90594" marR="9059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KMZ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Combine</a:t>
                      </a:r>
                      <a:r>
                        <a:rPr lang="en-US" baseline="0" dirty="0" smtClean="0"/>
                        <a:t> vector/raster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Google Earth for all features</a:t>
                      </a:r>
                      <a:endParaRPr lang="en-US" dirty="0"/>
                    </a:p>
                  </a:txBody>
                  <a:tcPr marL="90594" marR="9059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PNG, JPG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 w/out special program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Needs projection</a:t>
                      </a:r>
                      <a:r>
                        <a:rPr lang="en-US" baseline="0" dirty="0" smtClean="0"/>
                        <a:t> info packaged with</a:t>
                      </a:r>
                      <a:endParaRPr lang="en-US" dirty="0"/>
                    </a:p>
                  </a:txBody>
                  <a:tcPr marL="90594" marR="9059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MBTiles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r>
                        <a:rPr lang="en-US" baseline="0" dirty="0" smtClean="0"/>
                        <a:t> and unlimited size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mercator</a:t>
                      </a:r>
                      <a:r>
                        <a:rPr lang="en-US" baseline="0" dirty="0" smtClean="0"/>
                        <a:t> supported</a:t>
                      </a:r>
                      <a:endParaRPr lang="en-US" dirty="0"/>
                    </a:p>
                  </a:txBody>
                  <a:tcPr marL="90594" marR="9059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MrSID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Compression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Commercial format</a:t>
                      </a:r>
                      <a:endParaRPr lang="en-US" dirty="0"/>
                    </a:p>
                  </a:txBody>
                  <a:tcPr marL="90594" marR="9059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67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Tools and other concepts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65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 special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Irregular grids</a:t>
            </a:r>
          </a:p>
          <a:p>
            <a:pPr lvl="1"/>
            <a:r>
              <a:rPr lang="en-US" dirty="0" smtClean="0"/>
              <a:t>Spatiotemporal vector data</a:t>
            </a:r>
          </a:p>
          <a:p>
            <a:pPr lvl="1"/>
            <a:r>
              <a:rPr lang="en-US" dirty="0" smtClean="0"/>
              <a:t>3D vector data</a:t>
            </a:r>
          </a:p>
          <a:p>
            <a:pPr lvl="1"/>
            <a:r>
              <a:rPr lang="en-US" dirty="0" smtClean="0"/>
              <a:t>Big data</a:t>
            </a:r>
          </a:p>
          <a:p>
            <a:r>
              <a:rPr lang="en-US" dirty="0" smtClean="0"/>
              <a:t>Raster</a:t>
            </a:r>
          </a:p>
          <a:p>
            <a:pPr lvl="1"/>
            <a:r>
              <a:rPr lang="en-US" dirty="0" smtClean="0"/>
              <a:t>3D grids</a:t>
            </a:r>
          </a:p>
          <a:p>
            <a:pPr lvl="1"/>
            <a:r>
              <a:rPr lang="en-US" dirty="0" smtClean="0"/>
              <a:t>64 bit floating point single band raster</a:t>
            </a:r>
          </a:p>
          <a:p>
            <a:pPr lvl="1"/>
            <a:r>
              <a:rPr lang="en-US" dirty="0" smtClean="0"/>
              <a:t>Multiband data</a:t>
            </a:r>
          </a:p>
          <a:p>
            <a:pPr lvl="1"/>
            <a:r>
              <a:rPr lang="en-US" dirty="0" smtClean="0"/>
              <a:t>Big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7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</a:p>
          <a:p>
            <a:r>
              <a:rPr lang="en-US" dirty="0" smtClean="0"/>
              <a:t>Common formats</a:t>
            </a:r>
          </a:p>
          <a:p>
            <a:r>
              <a:rPr lang="en-US" dirty="0" smtClean="0"/>
              <a:t>Edge cases where special tools are needed</a:t>
            </a:r>
          </a:p>
          <a:p>
            <a:r>
              <a:rPr lang="en-US" dirty="0" smtClean="0"/>
              <a:t>Projections</a:t>
            </a:r>
          </a:p>
          <a:p>
            <a:r>
              <a:rPr lang="en-US" dirty="0" smtClean="0"/>
              <a:t>Command line tools for dealing with data</a:t>
            </a:r>
          </a:p>
        </p:txBody>
      </p:sp>
    </p:spTree>
    <p:extLst>
      <p:ext uri="{BB962C8B-B14F-4D97-AF65-F5344CB8AC3E}">
        <p14:creationId xmlns:p14="http://schemas.microsoft.com/office/powerpoint/2010/main" val="49276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Projection</a:t>
            </a:r>
            <a:r>
              <a:rPr lang="en-US" dirty="0" smtClean="0"/>
              <a:t> – The affine geometric transform function and </a:t>
            </a:r>
            <a:r>
              <a:rPr lang="en-US" dirty="0" err="1" smtClean="0"/>
              <a:t>coefficiences</a:t>
            </a:r>
            <a:r>
              <a:rPr lang="en-US" dirty="0" smtClean="0"/>
              <a:t> needed to map between 2D planar coordinates and geodetic coordinates.</a:t>
            </a:r>
          </a:p>
          <a:p>
            <a:r>
              <a:rPr lang="en-US" b="1" dirty="0" smtClean="0"/>
              <a:t>SRID</a:t>
            </a:r>
            <a:r>
              <a:rPr lang="en-US" dirty="0" smtClean="0"/>
              <a:t> – A numerical identifier designating a standard projection</a:t>
            </a:r>
          </a:p>
        </p:txBody>
      </p:sp>
    </p:spTree>
    <p:extLst>
      <p:ext uri="{BB962C8B-B14F-4D97-AF65-F5344CB8AC3E}">
        <p14:creationId xmlns:p14="http://schemas.microsoft.com/office/powerpoint/2010/main" val="336100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Finding SRID info: </a:t>
            </a:r>
            <a:r>
              <a:rPr lang="en-US" dirty="0" smtClean="0">
                <a:hlinkClick r:id="rId2"/>
              </a:rPr>
              <a:t>http://spatialreference.org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When SRIDs fail - PROJ.4</a:t>
            </a:r>
          </a:p>
          <a:p>
            <a:r>
              <a:rPr lang="en-US" dirty="0" smtClean="0"/>
              <a:t>Common Projections</a:t>
            </a:r>
          </a:p>
          <a:p>
            <a:pPr lvl="1"/>
            <a:r>
              <a:rPr lang="en-US" dirty="0" smtClean="0"/>
              <a:t>“Web” Mercator: SRID 3857 / ESPG:3857</a:t>
            </a:r>
          </a:p>
          <a:p>
            <a:pPr lvl="1"/>
            <a:r>
              <a:rPr lang="en-US" dirty="0" smtClean="0"/>
              <a:t>Geodetic coordinates / WGS84 : ESPG:4326</a:t>
            </a:r>
          </a:p>
          <a:p>
            <a:pPr lvl="1"/>
            <a:r>
              <a:rPr lang="en-US" dirty="0" smtClean="0"/>
              <a:t>State Plane: (Various)</a:t>
            </a:r>
          </a:p>
          <a:p>
            <a:pPr lvl="1"/>
            <a:r>
              <a:rPr lang="en-US" dirty="0" smtClean="0"/>
              <a:t>UTM: (Various)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Essential OSS tools for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ogr2ogr</a:t>
            </a:r>
          </a:p>
          <a:p>
            <a:r>
              <a:rPr lang="en-US" dirty="0" err="1" smtClean="0">
                <a:latin typeface="Consolas"/>
                <a:cs typeface="Consolas"/>
              </a:rPr>
              <a:t>ogrinfo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gdalinfo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gdalwarp</a:t>
            </a:r>
            <a:endParaRPr lang="en-US" dirty="0" smtClean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pPr marL="0" indent="0" algn="ctr">
              <a:buNone/>
            </a:pPr>
            <a:r>
              <a:rPr lang="en-US" dirty="0" smtClean="0">
                <a:cs typeface="Consolas"/>
              </a:rPr>
              <a:t>(demos of each to follow on the command line)</a:t>
            </a:r>
            <a:endParaRPr lang="en-US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4552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ogr2ogr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Reproject</a:t>
            </a:r>
            <a:r>
              <a:rPr lang="en-US" dirty="0" smtClean="0"/>
              <a:t> vector data</a:t>
            </a:r>
          </a:p>
          <a:p>
            <a:r>
              <a:rPr lang="en-US" dirty="0" smtClean="0"/>
              <a:t>Perform SQL selection of data no matter the format</a:t>
            </a:r>
          </a:p>
          <a:p>
            <a:r>
              <a:rPr lang="en-US" dirty="0" smtClean="0"/>
              <a:t>Access data in multiple formats and change formats</a:t>
            </a:r>
          </a:p>
          <a:p>
            <a:r>
              <a:rPr lang="en-US" dirty="0" smtClean="0"/>
              <a:t>Split out layers</a:t>
            </a:r>
          </a:p>
        </p:txBody>
      </p:sp>
    </p:spTree>
    <p:extLst>
      <p:ext uri="{BB962C8B-B14F-4D97-AF65-F5344CB8AC3E}">
        <p14:creationId xmlns:p14="http://schemas.microsoft.com/office/powerpoint/2010/main" val="4083113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ogrinfo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Summarize vector data</a:t>
            </a:r>
          </a:p>
          <a:p>
            <a:r>
              <a:rPr lang="en-US" dirty="0" smtClean="0"/>
              <a:t>Inspect projections</a:t>
            </a:r>
          </a:p>
          <a:p>
            <a:r>
              <a:rPr lang="en-US" dirty="0" smtClean="0"/>
              <a:t>Paired with </a:t>
            </a:r>
            <a:r>
              <a:rPr lang="en-US" dirty="0" err="1" smtClean="0"/>
              <a:t>grep</a:t>
            </a:r>
            <a:r>
              <a:rPr lang="en-US" dirty="0"/>
              <a:t> </a:t>
            </a:r>
            <a:r>
              <a:rPr lang="en-US" dirty="0" smtClean="0"/>
              <a:t>and other </a:t>
            </a:r>
            <a:r>
              <a:rPr lang="en-US" dirty="0" err="1" smtClean="0"/>
              <a:t>unix</a:t>
            </a:r>
            <a:r>
              <a:rPr lang="en-US" dirty="0" smtClean="0"/>
              <a:t> tools, select and manipulate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43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gdalinfo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Summarize raster data</a:t>
            </a:r>
          </a:p>
          <a:p>
            <a:r>
              <a:rPr lang="en-US" dirty="0" smtClean="0"/>
              <a:t>Inspect projections</a:t>
            </a:r>
          </a:p>
          <a:p>
            <a:r>
              <a:rPr lang="en-US" dirty="0" smtClean="0"/>
              <a:t>Paired with </a:t>
            </a:r>
            <a:r>
              <a:rPr lang="en-US" dirty="0" err="1" smtClean="0"/>
              <a:t>grep</a:t>
            </a:r>
            <a:r>
              <a:rPr lang="en-US" dirty="0"/>
              <a:t> </a:t>
            </a:r>
            <a:r>
              <a:rPr lang="en-US" dirty="0" smtClean="0"/>
              <a:t>and other </a:t>
            </a:r>
            <a:r>
              <a:rPr lang="en-US" dirty="0" err="1" smtClean="0"/>
              <a:t>unix</a:t>
            </a:r>
            <a:r>
              <a:rPr lang="en-US" dirty="0" smtClean="0"/>
              <a:t> tools, select and manipulate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0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gdalwarp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Convert raster formats</a:t>
            </a:r>
          </a:p>
          <a:p>
            <a:r>
              <a:rPr lang="en-US" dirty="0" smtClean="0"/>
              <a:t>Select raster bands</a:t>
            </a:r>
          </a:p>
          <a:p>
            <a:r>
              <a:rPr lang="en-US" dirty="0" smtClean="0"/>
              <a:t>Manipulate data</a:t>
            </a:r>
          </a:p>
          <a:p>
            <a:r>
              <a:rPr lang="en-US" dirty="0" smtClean="0"/>
              <a:t>Select portions of data and write to new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5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basic 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– vector data</a:t>
            </a:r>
          </a:p>
          <a:p>
            <a:pPr lvl="1"/>
            <a:r>
              <a:rPr lang="en-US" dirty="0" smtClean="0"/>
              <a:t>Scales indefinitely with no loss of resolution</a:t>
            </a:r>
          </a:p>
          <a:p>
            <a:pPr lvl="1"/>
            <a:r>
              <a:rPr lang="en-US" dirty="0" smtClean="0"/>
              <a:t>Lines, Points, Polygons</a:t>
            </a:r>
          </a:p>
          <a:p>
            <a:pPr lvl="1"/>
            <a:r>
              <a:rPr lang="en-US" dirty="0" smtClean="0"/>
              <a:t>“Thematic” data, demography, </a:t>
            </a:r>
            <a:r>
              <a:rPr lang="en-US" dirty="0" err="1" smtClean="0"/>
              <a:t>timeseries</a:t>
            </a:r>
            <a:r>
              <a:rPr lang="en-US" dirty="0" smtClean="0"/>
              <a:t>, mobile-phone, sensors</a:t>
            </a:r>
          </a:p>
          <a:p>
            <a:r>
              <a:rPr lang="en-US" dirty="0" smtClean="0"/>
              <a:t>Raster – regular gridded data</a:t>
            </a:r>
          </a:p>
          <a:p>
            <a:pPr lvl="1"/>
            <a:r>
              <a:rPr lang="en-US" dirty="0" smtClean="0"/>
              <a:t>Resolution is fixed, care must be taken when scaling</a:t>
            </a:r>
          </a:p>
          <a:p>
            <a:pPr lvl="1"/>
            <a:r>
              <a:rPr lang="en-US" dirty="0" smtClean="0"/>
              <a:t>Imagery, remote sensing, and gridded forecasts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3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basic 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Feature – vector data</a:t>
            </a:r>
          </a:p>
          <a:p>
            <a:r>
              <a:rPr lang="en-US" dirty="0" smtClean="0"/>
              <a:t>Raster – regular gridded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58060" y="4236752"/>
            <a:ext cx="4457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TONS of data formats! Why?</a:t>
            </a:r>
          </a:p>
        </p:txBody>
      </p:sp>
    </p:spTree>
    <p:extLst>
      <p:ext uri="{BB962C8B-B14F-4D97-AF65-F5344CB8AC3E}">
        <p14:creationId xmlns:p14="http://schemas.microsoft.com/office/powerpoint/2010/main" val="108051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format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89225221"/>
              </p:ext>
            </p:extLst>
          </p:nvPr>
        </p:nvGraphicFramePr>
        <p:xfrm>
          <a:off x="612775" y="1600200"/>
          <a:ext cx="8153405" cy="4221479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82919"/>
                <a:gridCol w="648223"/>
                <a:gridCol w="1196014"/>
                <a:gridCol w="1013417"/>
                <a:gridCol w="2006416"/>
                <a:gridCol w="20064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Ease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Versatility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</a:t>
                      </a:r>
                      <a:r>
                        <a:rPr lang="en-US" baseline="0" dirty="0" smtClean="0"/>
                        <a:t> support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Drawback</a:t>
                      </a:r>
                      <a:endParaRPr lang="en-US" dirty="0"/>
                    </a:p>
                  </a:txBody>
                  <a:tcPr marL="90594" marR="9059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Shapefile</a:t>
                      </a:r>
                      <a:endParaRPr lang="en-US" dirty="0" smtClean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Canonical</a:t>
                      </a:r>
                      <a:r>
                        <a:rPr lang="en-US" baseline="0" dirty="0" smtClean="0"/>
                        <a:t> Format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Legacy</a:t>
                      </a:r>
                      <a:r>
                        <a:rPr lang="en-US" baseline="0" dirty="0" smtClean="0"/>
                        <a:t> limitations</a:t>
                      </a:r>
                      <a:endParaRPr lang="en-US" dirty="0"/>
                    </a:p>
                  </a:txBody>
                  <a:tcPr marL="90594" marR="9059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GeoJSON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Human-read/write, flexible</a:t>
                      </a:r>
                      <a:r>
                        <a:rPr lang="en-US" baseline="0" dirty="0" smtClean="0"/>
                        <a:t> data format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indexing</a:t>
                      </a:r>
                      <a:endParaRPr lang="en-US" dirty="0"/>
                    </a:p>
                  </a:txBody>
                  <a:tcPr marL="90594" marR="9059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KML</a:t>
                      </a:r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Google</a:t>
                      </a:r>
                      <a:r>
                        <a:rPr lang="en-US" baseline="0" dirty="0" smtClean="0"/>
                        <a:t> Maps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Varying</a:t>
                      </a:r>
                      <a:r>
                        <a:rPr lang="en-US" baseline="0" dirty="0" smtClean="0"/>
                        <a:t> implementations</a:t>
                      </a:r>
                      <a:endParaRPr lang="en-US" dirty="0"/>
                    </a:p>
                  </a:txBody>
                  <a:tcPr marL="90594" marR="9059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GML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Metadata richness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support</a:t>
                      </a:r>
                      <a:endParaRPr lang="en-US" dirty="0"/>
                    </a:p>
                  </a:txBody>
                  <a:tcPr marL="90594" marR="9059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Spatialite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Embedded</a:t>
                      </a:r>
                      <a:r>
                        <a:rPr lang="en-US" baseline="0" dirty="0" smtClean="0"/>
                        <a:t> SQL DB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Confusing install</a:t>
                      </a:r>
                    </a:p>
                  </a:txBody>
                  <a:tcPr marL="90594" marR="9059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CSV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Edit/Analyze</a:t>
                      </a:r>
                      <a:r>
                        <a:rPr lang="en-US" baseline="0" dirty="0" smtClean="0"/>
                        <a:t> in Excel</a:t>
                      </a:r>
                      <a:endParaRPr lang="en-US" dirty="0"/>
                    </a:p>
                  </a:txBody>
                  <a:tcPr marL="90594" marR="9059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supports</a:t>
                      </a:r>
                      <a:r>
                        <a:rPr lang="en-US" baseline="0" dirty="0" smtClean="0"/>
                        <a:t> points without special formatting</a:t>
                      </a:r>
                      <a:endParaRPr lang="en-US" dirty="0"/>
                    </a:p>
                  </a:txBody>
                  <a:tcPr marL="90594" marR="9059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65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Specifying Geometry with </a:t>
            </a:r>
            <a:br>
              <a:rPr lang="en-US" dirty="0" smtClean="0"/>
            </a:br>
            <a:r>
              <a:rPr lang="en-US" dirty="0" smtClean="0"/>
              <a:t>Well Known Text (WKT)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Basics, supported everywhere</a:t>
            </a:r>
            <a:r>
              <a:rPr lang="en-US" dirty="0" smtClean="0"/>
              <a:t>:</a:t>
            </a:r>
          </a:p>
          <a:p>
            <a:r>
              <a:rPr lang="en-US" dirty="0" smtClean="0"/>
              <a:t>POINT(0 0)</a:t>
            </a:r>
          </a:p>
          <a:p>
            <a:r>
              <a:rPr lang="en-US" dirty="0" smtClean="0"/>
              <a:t>LINESTRING(0 0, 1 1, 2 2, 3.01 4.01)</a:t>
            </a:r>
          </a:p>
          <a:p>
            <a:r>
              <a:rPr lang="en-US" dirty="0" smtClean="0"/>
              <a:t>POLYGON((0 0, 1 0, 1 1, 1 0, </a:t>
            </a:r>
            <a:r>
              <a:rPr lang="en-US" b="1" dirty="0" smtClean="0"/>
              <a:t>0 0</a:t>
            </a:r>
            <a:r>
              <a:rPr lang="en-US" dirty="0" smtClean="0"/>
              <a:t>))</a:t>
            </a:r>
          </a:p>
          <a:p>
            <a:r>
              <a:rPr lang="en-US" dirty="0" smtClean="0"/>
              <a:t>MULTI-</a:t>
            </a:r>
          </a:p>
        </p:txBody>
      </p:sp>
    </p:spTree>
    <p:extLst>
      <p:ext uri="{BB962C8B-B14F-4D97-AF65-F5344CB8AC3E}">
        <p14:creationId xmlns:p14="http://schemas.microsoft.com/office/powerpoint/2010/main" val="19357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Specifying Geometry with </a:t>
            </a:r>
            <a:br>
              <a:rPr lang="en-US" dirty="0" smtClean="0"/>
            </a:br>
            <a:r>
              <a:rPr lang="en-US" dirty="0" smtClean="0"/>
              <a:t>Well Known Text (WKT)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Advanced, not well supported:</a:t>
            </a:r>
          </a:p>
          <a:p>
            <a:r>
              <a:rPr lang="en-US" dirty="0" smtClean="0"/>
              <a:t>CIRCLE</a:t>
            </a:r>
          </a:p>
          <a:p>
            <a:r>
              <a:rPr lang="en-US" dirty="0" smtClean="0"/>
              <a:t>ARC</a:t>
            </a:r>
          </a:p>
          <a:p>
            <a:r>
              <a:rPr lang="en-US" dirty="0" smtClean="0"/>
              <a:t>GEOMETRYCOLLECTION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0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Tabular data via 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Decide on geometry format</a:t>
            </a:r>
          </a:p>
          <a:p>
            <a:pPr lvl="1"/>
            <a:r>
              <a:rPr lang="en-US" dirty="0" smtClean="0"/>
              <a:t>Create CSV file</a:t>
            </a:r>
          </a:p>
          <a:p>
            <a:pPr lvl="1"/>
            <a:r>
              <a:rPr lang="en-US" dirty="0" smtClean="0"/>
              <a:t>Create VRT file (virtual table)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Designating points in Excel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48170336"/>
              </p:ext>
            </p:extLst>
          </p:nvPr>
        </p:nvGraphicFramePr>
        <p:xfrm>
          <a:off x="612773" y="1600200"/>
          <a:ext cx="815327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879"/>
                <a:gridCol w="1358879"/>
                <a:gridCol w="1358879"/>
                <a:gridCol w="1358879"/>
                <a:gridCol w="1358879"/>
                <a:gridCol w="13588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555.5555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-79.001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Idaszak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555.5556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-78.82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Ahalt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555.5557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09035" y="5603624"/>
            <a:ext cx="476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(Demo to be done in Excel / on the command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6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2945</TotalTime>
  <Words>977</Words>
  <Application>Microsoft Macintosh PowerPoint</Application>
  <PresentationFormat>On-screen Show (4:3)</PresentationFormat>
  <Paragraphs>283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Median</vt:lpstr>
      <vt:lpstr>Geospatial Data Concepts</vt:lpstr>
      <vt:lpstr>Outline</vt:lpstr>
      <vt:lpstr>Two basic types of data</vt:lpstr>
      <vt:lpstr>Two basic types of data</vt:lpstr>
      <vt:lpstr>Vector format comparison</vt:lpstr>
      <vt:lpstr>Specifying Geometry with  Well Known Text (WKT)</vt:lpstr>
      <vt:lpstr>Specifying Geometry with  Well Known Text (WKT)</vt:lpstr>
      <vt:lpstr>Tabular data via CSV</vt:lpstr>
      <vt:lpstr>Designating points in Excel</vt:lpstr>
      <vt:lpstr>Another way using WKT in Excel</vt:lpstr>
      <vt:lpstr>The .vrt file</vt:lpstr>
      <vt:lpstr>GeoJSON</vt:lpstr>
      <vt:lpstr>Specifying geometry with GeoJSON</vt:lpstr>
      <vt:lpstr>Adding data to geometry</vt:lpstr>
      <vt:lpstr>Feature collections</vt:lpstr>
      <vt:lpstr>Rasters</vt:lpstr>
      <vt:lpstr>Raster Format Comparison</vt:lpstr>
      <vt:lpstr>Tools and other concepts</vt:lpstr>
      <vt:lpstr>Needs special handling</vt:lpstr>
      <vt:lpstr>Projections</vt:lpstr>
      <vt:lpstr>Projections</vt:lpstr>
      <vt:lpstr>Essential OSS tools for the Command Line</vt:lpstr>
      <vt:lpstr>ogr2ogr</vt:lpstr>
      <vt:lpstr>ogrinfo</vt:lpstr>
      <vt:lpstr>gdalinfo</vt:lpstr>
      <vt:lpstr>gdalwarp</vt:lpstr>
    </vt:vector>
  </TitlesOfParts>
  <Company>RENCI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Geospatial Data Concepts</dc:title>
  <dc:creator>Jeff Heard</dc:creator>
  <cp:lastModifiedBy>Jeff Heard</cp:lastModifiedBy>
  <cp:revision>18</cp:revision>
  <dcterms:created xsi:type="dcterms:W3CDTF">2014-07-16T17:55:57Z</dcterms:created>
  <dcterms:modified xsi:type="dcterms:W3CDTF">2014-07-19T15:42:16Z</dcterms:modified>
</cp:coreProperties>
</file>