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342" r:id="rId5"/>
    <p:sldId id="728" r:id="rId6"/>
    <p:sldId id="792" r:id="rId7"/>
    <p:sldId id="786" r:id="rId8"/>
    <p:sldId id="793" r:id="rId9"/>
    <p:sldId id="794" r:id="rId10"/>
    <p:sldId id="789" r:id="rId11"/>
    <p:sldId id="790" r:id="rId12"/>
    <p:sldId id="799" r:id="rId13"/>
    <p:sldId id="797" r:id="rId14"/>
    <p:sldId id="798" r:id="rId15"/>
    <p:sldId id="788" r:id="rId16"/>
    <p:sldId id="791" r:id="rId17"/>
    <p:sldId id="796" r:id="rId18"/>
    <p:sldId id="800" r:id="rId19"/>
    <p:sldId id="801" r:id="rId20"/>
    <p:sldId id="795" r:id="rId21"/>
    <p:sldId id="785" r:id="rId22"/>
  </p:sldIdLst>
  <p:sldSz cx="9144000" cy="6858000" type="screen4x3"/>
  <p:notesSz cx="7019925" cy="9305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0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66" autoAdjust="0"/>
    <p:restoredTop sz="83396" autoAdjust="0"/>
  </p:normalViewPr>
  <p:slideViewPr>
    <p:cSldViewPr snapToGrid="0">
      <p:cViewPr varScale="1">
        <p:scale>
          <a:sx n="79" d="100"/>
          <a:sy n="79" d="100"/>
        </p:scale>
        <p:origin x="1804" y="6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9" cy="465296"/>
          </a:xfrm>
          <a:prstGeom prst="rect">
            <a:avLst/>
          </a:prstGeom>
        </p:spPr>
        <p:txBody>
          <a:bodyPr vert="horz" lIns="93268" tIns="46634" rIns="93268" bIns="4663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6334" y="0"/>
            <a:ext cx="3041969" cy="465296"/>
          </a:xfrm>
          <a:prstGeom prst="rect">
            <a:avLst/>
          </a:prstGeom>
        </p:spPr>
        <p:txBody>
          <a:bodyPr vert="horz" lIns="93268" tIns="46634" rIns="93268" bIns="46634" rtlCol="0"/>
          <a:lstStyle>
            <a:lvl1pPr algn="r">
              <a:defRPr sz="1200"/>
            </a:lvl1pPr>
          </a:lstStyle>
          <a:p>
            <a:fld id="{9246E736-8DF2-4A67-8AD5-413DE77FF67A}" type="datetimeFigureOut">
              <a:rPr lang="en-US" smtClean="0"/>
              <a:t>7/10/2014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9014"/>
            <a:ext cx="3041969" cy="465296"/>
          </a:xfrm>
          <a:prstGeom prst="rect">
            <a:avLst/>
          </a:prstGeom>
        </p:spPr>
        <p:txBody>
          <a:bodyPr vert="horz" lIns="93268" tIns="46634" rIns="93268" bIns="4663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6334" y="8839014"/>
            <a:ext cx="3041969" cy="465296"/>
          </a:xfrm>
          <a:prstGeom prst="rect">
            <a:avLst/>
          </a:prstGeom>
        </p:spPr>
        <p:txBody>
          <a:bodyPr vert="horz" lIns="93268" tIns="46634" rIns="93268" bIns="46634" rtlCol="0" anchor="b"/>
          <a:lstStyle>
            <a:lvl1pPr algn="r">
              <a:defRPr sz="1200"/>
            </a:lvl1pPr>
          </a:lstStyle>
          <a:p>
            <a:fld id="{A076CDDA-6028-41E6-BFAC-E5BE5434A2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8177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9" cy="465296"/>
          </a:xfrm>
          <a:prstGeom prst="rect">
            <a:avLst/>
          </a:prstGeom>
        </p:spPr>
        <p:txBody>
          <a:bodyPr vert="horz" lIns="93268" tIns="46634" rIns="93268" bIns="4663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4" y="0"/>
            <a:ext cx="3041969" cy="465296"/>
          </a:xfrm>
          <a:prstGeom prst="rect">
            <a:avLst/>
          </a:prstGeom>
        </p:spPr>
        <p:txBody>
          <a:bodyPr vert="horz" lIns="93268" tIns="46634" rIns="93268" bIns="46634" rtlCol="0"/>
          <a:lstStyle>
            <a:lvl1pPr algn="r">
              <a:defRPr sz="1200"/>
            </a:lvl1pPr>
          </a:lstStyle>
          <a:p>
            <a:fld id="{6F706718-8F9B-4714-BDCA-44544253309B}" type="datetimeFigureOut">
              <a:rPr lang="en-US" smtClean="0"/>
              <a:pPr/>
              <a:t>7/10/2014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68" tIns="46634" rIns="93268" bIns="4663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4" y="4420316"/>
            <a:ext cx="5615940" cy="4187666"/>
          </a:xfrm>
          <a:prstGeom prst="rect">
            <a:avLst/>
          </a:prstGeom>
        </p:spPr>
        <p:txBody>
          <a:bodyPr vert="horz" lIns="93268" tIns="46634" rIns="93268" bIns="4663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9" cy="465296"/>
          </a:xfrm>
          <a:prstGeom prst="rect">
            <a:avLst/>
          </a:prstGeom>
        </p:spPr>
        <p:txBody>
          <a:bodyPr vert="horz" lIns="93268" tIns="46634" rIns="93268" bIns="4663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4" y="8839014"/>
            <a:ext cx="3041969" cy="465296"/>
          </a:xfrm>
          <a:prstGeom prst="rect">
            <a:avLst/>
          </a:prstGeom>
        </p:spPr>
        <p:txBody>
          <a:bodyPr vert="horz" lIns="93268" tIns="46634" rIns="93268" bIns="46634" rtlCol="0" anchor="b"/>
          <a:lstStyle>
            <a:lvl1pPr algn="r">
              <a:defRPr sz="1200"/>
            </a:lvl1pPr>
          </a:lstStyle>
          <a:p>
            <a:fld id="{0396E79A-87AA-4B9C-8CA3-60BB7F8FB8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50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2. While I don't claim to be a great programmer, I try to imitate one. An important trait of the great ones is constructive laziness. They know that  you get an A not for effort but for results, and that it's almost always easier to start from a good partial solution than from nothing at all.</a:t>
            </a:r>
          </a:p>
          <a:p>
            <a:endParaRPr lang="en-US" sz="1200" dirty="0" smtClean="0"/>
          </a:p>
          <a:p>
            <a:r>
              <a:rPr lang="en-US" sz="1200" dirty="0" smtClean="0"/>
              <a:t>3. Or, to put it another way, you often don't really understand the problem until after the first time you implement a solution. The second time, maybe you know enough to do it right. So if you want to get it right, be ready to start over at least once.</a:t>
            </a:r>
          </a:p>
          <a:p>
            <a:endParaRPr lang="en-US" sz="1200" dirty="0" smtClean="0"/>
          </a:p>
          <a:p>
            <a:r>
              <a:rPr lang="en-US" sz="1200" dirty="0" smtClean="0"/>
              <a:t>6. “Linus' cleverest and most consequential hack was not the construction of the Linux kernel but rather his invention of the Linux development model.”</a:t>
            </a:r>
          </a:p>
          <a:p>
            <a:endParaRPr lang="en-US" sz="1200" dirty="0" smtClean="0"/>
          </a:p>
          <a:p>
            <a:r>
              <a:rPr lang="en-US" sz="1200" dirty="0" smtClean="0"/>
              <a:t>7. Linus Torvalds's model that is opposite of the Cathedral model. Linus was keeping his hacker/users constantly stimulated and rewarded - stimulated by the prospect of having an ego-satisfying piece of the action, rewarded by the sight of constant (even daily) improvement in their</a:t>
            </a:r>
          </a:p>
          <a:p>
            <a:r>
              <a:rPr lang="en-US" sz="1200" dirty="0" smtClean="0"/>
              <a:t>work. </a:t>
            </a:r>
          </a:p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96E79A-87AA-4B9C-8CA3-60BB7F8FB89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7202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96E79A-87AA-4B9C-8CA3-60BB7F8FB89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203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96E79A-87AA-4B9C-8CA3-60BB7F8FB89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203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Transparent</a:t>
            </a:r>
            <a:r>
              <a:rPr lang="en-US" smtClean="0"/>
              <a:t>, user-friendly way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96E79A-87AA-4B9C-8CA3-60BB7F8FB89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149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8. Or, less formally, "Given enough eyeballs, all bugs are shallow.“ </a:t>
            </a:r>
            <a:r>
              <a:rPr lang="en-US" baseline="0" dirty="0" smtClean="0"/>
              <a:t>Linus stated that the person who understands and fixes the problem is not</a:t>
            </a:r>
          </a:p>
          <a:p>
            <a:r>
              <a:rPr lang="en-US" baseline="0" dirty="0" smtClean="0"/>
              <a:t>necessarily or even usually the person who first characterizes it.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11.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12. When you hit a wall in development - when you find yourself hard put to think past the next patch - it's often time to ask not whether you've got the right answer, but whether you're asking the right question. </a:t>
            </a:r>
            <a:r>
              <a:rPr lang="en-US" baseline="0" smtClean="0"/>
              <a:t>Perhaps </a:t>
            </a:r>
            <a:r>
              <a:rPr lang="en-US" baseline="0" dirty="0" smtClean="0"/>
              <a:t>the problem needs to </a:t>
            </a:r>
            <a:r>
              <a:rPr lang="en-US" baseline="0" smtClean="0"/>
              <a:t>be reframed.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96E79A-87AA-4B9C-8CA3-60BB7F8FB89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942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e.g. There</a:t>
            </a:r>
            <a:r>
              <a:rPr lang="en-US" altLang="en-US" baseline="0" smtClean="0"/>
              <a:t> </a:t>
            </a:r>
            <a:r>
              <a:rPr lang="en-US" altLang="en-US" baseline="0" dirty="0" smtClean="0"/>
              <a:t>are lots of contributors to </a:t>
            </a:r>
            <a:r>
              <a:rPr lang="en-US" altLang="en-US" baseline="0" dirty="0" err="1" smtClean="0"/>
              <a:t>linux</a:t>
            </a:r>
            <a:r>
              <a:rPr lang="en-US" altLang="en-US" baseline="0" dirty="0" smtClean="0"/>
              <a:t>, even more users.</a:t>
            </a:r>
            <a:endParaRPr lang="en-US" altLang="en-US" dirty="0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57958" indent="-291522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66089" indent="-233218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32524" indent="-233218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98959" indent="-233218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65395" indent="-233218" defTabSz="46643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3031830" indent="-233218" defTabSz="46643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98266" indent="-233218" defTabSz="46643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964701" indent="-233218" defTabSz="46643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DE714DC-D757-4819-BD88-0AF62D8D944C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38847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57958" indent="-291522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66089" indent="-233218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32524" indent="-233218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98959" indent="-233218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65395" indent="-233218" defTabSz="46643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3031830" indent="-233218" defTabSz="46643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98266" indent="-233218" defTabSz="46643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964701" indent="-233218" defTabSz="46643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DE714DC-D757-4819-BD88-0AF62D8D944C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12612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&lt;Discuss Polymath&gt;</a:t>
            </a:r>
          </a:p>
          <a:p>
            <a:r>
              <a:rPr lang="en-US" baseline="0" dirty="0" smtClean="0"/>
              <a:t>Tim </a:t>
            </a:r>
            <a:r>
              <a:rPr lang="en-US" baseline="0" dirty="0" err="1" smtClean="0"/>
              <a:t>Gowers</a:t>
            </a:r>
            <a:r>
              <a:rPr lang="en-US" baseline="0" dirty="0" smtClean="0"/>
              <a:t>, a math professor at Cambridge </a:t>
            </a:r>
          </a:p>
          <a:p>
            <a:r>
              <a:rPr lang="en-US" baseline="0" dirty="0" smtClean="0"/>
              <a:t>In Jan 2009 he used his blog to post a difficult unsolved math problem</a:t>
            </a:r>
          </a:p>
          <a:p>
            <a:r>
              <a:rPr lang="en-US" baseline="0" dirty="0" smtClean="0"/>
              <a:t>It started somewhat slowly, but after 6 weeks and 800 posts, the problem was solved along with a special case</a:t>
            </a:r>
          </a:p>
          <a:p>
            <a:r>
              <a:rPr lang="en-US" baseline="0" dirty="0" smtClean="0"/>
              <a:t>And since then there have been similar Polymath-like endeavors.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Emphasize approach used was open </a:t>
            </a:r>
            <a:r>
              <a:rPr lang="en-US" baseline="0" smtClean="0"/>
              <a:t>blog with goal.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96E79A-87AA-4B9C-8CA3-60BB7F8FB89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196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baseline="0" dirty="0" smtClean="0"/>
              <a:t>1999, world chess champion Garry Kasparov played a game of chess </a:t>
            </a:r>
            <a:r>
              <a:rPr lang="en-US" baseline="0" dirty="0" err="1" smtClean="0"/>
              <a:t>agains</a:t>
            </a:r>
            <a:r>
              <a:rPr lang="en-US" baseline="0" dirty="0" smtClean="0"/>
              <a:t> “The World”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Organized by Microsoft, anyone could go to the game website and vote on what move should be taken next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 a typical move, more than 5000 people voted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Over the entire game, more than 50,000 people from 75 countries voted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world team decided a new move every 24 hours; move taken was the one that got the most votes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Kasparov won after 62 moves.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the point was that the average quality of player was far below Kasparov, yet collectively the world team played a far stronger game than any of the individuals normally would</a:t>
            </a:r>
          </a:p>
          <a:p>
            <a:endParaRPr lang="en-US" baseline="0" dirty="0" smtClean="0"/>
          </a:p>
          <a:p>
            <a:r>
              <a:rPr lang="en-US" baseline="0" dirty="0" smtClean="0"/>
              <a:t>Kasparov commented that he expended more energy on this game than any other in his career, including all his world championship games.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Emphasize that method used was votes.</a:t>
            </a:r>
          </a:p>
          <a:p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96E79A-87AA-4B9C-8CA3-60BB7F8FB89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196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r>
              <a:rPr lang="en-US" baseline="0" dirty="0" smtClean="0"/>
              <a:t> of “collective invention”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James Watt improves upon the </a:t>
            </a:r>
            <a:r>
              <a:rPr lang="en-US" baseline="0" dirty="0" err="1" smtClean="0"/>
              <a:t>Newcomen</a:t>
            </a:r>
            <a:r>
              <a:rPr lang="en-US" baseline="0" dirty="0" smtClean="0"/>
              <a:t> steam engine in 1769 and later patents it.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patent runs out in 1800, and the efficiency greatly improves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Shows that open better than closed for innovation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http://ojphi.org/ojs/index.php/fm/article/view/1284/1204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96E79A-87AA-4B9C-8CA3-60BB7F8FB89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203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6C89F-A36F-4759-BBDC-55CC802FFEE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170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FAEC2-E579-024E-846F-FBDD15F99C0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27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71973F9-422E-457B-9F92-077D34CBCE65}" type="datetimeFigureOut">
              <a:rPr lang="en-US" smtClean="0"/>
              <a:pPr/>
              <a:t>7/10/2014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7E956D-45F3-4A01-AD7B-ECDBB547F5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71973F9-422E-457B-9F92-077D34CBCE65}" type="datetimeFigureOut">
              <a:rPr lang="en-US" smtClean="0"/>
              <a:pPr/>
              <a:t>7/10/2014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7E956D-45F3-4A01-AD7B-ECDBB547F5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71973F9-422E-457B-9F92-077D34CBCE65}" type="datetimeFigureOut">
              <a:rPr lang="en-US" smtClean="0"/>
              <a:pPr/>
              <a:t>7/10/2014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7E956D-45F3-4A01-AD7B-ECDBB547F5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71973F9-422E-457B-9F92-077D34CBCE65}" type="datetimeFigureOut">
              <a:rPr lang="en-US" smtClean="0"/>
              <a:pPr/>
              <a:t>7/10/2014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7E956D-45F3-4A01-AD7B-ECDBB547F5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71973F9-422E-457B-9F92-077D34CBCE65}" type="datetimeFigureOut">
              <a:rPr lang="en-US" smtClean="0"/>
              <a:pPr/>
              <a:t>7/10/2014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7E956D-45F3-4A01-AD7B-ECDBB547F5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71973F9-422E-457B-9F92-077D34CBCE65}" type="datetimeFigureOut">
              <a:rPr lang="en-US" smtClean="0"/>
              <a:pPr/>
              <a:t>7/10/2014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7E956D-45F3-4A01-AD7B-ECDBB547F5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71973F9-422E-457B-9F92-077D34CBCE65}" type="datetimeFigureOut">
              <a:rPr lang="en-US" smtClean="0"/>
              <a:pPr/>
              <a:t>7/10/2014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7E956D-45F3-4A01-AD7B-ECDBB547F5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71973F9-422E-457B-9F92-077D34CBCE65}" type="datetimeFigureOut">
              <a:rPr lang="en-US" smtClean="0"/>
              <a:pPr/>
              <a:t>7/10/2014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7E956D-45F3-4A01-AD7B-ECDBB547F5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71973F9-422E-457B-9F92-077D34CBCE65}" type="datetimeFigureOut">
              <a:rPr lang="en-US" smtClean="0"/>
              <a:pPr/>
              <a:t>7/10/2014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7E956D-45F3-4A01-AD7B-ECDBB547F5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71973F9-422E-457B-9F92-077D34CBCE65}" type="datetimeFigureOut">
              <a:rPr lang="en-US" smtClean="0"/>
              <a:pPr/>
              <a:t>7/10/2014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7E956D-45F3-4A01-AD7B-ECDBB547F5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71973F9-422E-457B-9F92-077D34CBCE65}" type="datetimeFigureOut">
              <a:rPr lang="en-US" smtClean="0"/>
              <a:pPr/>
              <a:t>7/10/2014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7E956D-45F3-4A01-AD7B-ECDBB547F5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2" descr="C:\Users\Ray\Dropbox\WSSI Conceptualization\SESYNC\Venture\Jan 21-23 2014\Open Source\RENCI_logo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899" y="6236416"/>
            <a:ext cx="1164462" cy="58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Users\Ray\Dropbox\WSSI Conceptualization\SESYNC\Venture\Jan 21-23 2014\Open Source\WSSI_logo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47" y="6358974"/>
            <a:ext cx="1998581" cy="49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tb.org/~esr/writings/cathedral-bazaar/cathedral-bazaar/index.htm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90762" y="411481"/>
            <a:ext cx="7562477" cy="2277093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4000" dirty="0" smtClean="0"/>
              <a:t>Open Source</a:t>
            </a:r>
          </a:p>
        </p:txBody>
      </p:sp>
      <p:sp>
        <p:nvSpPr>
          <p:cNvPr id="32774" name="Rectangle 10"/>
          <p:cNvSpPr>
            <a:spLocks noChangeArrowheads="1"/>
          </p:cNvSpPr>
          <p:nvPr/>
        </p:nvSpPr>
        <p:spPr bwMode="auto">
          <a:xfrm>
            <a:off x="1181100" y="2846083"/>
            <a:ext cx="6781800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rgbClr val="0070C0"/>
                </a:solidFill>
              </a:rPr>
              <a:t>Ray </a:t>
            </a:r>
            <a:r>
              <a:rPr lang="en-US" sz="2800" dirty="0" err="1" smtClean="0">
                <a:solidFill>
                  <a:srgbClr val="0070C0"/>
                </a:solidFill>
              </a:rPr>
              <a:t>Idaszak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endParaRPr lang="en-US" sz="2800" dirty="0">
              <a:solidFill>
                <a:srgbClr val="0070C0"/>
              </a:solidFill>
            </a:endParaRPr>
          </a:p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RENCI</a:t>
            </a:r>
          </a:p>
          <a:p>
            <a:pPr algn="ctr"/>
            <a:endParaRPr lang="en-US" sz="2400" dirty="0">
              <a:solidFill>
                <a:srgbClr val="0070C0"/>
              </a:solidFill>
            </a:endParaRPr>
          </a:p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Open Source for Synthesis Workshop</a:t>
            </a:r>
            <a:endParaRPr lang="en-US" sz="2400" dirty="0" smtClean="0">
              <a:solidFill>
                <a:srgbClr val="0070C0"/>
              </a:solidFill>
            </a:endParaRPr>
          </a:p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August 07, </a:t>
            </a:r>
            <a:r>
              <a:rPr lang="en-US" sz="2400" dirty="0" smtClean="0">
                <a:solidFill>
                  <a:srgbClr val="0070C0"/>
                </a:solidFill>
              </a:rPr>
              <a:t>2014</a:t>
            </a:r>
          </a:p>
          <a:p>
            <a:pPr algn="ctr"/>
            <a:endParaRPr lang="en-US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Open Source 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Polymath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  <p:pic>
        <p:nvPicPr>
          <p:cNvPr id="4" name="Picture 2" descr="C:\Users\rayi\Dropbox\WSSI Conceptualization\SESYNC\Venture\Jan 21-23 2014\Open Source\NewmanEquationOnlyToUs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456" y="2167092"/>
            <a:ext cx="5457825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21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Open Source Chess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1999: Garry Kasparov vs. “The World”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  <p:pic>
        <p:nvPicPr>
          <p:cNvPr id="2050" name="Picture 2" descr="C:\Users\rayi\Dropbox\WSSI Conceptualization\SESYNC\Venture\Jan 21-23 2014\Open Source\che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009" y="1906127"/>
            <a:ext cx="4064000" cy="40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20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Open Steam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Cornish Pumping (Steam) Engine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  <p:pic>
        <p:nvPicPr>
          <p:cNvPr id="1026" name="Picture 2" descr="C:\Users\rayi\Dropbox\WSSI Conceptualization\SESYNC\Venture\Jan 21-23 2014\Open Source\OSS_steam_engin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544" y="1734313"/>
            <a:ext cx="5905843" cy="440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79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25" y="69788"/>
            <a:ext cx="8753475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Open Source Principles Amplify Properly Coordinated Inputs</a:t>
            </a:r>
            <a:endParaRPr lang="en-US" dirty="0"/>
          </a:p>
        </p:txBody>
      </p:sp>
      <p:pic>
        <p:nvPicPr>
          <p:cNvPr id="6" name="Picture 2" descr="C:\Users\rayi\Dropbox\WSSI Conceptualization\ISCMEM Talk\pics\096-peo2-300x2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48135"/>
            <a:ext cx="4258235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43629" y="5484157"/>
            <a:ext cx="4485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Michael Tiemann, Amplifying creativity and business performance with </a:t>
            </a:r>
            <a:r>
              <a:rPr lang="en-US" sz="1200" dirty="0"/>
              <a:t>open source, </a:t>
            </a:r>
            <a:r>
              <a:rPr lang="en-US" sz="1200" dirty="0" smtClean="0"/>
              <a:t>Feb 16, 2010, http</a:t>
            </a:r>
            <a:r>
              <a:rPr lang="en-US" sz="1200" dirty="0"/>
              <a:t>://</a:t>
            </a:r>
            <a:r>
              <a:rPr lang="en-US" sz="1200" dirty="0" smtClean="0"/>
              <a:t>opensource.com/business/10/2/amplifying-creativity-and-business-performance-open-source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69554" y="2578549"/>
            <a:ext cx="4114800" cy="22547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i="1" dirty="0" smtClean="0"/>
              <a:t>“Most </a:t>
            </a:r>
            <a:r>
              <a:rPr lang="en-US" i="1" dirty="0"/>
              <a:t>importantly, and this is a key idea: lots of little ideas, if permitted to freely combine, can themselves be understood to be a really great idea</a:t>
            </a:r>
            <a:r>
              <a:rPr lang="en-US" i="1" dirty="0" smtClean="0"/>
              <a:t>.”</a:t>
            </a:r>
            <a:endParaRPr lang="en-US" i="1" dirty="0"/>
          </a:p>
          <a:p>
            <a:pPr>
              <a:spcBef>
                <a:spcPts val="600"/>
              </a:spcBef>
            </a:pPr>
            <a:r>
              <a:rPr lang="en-US" b="1" i="1" dirty="0" smtClean="0"/>
              <a:t>WHAT OPEN SOURCE ACCOMPLISHES FOR SOFTWARE, OCEP ACCOMPLISHES FOR RESEARCH.</a:t>
            </a:r>
            <a:endParaRPr lang="en-US" b="1" i="1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60561" y="4680372"/>
            <a:ext cx="902239" cy="999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43630" y="1312850"/>
            <a:ext cx="83431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 </a:t>
            </a:r>
            <a:r>
              <a:rPr lang="en-US" sz="2400" b="1" dirty="0"/>
              <a:t>finite WSSI Institute staff with properly coordinated inputs into the community can amplify its actions by moving together and coordinating </a:t>
            </a:r>
            <a:r>
              <a:rPr lang="en-US" sz="2400" b="1" dirty="0" smtClean="0"/>
              <a:t>actions.</a:t>
            </a:r>
            <a:endParaRPr lang="en-US" sz="2400" b="1" dirty="0"/>
          </a:p>
          <a:p>
            <a:r>
              <a:rPr lang="en-US" sz="2400" b="1" dirty="0" smtClean="0"/>
              <a:t> 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007417" y="5697618"/>
            <a:ext cx="3465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 smtClean="0"/>
              <a:t>Michael Tiemann, VP Open Source Affairs at RedHat</a:t>
            </a:r>
          </a:p>
          <a:p>
            <a:pPr algn="ctr"/>
            <a:r>
              <a:rPr lang="en-US" sz="1200" i="1" dirty="0"/>
              <a:t>a</a:t>
            </a:r>
            <a:r>
              <a:rPr lang="en-US" sz="1200" i="1" dirty="0" smtClean="0"/>
              <a:t>nd WSSI Advisory Board Member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34910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0764" y="6502404"/>
            <a:ext cx="9154764" cy="3555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182880" rtlCol="0" anchor="t" anchorCtr="0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24" name="Picture 16" descr="PlainBlueInfinity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1" y="648344"/>
            <a:ext cx="7286625" cy="304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ounded Rectangle 24"/>
          <p:cNvSpPr/>
          <p:nvPr/>
        </p:nvSpPr>
        <p:spPr>
          <a:xfrm>
            <a:off x="747708" y="134677"/>
            <a:ext cx="1207157" cy="988732"/>
          </a:xfrm>
          <a:prstGeom prst="roundRect">
            <a:avLst/>
          </a:prstGeom>
          <a:gradFill>
            <a:gsLst>
              <a:gs pos="0">
                <a:srgbClr val="F9FFB3"/>
              </a:gs>
              <a:gs pos="100000">
                <a:schemeClr val="bg1"/>
              </a:gs>
            </a:gsLst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</a:rPr>
              <a:t>1. Determine Community Priorities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277905" y="2996412"/>
            <a:ext cx="1207156" cy="990189"/>
          </a:xfrm>
          <a:prstGeom prst="roundRect">
            <a:avLst/>
          </a:prstGeom>
          <a:gradFill>
            <a:gsLst>
              <a:gs pos="0">
                <a:srgbClr val="F9FFB3"/>
              </a:gs>
              <a:gs pos="100000">
                <a:schemeClr val="bg1"/>
              </a:gs>
            </a:gsLst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</a:rPr>
              <a:t/>
            </a:r>
            <a:br>
              <a:rPr lang="en-US" sz="1400" b="1" dirty="0">
                <a:solidFill>
                  <a:srgbClr val="000000"/>
                </a:solidFill>
              </a:rPr>
            </a:br>
            <a:r>
              <a:rPr lang="en-US" sz="1400" b="1" dirty="0">
                <a:solidFill>
                  <a:srgbClr val="000000"/>
                </a:solidFill>
              </a:rPr>
              <a:t>3. Design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668966" y="1726164"/>
            <a:ext cx="1207156" cy="990189"/>
          </a:xfrm>
          <a:prstGeom prst="roundRect">
            <a:avLst/>
          </a:prstGeom>
          <a:gradFill>
            <a:gsLst>
              <a:gs pos="0">
                <a:srgbClr val="F9FFB3"/>
              </a:gs>
              <a:gs pos="100000">
                <a:schemeClr val="bg1"/>
              </a:gs>
            </a:gsLst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b="1" dirty="0">
              <a:solidFill>
                <a:srgbClr val="00000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</a:rPr>
              <a:t>4. Implement</a:t>
            </a:r>
            <a:endParaRPr lang="en-US" sz="1400" dirty="0">
              <a:solidFill>
                <a:srgbClr val="00000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775290" y="119990"/>
            <a:ext cx="1288702" cy="990189"/>
          </a:xfrm>
          <a:prstGeom prst="roundRect">
            <a:avLst/>
          </a:prstGeom>
          <a:gradFill>
            <a:gsLst>
              <a:gs pos="0">
                <a:srgbClr val="F9FFB3"/>
              </a:gs>
              <a:gs pos="100000">
                <a:schemeClr val="bg1"/>
              </a:gs>
            </a:gsLst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b="1" dirty="0">
              <a:solidFill>
                <a:srgbClr val="00000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</a:rPr>
              <a:t>5.Investigate and Refine</a:t>
            </a:r>
            <a:br>
              <a:rPr lang="en-US" sz="1400" b="1" dirty="0">
                <a:solidFill>
                  <a:srgbClr val="000000"/>
                </a:solidFill>
              </a:rPr>
            </a:b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963858" y="2996412"/>
            <a:ext cx="1207157" cy="988732"/>
          </a:xfrm>
          <a:prstGeom prst="roundRect">
            <a:avLst/>
          </a:prstGeom>
          <a:gradFill>
            <a:gsLst>
              <a:gs pos="0">
                <a:srgbClr val="F9FFB3"/>
              </a:gs>
              <a:gs pos="100000">
                <a:schemeClr val="bg1"/>
              </a:gs>
            </a:gsLst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</a:rPr>
              <a:t>6. Publish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47708" y="2801149"/>
            <a:ext cx="1207157" cy="988733"/>
          </a:xfrm>
          <a:prstGeom prst="roundRect">
            <a:avLst/>
          </a:prstGeom>
          <a:gradFill>
            <a:gsLst>
              <a:gs pos="0">
                <a:srgbClr val="F9FFB3"/>
              </a:gs>
              <a:gs pos="100000">
                <a:schemeClr val="bg1"/>
              </a:gs>
            </a:gsLst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b="1" dirty="0">
              <a:solidFill>
                <a:srgbClr val="00000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</a:rPr>
              <a:t>7. Test and Refine</a:t>
            </a:r>
            <a:br>
              <a:rPr lang="en-US" sz="1400" b="1" dirty="0">
                <a:solidFill>
                  <a:srgbClr val="000000"/>
                </a:solidFill>
              </a:rPr>
            </a:b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 rot="1064796">
            <a:off x="2274688" y="838820"/>
            <a:ext cx="474708" cy="203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2458881">
            <a:off x="3435645" y="2089919"/>
            <a:ext cx="1699339" cy="203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8935530">
            <a:off x="6468423" y="2866306"/>
            <a:ext cx="1191139" cy="17619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8282398">
            <a:off x="3328402" y="1822192"/>
            <a:ext cx="2471104" cy="203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Right Arrow 34"/>
          <p:cNvSpPr/>
          <p:nvPr/>
        </p:nvSpPr>
        <p:spPr>
          <a:xfrm rot="10800000">
            <a:off x="2203446" y="3235182"/>
            <a:ext cx="474708" cy="203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6" name="Right Arrow 35"/>
          <p:cNvSpPr/>
          <p:nvPr/>
        </p:nvSpPr>
        <p:spPr>
          <a:xfrm rot="16200000">
            <a:off x="542861" y="1856842"/>
            <a:ext cx="1198418" cy="203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7" name="TextBox 15"/>
          <p:cNvSpPr txBox="1">
            <a:spLocks noChangeArrowheads="1"/>
          </p:cNvSpPr>
          <p:nvPr/>
        </p:nvSpPr>
        <p:spPr bwMode="auto">
          <a:xfrm>
            <a:off x="1783338" y="1932569"/>
            <a:ext cx="1349860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Geneva" charset="0"/>
                <a:cs typeface="Genev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Genev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Genev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Genev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Geneva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Geneva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Geneva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Geneva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Geneva" charset="0"/>
              </a:defRPr>
            </a:lvl9pPr>
          </a:lstStyle>
          <a:p>
            <a:r>
              <a:rPr lang="en-US" sz="2400" dirty="0"/>
              <a:t>Amplify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2973452" y="276956"/>
            <a:ext cx="1207157" cy="988733"/>
          </a:xfrm>
          <a:prstGeom prst="roundRect">
            <a:avLst/>
          </a:prstGeom>
          <a:gradFill>
            <a:gsLst>
              <a:gs pos="0">
                <a:srgbClr val="F9FFB3"/>
              </a:gs>
              <a:gs pos="100000">
                <a:schemeClr val="bg1"/>
              </a:gs>
            </a:gsLst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smtClean="0">
                <a:solidFill>
                  <a:srgbClr val="000000"/>
                </a:solidFill>
              </a:rPr>
              <a:t>2. Identify Barriers and Potential Solutions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 rot="13565409">
            <a:off x="7048308" y="1304591"/>
            <a:ext cx="636342" cy="22716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0" name="TextBox 15"/>
          <p:cNvSpPr txBox="1">
            <a:spLocks noChangeArrowheads="1"/>
          </p:cNvSpPr>
          <p:nvPr/>
        </p:nvSpPr>
        <p:spPr bwMode="auto">
          <a:xfrm>
            <a:off x="5603150" y="1929865"/>
            <a:ext cx="1217085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Geneva" charset="0"/>
                <a:cs typeface="Genev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Genev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Genev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Genev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Geneva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Geneva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Geneva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Geneva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Geneva" charset="0"/>
              </a:defRPr>
            </a:lvl9pPr>
          </a:lstStyle>
          <a:p>
            <a:r>
              <a:rPr lang="en-US" sz="2400" dirty="0"/>
              <a:t>Develop</a:t>
            </a:r>
          </a:p>
        </p:txBody>
      </p:sp>
      <p:pic>
        <p:nvPicPr>
          <p:cNvPr id="23" name="Picture 17" descr="OCEPLegen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560" y="3599924"/>
            <a:ext cx="2012950" cy="137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-6349" y="5088470"/>
            <a:ext cx="9154764" cy="1493200"/>
          </a:xfrm>
          <a:prstGeom prst="rect">
            <a:avLst/>
          </a:prstGeom>
          <a:solidFill>
            <a:srgbClr val="2A81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182880" rtlCol="0" anchor="t" anchorCtr="0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3326" y="5088470"/>
            <a:ext cx="82885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FFFF"/>
                </a:solidFill>
                <a:latin typeface="Gill Sans MT"/>
                <a:cs typeface="Gill Sans MT"/>
              </a:rPr>
              <a:t>Open Community Engagement Process</a:t>
            </a:r>
          </a:p>
          <a:p>
            <a:pPr algn="ctr"/>
            <a:r>
              <a:rPr lang="en-US" sz="4000" dirty="0" smtClean="0">
                <a:solidFill>
                  <a:srgbClr val="FFFFFF"/>
                </a:solidFill>
                <a:latin typeface="Gill Sans MT"/>
                <a:cs typeface="Gill Sans MT"/>
              </a:rPr>
              <a:t>(OCEP)</a:t>
            </a:r>
            <a:endParaRPr lang="en-US" sz="4000" dirty="0">
              <a:solidFill>
                <a:srgbClr val="FFFFFF"/>
              </a:solidFill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18047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WRESTORE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3770416" cy="5257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 err="1" smtClean="0"/>
              <a:t>Meghna</a:t>
            </a:r>
            <a:r>
              <a:rPr lang="en-US" dirty="0" smtClean="0"/>
              <a:t> </a:t>
            </a:r>
            <a:r>
              <a:rPr lang="en-US" dirty="0" err="1" smtClean="0"/>
              <a:t>Babbar-Sebens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 smtClean="0"/>
              <a:t>Oregon State University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Indiana </a:t>
            </a:r>
            <a:r>
              <a:rPr lang="en-US" dirty="0"/>
              <a:t>University-Purdue University </a:t>
            </a:r>
            <a:r>
              <a:rPr lang="en-US" dirty="0" smtClean="0"/>
              <a:t>Indianapolis</a:t>
            </a:r>
          </a:p>
          <a:p>
            <a:pPr lvl="1">
              <a:spcBef>
                <a:spcPts val="0"/>
              </a:spcBef>
            </a:pPr>
            <a:r>
              <a:rPr lang="en-US" dirty="0"/>
              <a:t>the Wetlands Institute in New </a:t>
            </a:r>
            <a:r>
              <a:rPr lang="en-US" dirty="0" smtClean="0"/>
              <a:t>Jersey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 smtClean="0"/>
              <a:t>EPA</a:t>
            </a:r>
            <a:endParaRPr lang="en-US" dirty="0"/>
          </a:p>
        </p:txBody>
      </p:sp>
      <p:pic>
        <p:nvPicPr>
          <p:cNvPr id="4" name="Picture 2" descr="C:\Users\rayi\Dropbox\WSSI Conceptualization\SESYNC\Venture\Jan 21-23 2014\Open Source\WRESTO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002" y="1065552"/>
            <a:ext cx="4064603" cy="5079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17120" y="6145479"/>
            <a:ext cx="2688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http://wrestore.iupui.edu/</a:t>
            </a:r>
          </a:p>
        </p:txBody>
      </p:sp>
    </p:spTree>
    <p:extLst>
      <p:ext uri="{BB962C8B-B14F-4D97-AF65-F5344CB8AC3E}">
        <p14:creationId xmlns:p14="http://schemas.microsoft.com/office/powerpoint/2010/main" val="250908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NCDS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887679"/>
            <a:ext cx="7962405" cy="5257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Open Data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82042" y="6021980"/>
            <a:ext cx="4379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http://data2discovery.org/data-observatory/</a:t>
            </a:r>
          </a:p>
        </p:txBody>
      </p:sp>
      <p:pic>
        <p:nvPicPr>
          <p:cNvPr id="2050" name="Picture 2" descr="C:\Users\rayi\Dropbox\WSSI Conceptualization\SESYNC\Venture\Jan 21-23 2014\Open Source\NCD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406" y="1514678"/>
            <a:ext cx="6219189" cy="4500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64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Take </a:t>
            </a:r>
            <a:r>
              <a:rPr lang="en-US" dirty="0" err="1" smtClean="0"/>
              <a:t>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03920" cy="5257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Open Source mechanics works for more than just software, and with a variety of approaches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Math, </a:t>
            </a:r>
            <a:r>
              <a:rPr lang="en-US" dirty="0"/>
              <a:t>Chess, Steam </a:t>
            </a:r>
            <a:r>
              <a:rPr lang="en-US" dirty="0" smtClean="0"/>
              <a:t>Engines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Data, Research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Amplification Effect: Create a framework where lots of little ideas can freely combine into one, or more, greater ideas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Innovation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Collaboration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Solutions to problems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From bug fixes to research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85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468871"/>
          </a:xfrm>
        </p:spPr>
        <p:txBody>
          <a:bodyPr>
            <a:normAutofit/>
          </a:bodyPr>
          <a:lstStyle/>
          <a:p>
            <a:r>
              <a:rPr lang="en-US" dirty="0" smtClean="0"/>
              <a:t>END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29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Common View of Open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03920" cy="5257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Universal free access to software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Free to use, copy, distribute, change by anyone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Open source licenses typically require that source code be made available with software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Though software itself is not always free</a:t>
            </a:r>
          </a:p>
          <a:p>
            <a:pPr lvl="1"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01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Common View of Open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03920" cy="5257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Examples of open source software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Linux operating system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Firefox web browser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Python programming/scripting language</a:t>
            </a:r>
          </a:p>
          <a:p>
            <a:pPr lvl="1">
              <a:spcBef>
                <a:spcPts val="0"/>
              </a:spcBef>
            </a:pPr>
            <a:r>
              <a:rPr lang="en-US" dirty="0" err="1" smtClean="0"/>
              <a:t>RHESSys</a:t>
            </a:r>
            <a:r>
              <a:rPr lang="en-US" dirty="0" smtClean="0"/>
              <a:t>: The Regional Hydro-Ecologic Simulation System</a:t>
            </a:r>
          </a:p>
          <a:p>
            <a:pPr lvl="1"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5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Cathedral and the Bazaar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4942" y="1143000"/>
            <a:ext cx="6131858" cy="5257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“Cathedral Model” of Open Source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GCC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“Bazaar Model” of Open Source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Linux</a:t>
            </a:r>
          </a:p>
          <a:p>
            <a:pPr lvl="1">
              <a:spcBef>
                <a:spcPts val="0"/>
              </a:spcBef>
            </a:pPr>
            <a:r>
              <a:rPr lang="en-US" dirty="0" err="1" smtClean="0"/>
              <a:t>Fetchmail</a:t>
            </a: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sz="2400" dirty="0" smtClean="0"/>
              <a:t>Book anatomizes </a:t>
            </a:r>
            <a:r>
              <a:rPr lang="en-US" sz="2400" dirty="0"/>
              <a:t>a successful open-source project, </a:t>
            </a:r>
            <a:r>
              <a:rPr lang="en-US" sz="2400" dirty="0" err="1"/>
              <a:t>fetchmail</a:t>
            </a:r>
            <a:r>
              <a:rPr lang="en-US" sz="2400" dirty="0"/>
              <a:t>, that was run as a deliberate test of the surprising theories about software engineering suggested by the history of Linux.</a:t>
            </a:r>
            <a:endParaRPr lang="en-US" sz="2400" dirty="0" smtClean="0"/>
          </a:p>
        </p:txBody>
      </p:sp>
      <p:pic>
        <p:nvPicPr>
          <p:cNvPr id="1026" name="Picture 2" descr="C:\Users\rayi\Dropbox\WSSI Conceptualization\SESYNC\Venture\Jan 21-23 2014\Open Source\Cathedral-and-the-Bazaar-book-co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9" y="1621361"/>
            <a:ext cx="2240940" cy="3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959" y="5078812"/>
            <a:ext cx="2425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http://www.catb.org/~esr/writings/cathedral-bazaar/cathedral-bazaar/index.html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224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The Cathedral and the Bazaar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6042"/>
            <a:ext cx="8229600" cy="5257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Some of the 19 Lessons Learned from open source development of </a:t>
            </a:r>
            <a:r>
              <a:rPr lang="en-US" dirty="0" err="1"/>
              <a:t>f</a:t>
            </a:r>
            <a:r>
              <a:rPr lang="en-US" dirty="0" err="1" smtClean="0"/>
              <a:t>etchmail</a:t>
            </a:r>
            <a:endParaRPr lang="en-US" dirty="0"/>
          </a:p>
          <a:p>
            <a:pPr marL="971550" lvl="1" indent="-514350">
              <a:spcBef>
                <a:spcPts val="0"/>
              </a:spcBef>
              <a:buFont typeface="+mj-lt"/>
              <a:buAutoNum type="arabicPeriod" startAt="2"/>
            </a:pPr>
            <a:r>
              <a:rPr lang="en-US" sz="2000" dirty="0" smtClean="0"/>
              <a:t>Good programmers know what to write. Great ones know what to rewrite (and reuse) for modification or access by anyone</a:t>
            </a:r>
          </a:p>
          <a:p>
            <a:pPr marL="971550" lvl="1" indent="-514350">
              <a:spcBef>
                <a:spcPts val="0"/>
              </a:spcBef>
              <a:buFont typeface="+mj-lt"/>
              <a:buAutoNum type="arabicPeriod" startAt="3"/>
            </a:pPr>
            <a:r>
              <a:rPr lang="en-US" sz="2000" dirty="0" smtClean="0"/>
              <a:t>Plan to throw one [version] away; you will, anyhow. (Copied from Frederick Brooks “The Mythical Man Month”)</a:t>
            </a:r>
          </a:p>
          <a:p>
            <a:pPr marL="971550" lvl="1" indent="-514350">
              <a:spcBef>
                <a:spcPts val="0"/>
              </a:spcBef>
              <a:buFont typeface="+mj-lt"/>
              <a:buAutoNum type="arabicPeriod" startAt="6"/>
            </a:pPr>
            <a:r>
              <a:rPr lang="en-US" sz="2000" dirty="0" smtClean="0"/>
              <a:t>Treating your users as co-developers is your least-hassle route to rapid code improvement and effective debugging.</a:t>
            </a:r>
          </a:p>
          <a:p>
            <a:pPr marL="971550" lvl="1" indent="-514350">
              <a:spcBef>
                <a:spcPts val="0"/>
              </a:spcBef>
              <a:buFont typeface="+mj-lt"/>
              <a:buAutoNum type="arabicPeriod" startAt="6"/>
            </a:pPr>
            <a:r>
              <a:rPr lang="en-US" sz="2000" dirty="0" smtClean="0"/>
              <a:t>Release early. Release often. And listen to your customers.</a:t>
            </a:r>
          </a:p>
        </p:txBody>
      </p:sp>
    </p:spTree>
    <p:extLst>
      <p:ext uri="{BB962C8B-B14F-4D97-AF65-F5344CB8AC3E}">
        <p14:creationId xmlns:p14="http://schemas.microsoft.com/office/powerpoint/2010/main" val="242463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Cathedral and the </a:t>
            </a:r>
            <a:r>
              <a:rPr lang="en-US" dirty="0" smtClean="0"/>
              <a:t>Bazaar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6042"/>
            <a:ext cx="8229600" cy="5257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Some of the 19 </a:t>
            </a:r>
            <a:r>
              <a:rPr lang="en-US" dirty="0" smtClean="0"/>
              <a:t>Lessons Learned from open source development of </a:t>
            </a:r>
            <a:r>
              <a:rPr lang="en-US" dirty="0" err="1"/>
              <a:t>f</a:t>
            </a:r>
            <a:r>
              <a:rPr lang="en-US" dirty="0" err="1" smtClean="0"/>
              <a:t>etchmail</a:t>
            </a:r>
            <a:endParaRPr lang="en-US" dirty="0"/>
          </a:p>
          <a:p>
            <a:pPr marL="971550" lvl="1" indent="-514350">
              <a:spcBef>
                <a:spcPts val="0"/>
              </a:spcBef>
              <a:buFont typeface="+mj-lt"/>
              <a:buAutoNum type="arabicPeriod" startAt="8"/>
            </a:pPr>
            <a:r>
              <a:rPr lang="en-US" sz="2000" dirty="0" smtClean="0"/>
              <a:t>Given </a:t>
            </a:r>
            <a:r>
              <a:rPr lang="en-US" sz="2000" dirty="0"/>
              <a:t>a large enough beta-tester and co-developer base, almost every problem will be characterized quickly and the fix obvious to someone</a:t>
            </a:r>
            <a:r>
              <a:rPr lang="en-US" sz="2000" dirty="0" smtClean="0"/>
              <a:t>.</a:t>
            </a:r>
          </a:p>
          <a:p>
            <a:pPr marL="971550" lvl="1" indent="-514350">
              <a:spcBef>
                <a:spcPts val="0"/>
              </a:spcBef>
              <a:buFont typeface="+mj-lt"/>
              <a:buAutoNum type="arabicPeriod" startAt="11"/>
            </a:pPr>
            <a:r>
              <a:rPr lang="en-US" sz="2000" dirty="0"/>
              <a:t>The next best thing to having good ideas is recognizing good ideas from your users. Sometimes the latter is better.</a:t>
            </a:r>
          </a:p>
          <a:p>
            <a:pPr marL="971550" lvl="1" indent="-514350">
              <a:spcBef>
                <a:spcPts val="0"/>
              </a:spcBef>
              <a:buFont typeface="+mj-lt"/>
              <a:buAutoNum type="arabicPeriod" startAt="11"/>
            </a:pPr>
            <a:r>
              <a:rPr lang="en-US" sz="2000" dirty="0" smtClean="0"/>
              <a:t>Often</a:t>
            </a:r>
            <a:r>
              <a:rPr lang="en-US" sz="2000" dirty="0"/>
              <a:t>, the most striking and innovative solutions come from realizing that your concept of the problem was wrong.</a:t>
            </a:r>
          </a:p>
        </p:txBody>
      </p:sp>
    </p:spTree>
    <p:extLst>
      <p:ext uri="{BB962C8B-B14F-4D97-AF65-F5344CB8AC3E}">
        <p14:creationId xmlns:p14="http://schemas.microsoft.com/office/powerpoint/2010/main" val="150258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"/>
          <p:cNvSpPr txBox="1">
            <a:spLocks noChangeArrowheads="1"/>
          </p:cNvSpPr>
          <p:nvPr/>
        </p:nvSpPr>
        <p:spPr bwMode="auto">
          <a:xfrm>
            <a:off x="1811338" y="476250"/>
            <a:ext cx="55213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8000"/>
              <a:t>Open Source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716213" y="4857750"/>
            <a:ext cx="3903662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8000"/>
              <a:t>It Works.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96888" y="3852863"/>
            <a:ext cx="20542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/>
              <a:t>Software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709863" y="3319463"/>
            <a:ext cx="13335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/>
              <a:t>Value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203700" y="2786063"/>
            <a:ext cx="28098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/>
              <a:t>Contributors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172325" y="2252663"/>
            <a:ext cx="13398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/>
              <a:t>Users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46464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46464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46464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46464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"/>
          <p:cNvSpPr txBox="1">
            <a:spLocks noChangeArrowheads="1"/>
          </p:cNvSpPr>
          <p:nvPr/>
        </p:nvSpPr>
        <p:spPr bwMode="auto">
          <a:xfrm>
            <a:off x="1811338" y="476250"/>
            <a:ext cx="55213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8000"/>
              <a:t>Open Source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662741" y="4838699"/>
            <a:ext cx="784943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 dirty="0" smtClean="0"/>
              <a:t>Do open source mechanics work for things other than software?</a:t>
            </a:r>
            <a:endParaRPr lang="en-US" altLang="en-US" sz="4000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96888" y="3852863"/>
            <a:ext cx="20649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 dirty="0" smtClean="0"/>
              <a:t>? Thing ?</a:t>
            </a:r>
            <a:endParaRPr lang="en-US" altLang="en-US" sz="4000" b="1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709863" y="3319463"/>
            <a:ext cx="13335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chemeClr val="bg1">
                    <a:lumMod val="50000"/>
                  </a:schemeClr>
                </a:solidFill>
              </a:rPr>
              <a:t>Value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203700" y="2786063"/>
            <a:ext cx="28098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spcBef>
                <a:spcPct val="0"/>
              </a:spcBef>
              <a:buFontTx/>
              <a:buNone/>
              <a:defRPr sz="4000">
                <a:solidFill>
                  <a:schemeClr val="bg1">
                    <a:lumMod val="50000"/>
                  </a:schemeClr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en-US" dirty="0"/>
              <a:t>Contributors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172325" y="2252663"/>
            <a:ext cx="13398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chemeClr val="bg1">
                    <a:lumMod val="50000"/>
                  </a:schemeClr>
                </a:solidFill>
              </a:rPr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42155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Related to Open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03920" cy="5257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Open Source principles used in, or related to: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Crowd-Source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Open Innovation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Open Hardware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Open Research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Open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63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B671D78AF50D499D1D6164B447FCEE" ma:contentTypeVersion="" ma:contentTypeDescription="Create a new document." ma:contentTypeScope="" ma:versionID="9c1ecbbe78b62fd719a42c922c273ca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2384c6cc0088fcedbaf6edaf557def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546A85-E3FF-4108-9441-5918C19E322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81C4E31-63DB-48E4-B9E1-27749B0D8EE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0863D5-0138-47D7-8D34-2E5E37C4F9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4058</TotalTime>
  <Words>1216</Words>
  <Application>Microsoft Office PowerPoint</Application>
  <PresentationFormat>On-screen Show (4:3)</PresentationFormat>
  <Paragraphs>166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Geneva</vt:lpstr>
      <vt:lpstr>Gill Sans MT</vt:lpstr>
      <vt:lpstr>Office Theme</vt:lpstr>
      <vt:lpstr>Open Source</vt:lpstr>
      <vt:lpstr>Common View of Open Source</vt:lpstr>
      <vt:lpstr>Common View of Open Source</vt:lpstr>
      <vt:lpstr>The Cathedral and the Bazaar</vt:lpstr>
      <vt:lpstr>The Cathedral and the Bazaar</vt:lpstr>
      <vt:lpstr>The Cathedral and the Bazaar (con’t)</vt:lpstr>
      <vt:lpstr>PowerPoint Presentation</vt:lpstr>
      <vt:lpstr>PowerPoint Presentation</vt:lpstr>
      <vt:lpstr>Related to Open Source</vt:lpstr>
      <vt:lpstr>Open Source Math</vt:lpstr>
      <vt:lpstr>Open Source Chess</vt:lpstr>
      <vt:lpstr>Open Steam Engine</vt:lpstr>
      <vt:lpstr>How Open Source Principles Amplify Properly Coordinated Inputs</vt:lpstr>
      <vt:lpstr>PowerPoint Presentation</vt:lpstr>
      <vt:lpstr>WRESTORE</vt:lpstr>
      <vt:lpstr>NCDS</vt:lpstr>
      <vt:lpstr>Take Aways</vt:lpstr>
      <vt:lpstr>END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IN22A-05: 1820162: HydroShare: Applying professional software engineering to a new NSF-funded large software project</dc:title>
  <dc:subject>HydroShare; Software and Project Development</dc:subject>
  <dc:creator>RENCI</dc:creator>
  <cp:lastModifiedBy>Ray Idaszak</cp:lastModifiedBy>
  <cp:revision>370</cp:revision>
  <cp:lastPrinted>2013-05-19T03:58:46Z</cp:lastPrinted>
  <dcterms:created xsi:type="dcterms:W3CDTF">2010-05-18T21:41:05Z</dcterms:created>
  <dcterms:modified xsi:type="dcterms:W3CDTF">2014-07-10T21:05:07Z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0x0101008EB671D78AF50D499D1D6164B447FCEE</vt:lpwstr>
  </property>
</Properties>
</file>