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61" r:id="rId3"/>
    <p:sldId id="281" r:id="rId4"/>
    <p:sldId id="262" r:id="rId5"/>
    <p:sldId id="264" r:id="rId6"/>
    <p:sldId id="269" r:id="rId7"/>
    <p:sldId id="266" r:id="rId8"/>
    <p:sldId id="271" r:id="rId9"/>
    <p:sldId id="270" r:id="rId10"/>
    <p:sldId id="279" r:id="rId11"/>
    <p:sldId id="265" r:id="rId12"/>
    <p:sldId id="280" r:id="rId13"/>
    <p:sldId id="268" r:id="rId14"/>
    <p:sldId id="263" r:id="rId15"/>
    <p:sldId id="272" r:id="rId16"/>
    <p:sldId id="273" r:id="rId17"/>
    <p:sldId id="274" r:id="rId18"/>
    <p:sldId id="275" r:id="rId19"/>
    <p:sldId id="276" r:id="rId20"/>
    <p:sldId id="277" r:id="rId21"/>
    <p:sldId id="278"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276A39-123D-4446-842A-531079E977AE}">
          <p14:sldIdLst>
            <p14:sldId id="256"/>
            <p14:sldId id="261"/>
            <p14:sldId id="281"/>
          </p14:sldIdLst>
        </p14:section>
        <p14:section name="Vignettes" id="{D22729D6-9346-9B44-A88E-BBE75745A866}">
          <p14:sldIdLst>
            <p14:sldId id="262"/>
            <p14:sldId id="264"/>
            <p14:sldId id="269"/>
            <p14:sldId id="266"/>
            <p14:sldId id="271"/>
            <p14:sldId id="270"/>
            <p14:sldId id="279"/>
          </p14:sldIdLst>
        </p14:section>
        <p14:section name="What is Data Management / Why does it matter?" id="{DA91B519-FD46-394E-AAF1-B19A3670D2ED}">
          <p14:sldIdLst>
            <p14:sldId id="265"/>
            <p14:sldId id="280"/>
            <p14:sldId id="268"/>
            <p14:sldId id="263"/>
          </p14:sldIdLst>
        </p14:section>
        <p14:section name="Addressing the Data Managmenet Challenges" id="{1CF5C996-C903-4E44-8885-E6FBC0834E76}">
          <p14:sldIdLst>
            <p14:sldId id="272"/>
            <p14:sldId id="273"/>
            <p14:sldId id="274"/>
            <p14:sldId id="275"/>
            <p14:sldId id="276"/>
            <p14:sldId id="277"/>
            <p14:sldId id="27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7" d="100"/>
          <a:sy n="97" d="100"/>
        </p:scale>
        <p:origin x="-1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F3690-4E03-794E-97CE-30298CFBDEDB}" type="datetimeFigureOut">
              <a:rPr lang="en-US" smtClean="0"/>
              <a:t>7/22/14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43B355-512F-F24C-9108-A8F7347E9021}" type="slidenum">
              <a:rPr lang="en-US" smtClean="0"/>
              <a:t>‹#›</a:t>
            </a:fld>
            <a:endParaRPr lang="en-US"/>
          </a:p>
        </p:txBody>
      </p:sp>
    </p:spTree>
    <p:extLst>
      <p:ext uri="{BB962C8B-B14F-4D97-AF65-F5344CB8AC3E}">
        <p14:creationId xmlns:p14="http://schemas.microsoft.com/office/powerpoint/2010/main" val="30122501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your thinking</a:t>
            </a:r>
          </a:p>
          <a:p>
            <a:endParaRPr lang="en-US" dirty="0" smtClean="0"/>
          </a:p>
          <a:p>
            <a:r>
              <a:rPr lang="en-US" dirty="0" smtClean="0"/>
              <a:t>Not</a:t>
            </a:r>
            <a:r>
              <a:rPr lang="en-US" baseline="0" dirty="0" smtClean="0"/>
              <a:t> trying to turn you into a data manager</a:t>
            </a:r>
          </a:p>
          <a:p>
            <a:endParaRPr lang="en-US" baseline="0" dirty="0" smtClean="0"/>
          </a:p>
          <a:p>
            <a:r>
              <a:rPr lang="en-US" baseline="0" dirty="0" smtClean="0"/>
              <a:t>You’ve gotten this far…</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2</a:t>
            </a:fld>
            <a:endParaRPr lang="en-US"/>
          </a:p>
        </p:txBody>
      </p:sp>
    </p:spTree>
    <p:extLst>
      <p:ext uri="{BB962C8B-B14F-4D97-AF65-F5344CB8AC3E}">
        <p14:creationId xmlns:p14="http://schemas.microsoft.com/office/powerpoint/2010/main" val="461624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80% of the work gets done in 20% of the time….</a:t>
            </a:r>
          </a:p>
          <a:p>
            <a:endParaRPr lang="en-US" dirty="0" smtClean="0"/>
          </a:p>
          <a:p>
            <a:r>
              <a:rPr lang="en-US" dirty="0" smtClean="0"/>
              <a:t>How many of you spend 80 % on data gathering,</a:t>
            </a:r>
            <a:r>
              <a:rPr lang="en-US" baseline="0" dirty="0" smtClean="0"/>
              <a:t> data massage, cleanup, reformatting, etc.; 20% on actual analysis??</a:t>
            </a:r>
          </a:p>
          <a:p>
            <a:endParaRPr lang="en-US" baseline="0" dirty="0" smtClean="0"/>
          </a:p>
          <a:p>
            <a:r>
              <a:rPr lang="en-US" baseline="0" dirty="0" smtClean="0"/>
              <a:t>Should be the other way around! 20% on finding, accessing, understanding, etc. and 80% on analysis…</a:t>
            </a:r>
          </a:p>
        </p:txBody>
      </p:sp>
      <p:sp>
        <p:nvSpPr>
          <p:cNvPr id="4" name="Slide Number Placeholder 3"/>
          <p:cNvSpPr>
            <a:spLocks noGrp="1"/>
          </p:cNvSpPr>
          <p:nvPr>
            <p:ph type="sldNum" sz="quarter" idx="10"/>
          </p:nvPr>
        </p:nvSpPr>
        <p:spPr/>
        <p:txBody>
          <a:bodyPr/>
          <a:lstStyle/>
          <a:p>
            <a:fld id="{D143B355-512F-F24C-9108-A8F7347E9021}" type="slidenum">
              <a:rPr lang="en-US" smtClean="0"/>
              <a:t>4</a:t>
            </a:fld>
            <a:endParaRPr lang="en-US"/>
          </a:p>
        </p:txBody>
      </p:sp>
    </p:spTree>
    <p:extLst>
      <p:ext uri="{BB962C8B-B14F-4D97-AF65-F5344CB8AC3E}">
        <p14:creationId xmlns:p14="http://schemas.microsoft.com/office/powerpoint/2010/main" val="196397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Bad data management planning with a lucky outcome</a:t>
            </a:r>
          </a:p>
          <a:p>
            <a:endParaRPr lang="en-US" dirty="0" smtClean="0"/>
          </a:p>
          <a:p>
            <a:r>
              <a:rPr lang="en-US" dirty="0" smtClean="0"/>
              <a:t>Data</a:t>
            </a:r>
            <a:r>
              <a:rPr lang="en-US" baseline="0" dirty="0" smtClean="0"/>
              <a:t> can be repurposed years later to enable new science…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6</a:t>
            </a:fld>
            <a:endParaRPr lang="en-US"/>
          </a:p>
        </p:txBody>
      </p:sp>
    </p:spTree>
    <p:extLst>
      <p:ext uri="{BB962C8B-B14F-4D97-AF65-F5344CB8AC3E}">
        <p14:creationId xmlns:p14="http://schemas.microsoft.com/office/powerpoint/2010/main" val="185813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want your data to end up unusable</a:t>
            </a:r>
            <a:r>
              <a:rPr lang="en-US" baseline="0" dirty="0" smtClean="0"/>
              <a:t> in a dark archive somewhere…</a:t>
            </a:r>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7</a:t>
            </a:fld>
            <a:endParaRPr lang="en-US"/>
          </a:p>
        </p:txBody>
      </p:sp>
    </p:spTree>
    <p:extLst>
      <p:ext uri="{BB962C8B-B14F-4D97-AF65-F5344CB8AC3E}">
        <p14:creationId xmlns:p14="http://schemas.microsoft.com/office/powerpoint/2010/main" val="218716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ln/>
        </p:spPr>
        <p:txBody>
          <a:bodyPr/>
          <a:lstStyle/>
          <a:p>
            <a:pPr eaLnBrk="1" hangingPunct="1">
              <a:defRPr/>
            </a:pPr>
            <a:r>
              <a:rPr lang="en-US" smtClean="0">
                <a:solidFill>
                  <a:srgbClr val="000000"/>
                </a:solidFill>
                <a:latin typeface="Calibri" charset="0"/>
                <a:cs typeface="Calibri" charset="0"/>
                <a:sym typeface="Calibri" charset="0"/>
              </a:rPr>
              <a:t>In addition to the functional requirements and interAdditional drivers for guiding implementation.</a:t>
            </a:r>
          </a:p>
          <a:p>
            <a:pPr eaLnBrk="1" hangingPunct="1">
              <a:defRPr/>
            </a:pPr>
            <a:r>
              <a:rPr lang="en-US" smtClean="0">
                <a:solidFill>
                  <a:srgbClr val="000000"/>
                </a:solidFill>
                <a:latin typeface="Calibri" charset="0"/>
                <a:cs typeface="Calibri" charset="0"/>
                <a:sym typeface="Calibri" charset="0"/>
              </a:rPr>
              <a:t>- Scalable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Integral</a:t>
            </a:r>
            <a:r>
              <a:rPr lang="en-US" baseline="0" dirty="0" smtClean="0"/>
              <a:t> to successful science</a:t>
            </a:r>
          </a:p>
          <a:p>
            <a:endParaRPr lang="en-US" baseline="0" dirty="0" smtClean="0"/>
          </a:p>
          <a:p>
            <a:r>
              <a:rPr lang="en-US" baseline="0" dirty="0" smtClean="0"/>
              <a:t>Crucial for reproducibility</a:t>
            </a:r>
          </a:p>
          <a:p>
            <a:endParaRPr lang="en-US" baseline="0" dirty="0" smtClean="0"/>
          </a:p>
          <a:p>
            <a:r>
              <a:rPr lang="en-US" baseline="0" dirty="0" smtClean="0"/>
              <a:t>You can get another publication/credit for new data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12</a:t>
            </a:fld>
            <a:endParaRPr lang="en-US"/>
          </a:p>
        </p:txBody>
      </p:sp>
    </p:spTree>
    <p:extLst>
      <p:ext uri="{BB962C8B-B14F-4D97-AF65-F5344CB8AC3E}">
        <p14:creationId xmlns:p14="http://schemas.microsoft.com/office/powerpoint/2010/main" val="286991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data</a:t>
            </a:r>
            <a:r>
              <a:rPr lang="en-US" baseline="0" dirty="0" smtClean="0"/>
              <a:t> management and physics collide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14</a:t>
            </a:fld>
            <a:endParaRPr lang="en-US"/>
          </a:p>
        </p:txBody>
      </p:sp>
    </p:spTree>
    <p:extLst>
      <p:ext uri="{BB962C8B-B14F-4D97-AF65-F5344CB8AC3E}">
        <p14:creationId xmlns:p14="http://schemas.microsoft.com/office/powerpoint/2010/main" val="139238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43B355-512F-F24C-9108-A8F7347E9021}" type="slidenum">
              <a:rPr lang="en-US" smtClean="0"/>
              <a:t>16</a:t>
            </a:fld>
            <a:endParaRPr lang="en-US"/>
          </a:p>
        </p:txBody>
      </p:sp>
    </p:spTree>
    <p:extLst>
      <p:ext uri="{BB962C8B-B14F-4D97-AF65-F5344CB8AC3E}">
        <p14:creationId xmlns:p14="http://schemas.microsoft.com/office/powerpoint/2010/main" val="384027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89866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7017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648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CB138D-9847-3742-9416-E70E96A9C61E}" type="datetimeFigureOut">
              <a:rPr lang="en-US" smtClean="0"/>
              <a:t>7/22/14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26473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CB138D-9847-3742-9416-E70E96A9C61E}" type="datetimeFigureOut">
              <a:rPr lang="en-US" smtClean="0"/>
              <a:t>7/22/14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68267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CB138D-9847-3742-9416-E70E96A9C61E}" type="datetimeFigureOut">
              <a:rPr lang="en-US" smtClean="0"/>
              <a:t>7/22/14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8018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CB138D-9847-3742-9416-E70E96A9C61E}" type="datetimeFigureOut">
              <a:rPr lang="en-US" smtClean="0"/>
              <a:t>7/22/14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0338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CB138D-9847-3742-9416-E70E96A9C61E}" type="datetimeFigureOut">
              <a:rPr lang="en-US" smtClean="0"/>
              <a:t>7/22/14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188082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B138D-9847-3742-9416-E70E96A9C61E}" type="datetimeFigureOut">
              <a:rPr lang="en-US" smtClean="0"/>
              <a:t>7/22/14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2884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428913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B138D-9847-3742-9416-E70E96A9C61E}" type="datetimeFigureOut">
              <a:rPr lang="en-US" smtClean="0"/>
              <a:t>7/22/14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68F2-FC82-8242-9F37-E082AF82E7A2}" type="slidenum">
              <a:rPr lang="en-US" smtClean="0"/>
              <a:t>‹#›</a:t>
            </a:fld>
            <a:endParaRPr lang="en-US"/>
          </a:p>
        </p:txBody>
      </p:sp>
    </p:spTree>
    <p:extLst>
      <p:ext uri="{BB962C8B-B14F-4D97-AF65-F5344CB8AC3E}">
        <p14:creationId xmlns:p14="http://schemas.microsoft.com/office/powerpoint/2010/main" val="3139762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B138D-9847-3742-9416-E70E96A9C61E}" type="datetimeFigureOut">
              <a:rPr lang="en-US" smtClean="0"/>
              <a:t>7/22/14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468F2-FC82-8242-9F37-E082AF82E7A2}" type="slidenum">
              <a:rPr lang="en-US" smtClean="0"/>
              <a:t>‹#›</a:t>
            </a:fld>
            <a:endParaRPr lang="en-US"/>
          </a:p>
        </p:txBody>
      </p:sp>
    </p:spTree>
    <p:extLst>
      <p:ext uri="{BB962C8B-B14F-4D97-AF65-F5344CB8AC3E}">
        <p14:creationId xmlns:p14="http://schemas.microsoft.com/office/powerpoint/2010/main" val="13972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braries.psu.edu/psul/pubcur/what_is_dm.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libraries.psu.edu/psul/pubcur/what_is_dm.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0.png"/><Relationship Id="rId5" Type="http://schemas.openxmlformats.org/officeDocument/2006/relationships/oleObject" Target="../embeddings/oleObject1.bin"/><Relationship Id="rId6"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commons.esipfed.org/datamanagementshortcourse" TargetMode="External"/><Relationship Id="rId4" Type="http://schemas.openxmlformats.org/officeDocument/2006/relationships/hyperlink" Target="http://www.dataone.org/data-management-planning" TargetMode="External"/><Relationship Id="rId5" Type="http://schemas.openxmlformats.org/officeDocument/2006/relationships/hyperlink" Target="https://dmp.cdlib.org/" TargetMode="External"/><Relationship Id="rId1" Type="http://schemas.openxmlformats.org/officeDocument/2006/relationships/slideLayout" Target="../slideLayouts/slideLayout2.xml"/><Relationship Id="rId2" Type="http://schemas.openxmlformats.org/officeDocument/2006/relationships/hyperlink" Target="http://www.dataone.org/sites/all/documents/DataONE_BP_Primer_02021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outu.be/wU99CCWr77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www.reuters.com/article/2009/07/16/us-nasa-tapes-idUSTRE56F5MK2009071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news.agu.org/press-release/rediscovered-apollo-data-gives-first-measure-of-how-fast-moon-dust-piles-up/" TargetMode="Externa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cinema-fanatic.com/2010/07/05/oscar-vault-monday-raiders-of-the-lost-ark-1981-dir-steven-spielberg/"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Data Management</a:t>
            </a:r>
            <a:endParaRPr lang="en-US" dirty="0"/>
          </a:p>
        </p:txBody>
      </p:sp>
      <p:sp>
        <p:nvSpPr>
          <p:cNvPr id="3" name="Subtitle 2"/>
          <p:cNvSpPr>
            <a:spLocks noGrp="1"/>
          </p:cNvSpPr>
          <p:nvPr>
            <p:ph type="subTitle" idx="1"/>
          </p:nvPr>
        </p:nvSpPr>
        <p:spPr/>
        <p:txBody>
          <a:bodyPr/>
          <a:lstStyle/>
          <a:p>
            <a:r>
              <a:rPr lang="en-US" dirty="0" smtClean="0"/>
              <a:t>W. Christopher Lenhardt</a:t>
            </a:r>
          </a:p>
          <a:p>
            <a:r>
              <a:rPr lang="en-US" dirty="0" smtClean="0"/>
              <a:t>OSS Training Institute</a:t>
            </a:r>
          </a:p>
          <a:p>
            <a:r>
              <a:rPr lang="en-US" dirty="0" smtClean="0"/>
              <a:t>23 July 2014</a:t>
            </a:r>
            <a:endParaRPr lang="en-US" dirty="0"/>
          </a:p>
        </p:txBody>
      </p:sp>
    </p:spTree>
    <p:extLst>
      <p:ext uri="{BB962C8B-B14F-4D97-AF65-F5344CB8AC3E}">
        <p14:creationId xmlns:p14="http://schemas.microsoft.com/office/powerpoint/2010/main" val="17041382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8442325" y="6467475"/>
            <a:ext cx="244475"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lgn="l">
              <a:defRPr sz="1200">
                <a:solidFill>
                  <a:schemeClr val="tx1"/>
                </a:solidFill>
                <a:latin typeface="Gill Sans" charset="0"/>
                <a:ea typeface="ＭＳ Ｐゴシック"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lgn="r">
              <a:defRPr/>
            </a:pPr>
            <a:fld id="{397BEB46-7E19-8345-B935-EE6BB9A0BF51}" type="slidenum">
              <a:rPr lang="en-US" smtClean="0">
                <a:solidFill>
                  <a:srgbClr val="878787"/>
                </a:solidFill>
                <a:latin typeface="Calibri" charset="0"/>
                <a:cs typeface="Calibri" charset="0"/>
                <a:sym typeface="Calibri" charset="0"/>
              </a:rPr>
              <a:pPr algn="r">
                <a:defRPr/>
              </a:pPr>
              <a:t>10</a:t>
            </a:fld>
            <a:endParaRPr lang="en-US" smtClean="0">
              <a:solidFill>
                <a:srgbClr val="878787"/>
              </a:solidFill>
              <a:latin typeface="Calibri" charset="0"/>
              <a:cs typeface="Calibri" charset="0"/>
              <a:sym typeface="Calibri" charset="0"/>
            </a:endParaRPr>
          </a:p>
        </p:txBody>
      </p:sp>
      <p:sp>
        <p:nvSpPr>
          <p:cNvPr id="78851"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78852"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8853"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2295" name="Rectangle 7"/>
          <p:cNvSpPr>
            <a:spLocks noGrp="1" noChangeArrowheads="1"/>
          </p:cNvSpPr>
          <p:nvPr>
            <p:ph type="title"/>
          </p:nvPr>
        </p:nvSpPr>
        <p:spPr/>
        <p:txBody>
          <a:bodyPr/>
          <a:lstStyle/>
          <a:p>
            <a:pPr eaLnBrk="1" hangingPunct="1">
              <a:defRPr/>
            </a:pPr>
            <a:r>
              <a:rPr lang="en-US" dirty="0" smtClean="0"/>
              <a:t>Barriers to </a:t>
            </a:r>
            <a:r>
              <a:rPr lang="en-US" dirty="0" smtClean="0"/>
              <a:t>[Synthesis] Science</a:t>
            </a:r>
            <a:endParaRPr lang="en-US" dirty="0" smtClean="0"/>
          </a:p>
        </p:txBody>
      </p:sp>
      <p:sp>
        <p:nvSpPr>
          <p:cNvPr id="12294" name="Rectangle 6"/>
          <p:cNvSpPr>
            <a:spLocks noGrp="1" noChangeArrowheads="1"/>
          </p:cNvSpPr>
          <p:nvPr>
            <p:ph idx="1"/>
          </p:nvPr>
        </p:nvSpPr>
        <p:spPr/>
        <p:txBody>
          <a:bodyPr/>
          <a:lstStyle/>
          <a:p>
            <a:pPr marL="419100" indent="-419100" eaLnBrk="1" hangingPunct="1">
              <a:spcBef>
                <a:spcPct val="0"/>
              </a:spcBef>
              <a:buClr>
                <a:srgbClr val="1A435D"/>
              </a:buClr>
              <a:buFont typeface="Arial" charset="0"/>
              <a:buChar char="•"/>
              <a:defRPr/>
            </a:pPr>
            <a:r>
              <a:rPr lang="en-US" sz="2400" dirty="0" smtClean="0"/>
              <a:t>Data not preserved</a:t>
            </a:r>
          </a:p>
          <a:p>
            <a:pPr lvl="1" eaLnBrk="1" hangingPunct="1">
              <a:defRPr/>
            </a:pPr>
            <a:r>
              <a:rPr lang="en-US" sz="2000" dirty="0" smtClean="0"/>
              <a:t>Tiny proportion of ecological data are readily available</a:t>
            </a:r>
          </a:p>
          <a:p>
            <a:pPr lvl="1" eaLnBrk="1" hangingPunct="1">
              <a:defRPr/>
            </a:pPr>
            <a:endParaRPr lang="en-US" sz="2000" dirty="0" smtClean="0"/>
          </a:p>
          <a:p>
            <a:pPr marL="419100" indent="-419100" eaLnBrk="1" hangingPunct="1">
              <a:buFont typeface="Arial" charset="0"/>
              <a:buChar char="•"/>
              <a:defRPr/>
            </a:pPr>
            <a:r>
              <a:rPr lang="en-US" sz="2400" dirty="0" smtClean="0"/>
              <a:t>Dispersed, isolated repositories</a:t>
            </a:r>
          </a:p>
          <a:p>
            <a:pPr lvl="1" eaLnBrk="1" hangingPunct="1">
              <a:defRPr/>
            </a:pPr>
            <a:r>
              <a:rPr lang="en-US" sz="2000" dirty="0" smtClean="0"/>
              <a:t>Each community has its own; disconnected; underutilized</a:t>
            </a:r>
          </a:p>
          <a:p>
            <a:pPr lvl="1" eaLnBrk="1" hangingPunct="1">
              <a:defRPr/>
            </a:pPr>
            <a:endParaRPr lang="en-US" sz="2000" dirty="0" smtClean="0"/>
          </a:p>
          <a:p>
            <a:pPr marL="419100" indent="-419100" eaLnBrk="1" hangingPunct="1">
              <a:buClr>
                <a:srgbClr val="1A435D"/>
              </a:buClr>
              <a:buFont typeface="Arial" charset="0"/>
              <a:buChar char="•"/>
              <a:defRPr/>
            </a:pPr>
            <a:r>
              <a:rPr lang="en-US" sz="2400" dirty="0" smtClean="0"/>
              <a:t>Lack of software interoperability</a:t>
            </a:r>
          </a:p>
          <a:p>
            <a:pPr lvl="1" eaLnBrk="1" hangingPunct="1">
              <a:defRPr/>
            </a:pPr>
            <a:r>
              <a:rPr lang="en-US" sz="2000" dirty="0" err="1" smtClean="0"/>
              <a:t>Metacat</a:t>
            </a:r>
            <a:r>
              <a:rPr lang="en-US" sz="2000" dirty="0" smtClean="0"/>
              <a:t>, </a:t>
            </a:r>
            <a:r>
              <a:rPr lang="en-US" sz="2000" dirty="0" err="1" smtClean="0"/>
              <a:t>DSpace</a:t>
            </a:r>
            <a:r>
              <a:rPr lang="en-US" sz="2000" dirty="0" smtClean="0"/>
              <a:t>, Mercury, </a:t>
            </a:r>
            <a:r>
              <a:rPr lang="en-US" sz="2000" dirty="0" err="1" smtClean="0"/>
              <a:t>iRODS</a:t>
            </a:r>
            <a:r>
              <a:rPr lang="en-US" sz="2000" dirty="0" smtClean="0"/>
              <a:t>, </a:t>
            </a:r>
            <a:r>
              <a:rPr lang="en-US" sz="2000" dirty="0" err="1" smtClean="0"/>
              <a:t>XMCat</a:t>
            </a:r>
            <a:r>
              <a:rPr lang="en-US" sz="2000" dirty="0" smtClean="0"/>
              <a:t>, </a:t>
            </a:r>
            <a:r>
              <a:rPr lang="en-US" sz="2000" dirty="0" err="1" smtClean="0"/>
              <a:t>OPeNDAP</a:t>
            </a:r>
            <a:r>
              <a:rPr lang="en-US" sz="2000" dirty="0" smtClean="0"/>
              <a:t>, ...</a:t>
            </a:r>
          </a:p>
          <a:p>
            <a:pPr lvl="1" eaLnBrk="1" hangingPunct="1">
              <a:defRPr/>
            </a:pPr>
            <a:endParaRPr lang="en-US" sz="2000" dirty="0" smtClean="0"/>
          </a:p>
          <a:p>
            <a:pPr marL="419100" indent="-419100" eaLnBrk="1" hangingPunct="1">
              <a:buFont typeface="Arial" charset="0"/>
              <a:buChar char="•"/>
              <a:defRPr/>
            </a:pPr>
            <a:r>
              <a:rPr lang="en-US" sz="2400" dirty="0" smtClean="0"/>
              <a:t>Heterogeneous data</a:t>
            </a:r>
          </a:p>
          <a:p>
            <a:pPr lvl="1" eaLnBrk="1" hangingPunct="1">
              <a:defRPr/>
            </a:pPr>
            <a:r>
              <a:rPr lang="en-US" sz="2000" dirty="0" smtClean="0"/>
              <a:t>Many data formats, metadata formats, and varying semantics</a:t>
            </a:r>
          </a:p>
        </p:txBody>
      </p:sp>
    </p:spTree>
    <p:extLst>
      <p:ext uri="{BB962C8B-B14F-4D97-AF65-F5344CB8AC3E}">
        <p14:creationId xmlns:p14="http://schemas.microsoft.com/office/powerpoint/2010/main" val="3924811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Management?</a:t>
            </a:r>
          </a:p>
        </p:txBody>
      </p:sp>
      <p:sp>
        <p:nvSpPr>
          <p:cNvPr id="3" name="Content Placeholder 2"/>
          <p:cNvSpPr>
            <a:spLocks noGrp="1"/>
          </p:cNvSpPr>
          <p:nvPr>
            <p:ph idx="1"/>
          </p:nvPr>
        </p:nvSpPr>
        <p:spPr/>
        <p:txBody>
          <a:bodyPr>
            <a:normAutofit/>
          </a:bodyPr>
          <a:lstStyle/>
          <a:p>
            <a:pPr marL="0" indent="0">
              <a:buNone/>
            </a:pPr>
            <a:r>
              <a:rPr lang="en-US" dirty="0" smtClean="0"/>
              <a:t>“Data </a:t>
            </a:r>
            <a:r>
              <a:rPr lang="en-US" dirty="0"/>
              <a:t>management is the process of controlling the information generated during a research project. Any research will require some level of data management, and funding agencies are increasingly requiring scholars to plan and execute good data management practices</a:t>
            </a:r>
            <a:r>
              <a:rPr lang="en-US" dirty="0" smtClean="0"/>
              <a:t>.”</a:t>
            </a:r>
          </a:p>
          <a:p>
            <a:pPr marL="0" indent="0">
              <a:buNone/>
            </a:pPr>
            <a:endParaRPr lang="en-US" dirty="0" smtClean="0"/>
          </a:p>
          <a:p>
            <a:pPr marL="0" indent="0">
              <a:buNone/>
            </a:pPr>
            <a:r>
              <a:rPr lang="en-US" sz="2400" dirty="0" smtClean="0"/>
              <a:t>Source:</a:t>
            </a:r>
            <a:endParaRPr lang="en-US" sz="2400" dirty="0"/>
          </a:p>
          <a:p>
            <a:pPr marL="0" indent="0">
              <a:buNone/>
            </a:pPr>
            <a:r>
              <a:rPr lang="en-US" sz="2400" dirty="0" smtClean="0">
                <a:hlinkClick r:id="rId2"/>
              </a:rPr>
              <a:t>http</a:t>
            </a:r>
            <a:r>
              <a:rPr lang="en-US" sz="2400" dirty="0">
                <a:hlinkClick r:id="rId2"/>
              </a:rPr>
              <a:t>://www.libraries.psu.edu/psul/pubcur/</a:t>
            </a:r>
            <a:r>
              <a:rPr lang="en-US" sz="2400" dirty="0" smtClean="0">
                <a:hlinkClick r:id="rId2"/>
              </a:rPr>
              <a:t>what_is_dm.html</a:t>
            </a:r>
            <a:r>
              <a:rPr lang="en-US" sz="2400" dirty="0" smtClean="0"/>
              <a:t> </a:t>
            </a:r>
            <a:endParaRPr lang="en-US" sz="2400" dirty="0"/>
          </a:p>
        </p:txBody>
      </p:sp>
    </p:spTree>
    <p:extLst>
      <p:ext uri="{BB962C8B-B14F-4D97-AF65-F5344CB8AC3E}">
        <p14:creationId xmlns:p14="http://schemas.microsoft.com/office/powerpoint/2010/main" val="27364539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3" name="Content Placeholder 2"/>
          <p:cNvSpPr>
            <a:spLocks noGrp="1"/>
          </p:cNvSpPr>
          <p:nvPr>
            <p:ph idx="1"/>
          </p:nvPr>
        </p:nvSpPr>
        <p:spPr>
          <a:xfrm>
            <a:off x="457200" y="1417638"/>
            <a:ext cx="8229600" cy="4951255"/>
          </a:xfrm>
        </p:spPr>
        <p:txBody>
          <a:bodyPr>
            <a:noAutofit/>
          </a:bodyPr>
          <a:lstStyle/>
          <a:p>
            <a:r>
              <a:rPr lang="en-US" sz="2400" dirty="0"/>
              <a:t>The outcome of your research depends in part on how well you manage your data. Managing data helps you as a researcher organize research files and data for easier access and analysis. It helps ensure the quality of your research. It supports the published results of your work and, in the long term, helps ensure accountability in data analysis. Effective data management practices include:</a:t>
            </a:r>
          </a:p>
          <a:p>
            <a:pPr lvl="1"/>
            <a:r>
              <a:rPr lang="en-US" sz="2000" dirty="0"/>
              <a:t>Designating the responsibilities of every individual involved in the study.</a:t>
            </a:r>
          </a:p>
          <a:p>
            <a:pPr lvl="1"/>
            <a:r>
              <a:rPr lang="en-US" sz="2000" dirty="0"/>
              <a:t>Determining how data will be stored and backed up.</a:t>
            </a:r>
          </a:p>
          <a:p>
            <a:pPr lvl="1"/>
            <a:r>
              <a:rPr lang="en-US" sz="2000" dirty="0"/>
              <a:t>Implementing the data management plan.</a:t>
            </a:r>
          </a:p>
          <a:p>
            <a:pPr lvl="1"/>
            <a:r>
              <a:rPr lang="en-US" sz="2000" dirty="0"/>
              <a:t>Deciding how data will be dealt with through each modification of the study</a:t>
            </a:r>
            <a:r>
              <a:rPr lang="en-US" sz="2000" dirty="0" smtClean="0"/>
              <a:t>.</a:t>
            </a:r>
            <a:endParaRPr lang="en-US" sz="2000" dirty="0" smtClean="0"/>
          </a:p>
        </p:txBody>
      </p:sp>
      <p:sp>
        <p:nvSpPr>
          <p:cNvPr id="4" name="Rectangle 3"/>
          <p:cNvSpPr/>
          <p:nvPr/>
        </p:nvSpPr>
        <p:spPr>
          <a:xfrm>
            <a:off x="183306" y="6368893"/>
            <a:ext cx="8811758" cy="369332"/>
          </a:xfrm>
          <a:prstGeom prst="rect">
            <a:avLst/>
          </a:prstGeom>
        </p:spPr>
        <p:txBody>
          <a:bodyPr wrap="square">
            <a:spAutoFit/>
          </a:bodyPr>
          <a:lstStyle/>
          <a:p>
            <a:r>
              <a:rPr lang="en-US" dirty="0"/>
              <a:t>Source</a:t>
            </a:r>
            <a:r>
              <a:rPr lang="en-US" dirty="0" smtClean="0"/>
              <a:t>:  </a:t>
            </a:r>
            <a:r>
              <a:rPr lang="en-US" dirty="0" smtClean="0">
                <a:hlinkClick r:id="rId3"/>
              </a:rPr>
              <a:t>http</a:t>
            </a:r>
            <a:r>
              <a:rPr lang="en-US" dirty="0">
                <a:hlinkClick r:id="rId3"/>
              </a:rPr>
              <a:t>://www.libraries.psu.edu/psul/pubcur/what_is_dm.html</a:t>
            </a:r>
            <a:r>
              <a:rPr lang="en-US" dirty="0"/>
              <a:t> </a:t>
            </a:r>
            <a:endParaRPr lang="en-US" dirty="0"/>
          </a:p>
        </p:txBody>
      </p:sp>
    </p:spTree>
    <p:extLst>
      <p:ext uri="{BB962C8B-B14F-4D97-AF65-F5344CB8AC3E}">
        <p14:creationId xmlns:p14="http://schemas.microsoft.com/office/powerpoint/2010/main" val="29604149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Lifecycle</a:t>
            </a:r>
            <a:endParaRPr lang="en-US" dirty="0"/>
          </a:p>
        </p:txBody>
      </p:sp>
      <p:pic>
        <p:nvPicPr>
          <p:cNvPr id="4" name="Picture 3"/>
          <p:cNvPicPr>
            <a:picLocks noChangeAspect="1"/>
          </p:cNvPicPr>
          <p:nvPr/>
        </p:nvPicPr>
        <p:blipFill>
          <a:blip r:embed="rId2"/>
          <a:stretch>
            <a:fillRect/>
          </a:stretch>
        </p:blipFill>
        <p:spPr>
          <a:xfrm>
            <a:off x="800309" y="1849348"/>
            <a:ext cx="7615898" cy="3415129"/>
          </a:xfrm>
          <a:prstGeom prst="rect">
            <a:avLst/>
          </a:prstGeom>
        </p:spPr>
      </p:pic>
    </p:spTree>
    <p:extLst>
      <p:ext uri="{BB962C8B-B14F-4D97-AF65-F5344CB8AC3E}">
        <p14:creationId xmlns:p14="http://schemas.microsoft.com/office/powerpoint/2010/main" val="22658329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Entropy</a:t>
            </a:r>
            <a:endParaRPr lang="en-US" dirty="0"/>
          </a:p>
        </p:txBody>
      </p:sp>
      <p:pic>
        <p:nvPicPr>
          <p:cNvPr id="4" name="Picture 3"/>
          <p:cNvPicPr>
            <a:picLocks noChangeAspect="1"/>
          </p:cNvPicPr>
          <p:nvPr/>
        </p:nvPicPr>
        <p:blipFill>
          <a:blip r:embed="rId3"/>
          <a:stretch>
            <a:fillRect/>
          </a:stretch>
        </p:blipFill>
        <p:spPr>
          <a:xfrm>
            <a:off x="801429" y="1273140"/>
            <a:ext cx="7681392" cy="5354774"/>
          </a:xfrm>
          <a:prstGeom prst="rect">
            <a:avLst/>
          </a:prstGeom>
        </p:spPr>
      </p:pic>
    </p:spTree>
    <p:extLst>
      <p:ext uri="{BB962C8B-B14F-4D97-AF65-F5344CB8AC3E}">
        <p14:creationId xmlns:p14="http://schemas.microsoft.com/office/powerpoint/2010/main" val="42459739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sp>
        <p:nvSpPr>
          <p:cNvPr id="5" name="Content Placeholder 4"/>
          <p:cNvSpPr>
            <a:spLocks noGrp="1"/>
          </p:cNvSpPr>
          <p:nvPr>
            <p:ph idx="1"/>
          </p:nvPr>
        </p:nvSpPr>
        <p:spPr/>
        <p:txBody>
          <a:bodyPr/>
          <a:lstStyle/>
          <a:p>
            <a:r>
              <a:rPr lang="en-US" sz="2800" dirty="0" smtClean="0"/>
              <a:t>Preserve data</a:t>
            </a:r>
          </a:p>
          <a:p>
            <a:endParaRPr lang="en-US" sz="2800" dirty="0" smtClean="0"/>
          </a:p>
          <a:p>
            <a:r>
              <a:rPr lang="en-US" sz="2800" dirty="0" smtClean="0"/>
              <a:t>Adopt standards</a:t>
            </a:r>
          </a:p>
          <a:p>
            <a:endParaRPr lang="en-US" sz="2800" dirty="0"/>
          </a:p>
          <a:p>
            <a:r>
              <a:rPr lang="en-US" sz="2800" dirty="0" smtClean="0"/>
              <a:t>Create networks</a:t>
            </a:r>
          </a:p>
          <a:p>
            <a:endParaRPr lang="en-US" sz="2800" dirty="0" smtClean="0"/>
          </a:p>
          <a:p>
            <a:r>
              <a:rPr lang="en-US" sz="2800" dirty="0" smtClean="0"/>
              <a:t>Create interoperable </a:t>
            </a:r>
            <a:r>
              <a:rPr lang="en-US" sz="2800" dirty="0"/>
              <a:t>s</a:t>
            </a:r>
            <a:r>
              <a:rPr lang="en-US" sz="2800" dirty="0" smtClean="0"/>
              <a:t>oftware</a:t>
            </a:r>
          </a:p>
        </p:txBody>
      </p:sp>
      <p:grpSp>
        <p:nvGrpSpPr>
          <p:cNvPr id="7" name="Group 18"/>
          <p:cNvGrpSpPr>
            <a:grpSpLocks/>
          </p:cNvGrpSpPr>
          <p:nvPr/>
        </p:nvGrpSpPr>
        <p:grpSpPr bwMode="auto">
          <a:xfrm>
            <a:off x="4953000" y="5105400"/>
            <a:ext cx="3698583" cy="1447800"/>
            <a:chOff x="0" y="0"/>
            <a:chExt cx="1520" cy="595"/>
          </a:xfrm>
        </p:grpSpPr>
        <p:sp>
          <p:nvSpPr>
            <p:cNvPr id="8"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9"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685800"/>
            <a:ext cx="13208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1109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457200" y="143892"/>
            <a:ext cx="8229600" cy="1143000"/>
          </a:xfrm>
        </p:spPr>
        <p:txBody>
          <a:bodyPr>
            <a:noAutofit/>
          </a:bodyPr>
          <a:lstStyle/>
          <a:p>
            <a:pPr>
              <a:defRPr/>
            </a:pPr>
            <a:r>
              <a:rPr lang="en-US" sz="2400" dirty="0" smtClean="0"/>
              <a:t>Example: Preserve data in the </a:t>
            </a:r>
            <a:r>
              <a:rPr lang="en-US" sz="2400" dirty="0"/>
              <a:t>Knowledge Network for </a:t>
            </a:r>
            <a:r>
              <a:rPr lang="en-US" sz="2400" dirty="0" err="1"/>
              <a:t>Biocomplexity</a:t>
            </a:r>
            <a:r>
              <a:rPr lang="en-US" sz="2400" dirty="0"/>
              <a:t> (KNB)</a:t>
            </a:r>
            <a:endParaRPr lang="en-US" sz="2400" dirty="0" smtClean="0"/>
          </a:p>
        </p:txBody>
      </p:sp>
      <p:sp>
        <p:nvSpPr>
          <p:cNvPr id="18436" name="Rectangle 4"/>
          <p:cNvSpPr>
            <a:spLocks noGrp="1" noChangeArrowheads="1"/>
          </p:cNvSpPr>
          <p:nvPr>
            <p:ph idx="1"/>
          </p:nvPr>
        </p:nvSpPr>
        <p:spPr>
          <a:xfrm>
            <a:off x="762000" y="3962400"/>
            <a:ext cx="8382000" cy="5638800"/>
          </a:xfrm>
        </p:spPr>
        <p:txBody>
          <a:bodyPr/>
          <a:lstStyle/>
          <a:p>
            <a:pPr marL="0" lvl="1" indent="0" eaLnBrk="1" hangingPunct="1">
              <a:defRPr/>
            </a:pPr>
            <a:r>
              <a:rPr lang="en-US" sz="2500" dirty="0" smtClean="0">
                <a:latin typeface="Calibri Bold" charset="0"/>
                <a:ea typeface="Calibri Bold" charset="0"/>
                <a:cs typeface="Calibri Bold" charset="0"/>
                <a:sym typeface="Calibri Bold" charset="0"/>
              </a:rPr>
              <a:t>Diverse Contributors</a:t>
            </a:r>
            <a:endParaRPr lang="en-US" sz="2500" dirty="0" smtClean="0">
              <a:latin typeface="Calibri Bold" charset="0"/>
              <a:ea typeface="ヒラギノ角ゴ ProN W6" charset="0"/>
              <a:cs typeface="ヒラギノ角ゴ ProN W6" charset="0"/>
              <a:sym typeface="Calibri Bold" charset="0"/>
            </a:endParaRPr>
          </a:p>
          <a:p>
            <a:pPr marL="0" lvl="1" indent="0" eaLnBrk="1" hangingPunct="1">
              <a:defRPr/>
            </a:pPr>
            <a:r>
              <a:rPr lang="en-US" sz="2000" dirty="0" smtClean="0"/>
              <a:t>Individual investigators</a:t>
            </a:r>
          </a:p>
          <a:p>
            <a:pPr marL="0" lvl="1" indent="0" eaLnBrk="1" hangingPunct="1">
              <a:defRPr/>
            </a:pPr>
            <a:r>
              <a:rPr lang="en-US" sz="2000" dirty="0" smtClean="0"/>
              <a:t>Field stations and networks</a:t>
            </a:r>
          </a:p>
          <a:p>
            <a:pPr marL="0" lvl="1" indent="0" eaLnBrk="1" hangingPunct="1">
              <a:defRPr/>
            </a:pPr>
            <a:r>
              <a:rPr lang="en-US" sz="2000" dirty="0" smtClean="0"/>
              <a:t>Government agencies</a:t>
            </a:r>
          </a:p>
          <a:p>
            <a:pPr marL="0" lvl="1" indent="0" eaLnBrk="1" hangingPunct="1">
              <a:defRPr/>
            </a:pPr>
            <a:r>
              <a:rPr lang="en-US" sz="2000" dirty="0" smtClean="0"/>
              <a:t>Non-profit partnerships</a:t>
            </a:r>
          </a:p>
          <a:p>
            <a:pPr marL="0" lvl="1" indent="0" eaLnBrk="1" hangingPunct="1">
              <a:defRPr/>
            </a:pPr>
            <a:r>
              <a:rPr lang="en-US" sz="2000" dirty="0" smtClean="0"/>
              <a:t>Scientific Societies</a:t>
            </a:r>
          </a:p>
          <a:p>
            <a:pPr marL="0" lvl="1" indent="0" eaLnBrk="1" hangingPunct="1">
              <a:defRPr/>
            </a:pPr>
            <a:r>
              <a:rPr lang="en-US" sz="2000" dirty="0" smtClean="0"/>
              <a:t>Synthesis centers</a:t>
            </a:r>
          </a:p>
        </p:txBody>
      </p:sp>
      <p:sp>
        <p:nvSpPr>
          <p:cNvPr id="84995" name="Line 2"/>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4998" name="Text Box 5"/>
          <p:cNvSpPr txBox="1">
            <a:spLocks noChangeArrowheads="1"/>
          </p:cNvSpPr>
          <p:nvPr/>
        </p:nvSpPr>
        <p:spPr bwMode="auto">
          <a:xfrm>
            <a:off x="8442325" y="6467475"/>
            <a:ext cx="244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EB70037F-6682-CD4E-9ACA-C6CD4E3CFB79}" type="slidenum">
              <a:rPr lang="en-US" sz="1200">
                <a:solidFill>
                  <a:srgbClr val="878787"/>
                </a:solidFill>
                <a:latin typeface="Calibri" charset="0"/>
                <a:ea typeface="ＭＳ Ｐゴシック" charset="0"/>
                <a:cs typeface="ＭＳ Ｐゴシック" charset="0"/>
                <a:sym typeface="Calibri" charset="0"/>
              </a:rPr>
              <a:pPr algn="r" eaLnBrk="1" hangingPunct="1"/>
              <a:t>16</a:t>
            </a:fld>
            <a:endParaRPr lang="en-US" sz="1200">
              <a:solidFill>
                <a:srgbClr val="878787"/>
              </a:solidFill>
              <a:latin typeface="Calibri" charset="0"/>
              <a:ea typeface="ＭＳ Ｐゴシック" charset="0"/>
              <a:cs typeface="ＭＳ Ｐゴシック" charset="0"/>
              <a:sym typeface="Calibri" charset="0"/>
            </a:endParaRPr>
          </a:p>
        </p:txBody>
      </p:sp>
      <p:pic>
        <p:nvPicPr>
          <p:cNvPr id="18438"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41719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5000" name="AutoShape 7"/>
          <p:cNvSpPr>
            <a:spLocks/>
          </p:cNvSpPr>
          <p:nvPr/>
        </p:nvSpPr>
        <p:spPr bwMode="auto">
          <a:xfrm>
            <a:off x="5549900" y="3797300"/>
            <a:ext cx="3467100" cy="3009900"/>
          </a:xfrm>
          <a:prstGeom prst="roundRect">
            <a:avLst>
              <a:gd name="adj" fmla="val 6329"/>
            </a:avLst>
          </a:prstGeom>
          <a:solidFill>
            <a:schemeClr val="accent1"/>
          </a:solidFill>
          <a:ln w="9525">
            <a:solidFill>
              <a:schemeClr val="tx1"/>
            </a:solidFill>
            <a:miter lim="800000"/>
            <a:headEnd/>
            <a:tailEnd/>
          </a:ln>
        </p:spPr>
        <p:txBody>
          <a:bodyPr lIns="0" tIns="0" rIns="0" bIns="0"/>
          <a:lstStyle/>
          <a:p>
            <a:endParaRPr lang="en-US"/>
          </a:p>
        </p:txBody>
      </p:sp>
      <p:graphicFrame>
        <p:nvGraphicFramePr>
          <p:cNvPr id="85001" name="Object 8"/>
          <p:cNvGraphicFramePr>
            <a:graphicFrameLocks/>
          </p:cNvGraphicFramePr>
          <p:nvPr/>
        </p:nvGraphicFramePr>
        <p:xfrm>
          <a:off x="6007100" y="3975100"/>
          <a:ext cx="2489200" cy="1892300"/>
        </p:xfrm>
        <a:graphic>
          <a:graphicData uri="http://schemas.openxmlformats.org/presentationml/2006/ole">
            <mc:AlternateContent xmlns:mc="http://schemas.openxmlformats.org/markup-compatibility/2006">
              <mc:Choice xmlns:v="urn:schemas-microsoft-com:vml" Requires="v">
                <p:oleObj spid="_x0000_s1037" name="Chart" r:id="rId5" imgW="3497360" imgH="2658228" progId="MSGraph.Chart.8">
                  <p:embed/>
                </p:oleObj>
              </mc:Choice>
              <mc:Fallback>
                <p:oleObj name="Chart" r:id="rId5" imgW="3497360" imgH="2658228" progId="MSGraph.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00" y="3975100"/>
                        <a:ext cx="2489200" cy="1892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85002" name="Group 20"/>
          <p:cNvGrpSpPr>
            <a:grpSpLocks/>
          </p:cNvGrpSpPr>
          <p:nvPr/>
        </p:nvGrpSpPr>
        <p:grpSpPr bwMode="auto">
          <a:xfrm>
            <a:off x="5661025" y="3759200"/>
            <a:ext cx="3167063" cy="3027363"/>
            <a:chOff x="0" y="0"/>
            <a:chExt cx="1994" cy="1907"/>
          </a:xfrm>
        </p:grpSpPr>
        <p:sp>
          <p:nvSpPr>
            <p:cNvPr id="85007" name="Rectangle 9"/>
            <p:cNvSpPr>
              <a:spLocks/>
            </p:cNvSpPr>
            <p:nvPr/>
          </p:nvSpPr>
          <p:spPr bwMode="auto">
            <a:xfrm rot="5400000">
              <a:off x="301" y="1370"/>
              <a:ext cx="27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&lt; 1</a:t>
              </a:r>
            </a:p>
          </p:txBody>
        </p:sp>
        <p:sp>
          <p:nvSpPr>
            <p:cNvPr id="85008" name="Rectangle 10"/>
            <p:cNvSpPr>
              <a:spLocks/>
            </p:cNvSpPr>
            <p:nvPr/>
          </p:nvSpPr>
          <p:spPr bwMode="auto">
            <a:xfrm rot="5400000">
              <a:off x="623" y="1424"/>
              <a:ext cx="37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1-10</a:t>
              </a:r>
            </a:p>
          </p:txBody>
        </p:sp>
        <p:sp>
          <p:nvSpPr>
            <p:cNvPr id="85009" name="Rectangle 11"/>
            <p:cNvSpPr>
              <a:spLocks/>
            </p:cNvSpPr>
            <p:nvPr/>
          </p:nvSpPr>
          <p:spPr bwMode="auto">
            <a:xfrm rot="5400000">
              <a:off x="911" y="1497"/>
              <a:ext cx="55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10-200</a:t>
              </a:r>
            </a:p>
          </p:txBody>
        </p:sp>
        <p:sp>
          <p:nvSpPr>
            <p:cNvPr id="85010" name="Rectangle 12"/>
            <p:cNvSpPr>
              <a:spLocks/>
            </p:cNvSpPr>
            <p:nvPr/>
          </p:nvSpPr>
          <p:spPr bwMode="auto">
            <a:xfrm rot="5400000">
              <a:off x="1358" y="1425"/>
              <a:ext cx="4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spcBef>
                  <a:spcPts val="663"/>
                </a:spcBef>
              </a:pPr>
              <a:r>
                <a:rPr lang="en-US" sz="2200">
                  <a:solidFill>
                    <a:srgbClr val="1A435D"/>
                  </a:solidFill>
                  <a:latin typeface="Calibri" charset="0"/>
                  <a:ea typeface="ＭＳ Ｐゴシック" charset="0"/>
                  <a:cs typeface="ＭＳ Ｐゴシック" charset="0"/>
                  <a:sym typeface="Calibri" charset="0"/>
                </a:rPr>
                <a:t>&gt;200</a:t>
              </a:r>
            </a:p>
          </p:txBody>
        </p:sp>
        <p:sp>
          <p:nvSpPr>
            <p:cNvPr id="85011" name="Rectangle 13"/>
            <p:cNvSpPr>
              <a:spLocks/>
            </p:cNvSpPr>
            <p:nvPr/>
          </p:nvSpPr>
          <p:spPr bwMode="auto">
            <a:xfrm>
              <a:off x="84" y="1140"/>
              <a:ext cx="14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0</a:t>
              </a:r>
            </a:p>
          </p:txBody>
        </p:sp>
        <p:sp>
          <p:nvSpPr>
            <p:cNvPr id="85012" name="Rectangle 14"/>
            <p:cNvSpPr>
              <a:spLocks/>
            </p:cNvSpPr>
            <p:nvPr/>
          </p:nvSpPr>
          <p:spPr bwMode="auto">
            <a:xfrm>
              <a:off x="0" y="864"/>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15</a:t>
              </a:r>
            </a:p>
          </p:txBody>
        </p:sp>
        <p:sp>
          <p:nvSpPr>
            <p:cNvPr id="85013" name="Rectangle 15"/>
            <p:cNvSpPr>
              <a:spLocks/>
            </p:cNvSpPr>
            <p:nvPr/>
          </p:nvSpPr>
          <p:spPr bwMode="auto">
            <a:xfrm>
              <a:off x="1" y="568"/>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30</a:t>
              </a:r>
            </a:p>
          </p:txBody>
        </p:sp>
        <p:sp>
          <p:nvSpPr>
            <p:cNvPr id="85014" name="Rectangle 16"/>
            <p:cNvSpPr>
              <a:spLocks/>
            </p:cNvSpPr>
            <p:nvPr/>
          </p:nvSpPr>
          <p:spPr bwMode="auto">
            <a:xfrm>
              <a:off x="1" y="296"/>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45</a:t>
              </a:r>
            </a:p>
          </p:txBody>
        </p:sp>
        <p:sp>
          <p:nvSpPr>
            <p:cNvPr id="85015" name="Rectangle 17"/>
            <p:cNvSpPr>
              <a:spLocks/>
            </p:cNvSpPr>
            <p:nvPr/>
          </p:nvSpPr>
          <p:spPr bwMode="auto">
            <a:xfrm>
              <a:off x="1" y="0"/>
              <a:ext cx="23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60</a:t>
              </a:r>
            </a:p>
          </p:txBody>
        </p:sp>
        <p:sp>
          <p:nvSpPr>
            <p:cNvPr id="85016" name="Rectangle 18"/>
            <p:cNvSpPr>
              <a:spLocks/>
            </p:cNvSpPr>
            <p:nvPr/>
          </p:nvSpPr>
          <p:spPr bwMode="auto">
            <a:xfrm>
              <a:off x="1692" y="1576"/>
              <a:ext cx="30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spcBef>
                  <a:spcPts val="663"/>
                </a:spcBef>
              </a:pPr>
              <a:r>
                <a:rPr lang="en-US" sz="2200">
                  <a:solidFill>
                    <a:srgbClr val="1A435D"/>
                  </a:solidFill>
                  <a:latin typeface="Calibri" charset="0"/>
                  <a:ea typeface="ＭＳ Ｐゴシック" charset="0"/>
                  <a:cs typeface="ＭＳ Ｐゴシック" charset="0"/>
                  <a:sym typeface="Calibri" charset="0"/>
                </a:rPr>
                <a:t>MB</a:t>
              </a:r>
            </a:p>
          </p:txBody>
        </p:sp>
        <p:sp>
          <p:nvSpPr>
            <p:cNvPr id="85017" name="Rectangle 19"/>
            <p:cNvSpPr>
              <a:spLocks/>
            </p:cNvSpPr>
            <p:nvPr/>
          </p:nvSpPr>
          <p:spPr bwMode="auto">
            <a:xfrm>
              <a:off x="1231" y="232"/>
              <a:ext cx="46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r"/>
              <a:r>
                <a:rPr lang="en-US" sz="2500">
                  <a:solidFill>
                    <a:srgbClr val="1A435D"/>
                  </a:solidFill>
                  <a:latin typeface="Calibri Bold" charset="0"/>
                  <a:cs typeface="Calibri Bold" charset="0"/>
                  <a:sym typeface="Calibri Bold" charset="0"/>
                </a:rPr>
                <a:t>Data</a:t>
              </a:r>
            </a:p>
            <a:p>
              <a:pPr algn="r"/>
              <a:r>
                <a:rPr lang="en-US" sz="2500">
                  <a:solidFill>
                    <a:srgbClr val="1A435D"/>
                  </a:solidFill>
                  <a:latin typeface="Calibri Bold" charset="0"/>
                  <a:cs typeface="Calibri Bold" charset="0"/>
                  <a:sym typeface="Calibri Bold" charset="0"/>
                </a:rPr>
                <a:t>Sizes</a:t>
              </a:r>
            </a:p>
            <a:p>
              <a:pPr algn="r"/>
              <a:r>
                <a:rPr lang="en-US" sz="2500">
                  <a:solidFill>
                    <a:srgbClr val="1A435D"/>
                  </a:solidFill>
                  <a:latin typeface="Calibri Bold" charset="0"/>
                  <a:cs typeface="Calibri Bold" charset="0"/>
                  <a:sym typeface="Calibri Bold" charset="0"/>
                </a:rPr>
                <a:t>%</a:t>
              </a:r>
            </a:p>
          </p:txBody>
        </p:sp>
      </p:grpSp>
      <p:sp>
        <p:nvSpPr>
          <p:cNvPr id="85004" name="Rectangle 22"/>
          <p:cNvSpPr>
            <a:spLocks/>
          </p:cNvSpPr>
          <p:nvPr/>
        </p:nvSpPr>
        <p:spPr bwMode="auto">
          <a:xfrm>
            <a:off x="5638800" y="1524000"/>
            <a:ext cx="33020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pPr algn="l">
              <a:spcBef>
                <a:spcPts val="575"/>
              </a:spcBef>
            </a:pPr>
            <a:r>
              <a:rPr lang="en-US" sz="2500">
                <a:solidFill>
                  <a:srgbClr val="1A435D"/>
                </a:solidFill>
                <a:latin typeface="Calibri Bold" charset="0"/>
                <a:cs typeface="Calibri Bold" charset="0"/>
                <a:sym typeface="Calibri Bold" charset="0"/>
              </a:rPr>
              <a:t>Data Types</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Ecological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Environmental</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Demographic</a:t>
            </a:r>
          </a:p>
          <a:p>
            <a:pPr algn="l">
              <a:spcBef>
                <a:spcPts val="575"/>
              </a:spcBef>
              <a:buClr>
                <a:srgbClr val="1A435D"/>
              </a:buClr>
              <a:buSzPct val="100000"/>
              <a:buFont typeface="Arial" charset="0"/>
              <a:buChar char="•"/>
            </a:pPr>
            <a:r>
              <a:rPr lang="en-US" sz="2000">
                <a:solidFill>
                  <a:srgbClr val="1A435D"/>
                </a:solidFill>
                <a:latin typeface="Calibri" charset="0"/>
                <a:ea typeface="ＭＳ Ｐゴシック" charset="0"/>
                <a:cs typeface="ＭＳ Ｐゴシック" charset="0"/>
                <a:sym typeface="Calibri" charset="0"/>
              </a:rPr>
              <a:t>Social/Legal/Economic</a:t>
            </a:r>
          </a:p>
        </p:txBody>
      </p:sp>
    </p:spTree>
    <p:extLst>
      <p:ext uri="{BB962C8B-B14F-4D97-AF65-F5344CB8AC3E}">
        <p14:creationId xmlns:p14="http://schemas.microsoft.com/office/powerpoint/2010/main" val="2346421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rIns="132080"/>
          <a:lstStyle/>
          <a:p>
            <a:r>
              <a:rPr lang="en-US"/>
              <a:t>Metadata and data heterogeneity</a:t>
            </a:r>
          </a:p>
        </p:txBody>
      </p:sp>
      <p:sp>
        <p:nvSpPr>
          <p:cNvPr id="31745" name="Rectangle 1"/>
          <p:cNvSpPr>
            <a:spLocks noGrp="1" noChangeArrowheads="1"/>
          </p:cNvSpPr>
          <p:nvPr>
            <p:ph idx="1"/>
          </p:nvPr>
        </p:nvSpPr>
        <p:spPr>
          <a:ln/>
        </p:spPr>
        <p:txBody>
          <a:bodyPr rIns="132080">
            <a:normAutofit lnSpcReduction="10000"/>
          </a:bodyPr>
          <a:lstStyle/>
          <a:p>
            <a:r>
              <a:rPr lang="en-US" sz="2300" dirty="0"/>
              <a:t>Every community has</a:t>
            </a:r>
          </a:p>
          <a:p>
            <a:pPr marL="782638" lvl="1"/>
            <a:r>
              <a:rPr lang="en-US" sz="2300" u="sng" dirty="0"/>
              <a:t>many data schemas</a:t>
            </a:r>
          </a:p>
          <a:p>
            <a:pPr marL="1182688" lvl="2"/>
            <a:r>
              <a:rPr lang="en-US" sz="1900" dirty="0"/>
              <a:t>one for each project and person</a:t>
            </a:r>
          </a:p>
          <a:p>
            <a:pPr marL="1182688" lvl="2"/>
            <a:endParaRPr lang="en-US" sz="2300" dirty="0"/>
          </a:p>
          <a:p>
            <a:pPr marL="782638" lvl="1"/>
            <a:r>
              <a:rPr lang="en-US" sz="2300" u="sng" dirty="0"/>
              <a:t>many data formats</a:t>
            </a:r>
            <a:endParaRPr lang="en-US" sz="1900" dirty="0"/>
          </a:p>
          <a:p>
            <a:pPr marL="1182688" lvl="2"/>
            <a:r>
              <a:rPr lang="en-US" sz="1900" dirty="0"/>
              <a:t>ASCII, </a:t>
            </a:r>
            <a:r>
              <a:rPr lang="en-US" sz="1900" dirty="0" err="1"/>
              <a:t>NetCDF</a:t>
            </a:r>
            <a:r>
              <a:rPr lang="en-US" sz="1900" dirty="0"/>
              <a:t>, HDF, </a:t>
            </a:r>
            <a:r>
              <a:rPr lang="en-US" sz="1900" dirty="0" err="1"/>
              <a:t>GeoTiff</a:t>
            </a:r>
            <a:r>
              <a:rPr lang="en-US" sz="1900" dirty="0"/>
              <a:t>, ...</a:t>
            </a:r>
          </a:p>
          <a:p>
            <a:pPr marL="782638" lvl="1"/>
            <a:endParaRPr lang="en-US" sz="2300" dirty="0"/>
          </a:p>
          <a:p>
            <a:pPr marL="782638" lvl="1"/>
            <a:r>
              <a:rPr lang="en-US" sz="2300" u="sng" dirty="0"/>
              <a:t>many metadata schemas</a:t>
            </a:r>
            <a:endParaRPr lang="en-US" sz="2300" dirty="0"/>
          </a:p>
          <a:p>
            <a:pPr marL="1182688" lvl="2"/>
            <a:r>
              <a:rPr lang="en-US" sz="1900" dirty="0"/>
              <a:t>Biological Data Profile, Darwin Core, Dublin Core, </a:t>
            </a:r>
            <a:r>
              <a:rPr lang="en-US" sz="1900" b="1" dirty="0"/>
              <a:t>Ecological Metadata </a:t>
            </a:r>
            <a:r>
              <a:rPr lang="en-US" sz="1900" b="1" dirty="0" smtClean="0"/>
              <a:t>Language (EML)</a:t>
            </a:r>
            <a:r>
              <a:rPr lang="en-US" sz="1900" dirty="0" smtClean="0"/>
              <a:t>, </a:t>
            </a:r>
            <a:r>
              <a:rPr lang="en-US" sz="1900" dirty="0"/>
              <a:t>Open GIS schemas, ISO Schemas, ...</a:t>
            </a:r>
          </a:p>
          <a:p>
            <a:pPr marL="1182688" lvl="2"/>
            <a:endParaRPr lang="en-US" sz="2300" dirty="0"/>
          </a:p>
          <a:p>
            <a:r>
              <a:rPr lang="en-US" sz="2600" dirty="0"/>
              <a:t>Accepting this heterogeneity is critical</a:t>
            </a:r>
          </a:p>
        </p:txBody>
      </p:sp>
    </p:spTree>
    <p:extLst>
      <p:ext uri="{BB962C8B-B14F-4D97-AF65-F5344CB8AC3E}">
        <p14:creationId xmlns:p14="http://schemas.microsoft.com/office/powerpoint/2010/main" val="21001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1924" name="Line 3"/>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25" name="Rectangle 4"/>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5365" name="Rectangle 5"/>
          <p:cNvSpPr>
            <a:spLocks noGrp="1" noChangeArrowheads="1"/>
          </p:cNvSpPr>
          <p:nvPr>
            <p:ph type="title"/>
          </p:nvPr>
        </p:nvSpPr>
        <p:spPr/>
        <p:txBody>
          <a:bodyPr/>
          <a:lstStyle/>
          <a:p>
            <a:pPr eaLnBrk="1" hangingPunct="1">
              <a:defRPr/>
            </a:pPr>
            <a:r>
              <a:rPr lang="en-US" dirty="0" smtClean="0"/>
              <a:t>A </a:t>
            </a:r>
            <a:r>
              <a:rPr lang="en-US" dirty="0" smtClean="0"/>
              <a:t>Federation</a:t>
            </a:r>
            <a:r>
              <a:rPr lang="en-US" dirty="0"/>
              <a:t> </a:t>
            </a:r>
            <a:r>
              <a:rPr lang="en-US" dirty="0" smtClean="0"/>
              <a:t>of repositories</a:t>
            </a:r>
          </a:p>
        </p:txBody>
      </p:sp>
      <p:sp>
        <p:nvSpPr>
          <p:cNvPr id="15366" name="Rectangle 6"/>
          <p:cNvSpPr>
            <a:spLocks noGrp="1" noChangeArrowheads="1"/>
          </p:cNvSpPr>
          <p:nvPr>
            <p:ph type="body" idx="1"/>
          </p:nvPr>
        </p:nvSpPr>
        <p:spPr/>
        <p:txBody>
          <a:bodyPr/>
          <a:lstStyle/>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Resilience</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Failover for temporary outages</a:t>
            </a:r>
          </a:p>
          <a:p>
            <a:pPr marL="577850" lvl="1" eaLnBrk="1" hangingPunct="1">
              <a:defRPr/>
            </a:pPr>
            <a:r>
              <a:rPr lang="en-US" sz="2000" dirty="0" smtClean="0"/>
              <a:t>Insurance against project/institutional failure</a:t>
            </a:r>
          </a:p>
          <a:p>
            <a:pPr marL="577850" lvl="1" eaLnBrk="1" hangingPunct="1">
              <a:defRPr/>
            </a:pPr>
            <a:r>
              <a:rPr lang="en-US" sz="2000" dirty="0" smtClean="0"/>
              <a:t>Avoid correlated failures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 </a:t>
            </a:r>
            <a:r>
              <a:rPr lang="en-US" sz="2400" b="1" dirty="0" smtClean="0">
                <a:latin typeface="Calibri Bold" charset="0"/>
                <a:ea typeface="Calibri Bold" charset="0"/>
                <a:cs typeface="Calibri Bold" charset="0"/>
                <a:sym typeface="Calibri Bold" charset="0"/>
              </a:rPr>
              <a:t>Diverse Federation == Scalability</a:t>
            </a:r>
            <a:endParaRPr lang="en-US" sz="2400" b="1"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Storage increases with Member Nodes</a:t>
            </a:r>
          </a:p>
          <a:p>
            <a:pPr marL="577850" lvl="1" eaLnBrk="1" hangingPunct="1">
              <a:defRPr/>
            </a:pPr>
            <a:r>
              <a:rPr lang="en-US" sz="2000" dirty="0" smtClean="0"/>
              <a:t>Incremental costs to each MN to replicate</a:t>
            </a:r>
          </a:p>
          <a:p>
            <a:pPr marL="577850" lvl="1" eaLnBrk="1" hangingPunct="1">
              <a:defRPr/>
            </a:pPr>
            <a:r>
              <a:rPr lang="en-US" sz="2000" dirty="0" smtClean="0"/>
              <a:t>Distributes sustainability costs</a:t>
            </a:r>
          </a:p>
        </p:txBody>
      </p:sp>
      <p:grpSp>
        <p:nvGrpSpPr>
          <p:cNvPr id="81929" name="Group 22"/>
          <p:cNvGrpSpPr>
            <a:grpSpLocks/>
          </p:cNvGrpSpPr>
          <p:nvPr/>
        </p:nvGrpSpPr>
        <p:grpSpPr bwMode="auto">
          <a:xfrm>
            <a:off x="5549900" y="1892300"/>
            <a:ext cx="3225800" cy="3975100"/>
            <a:chOff x="0" y="0"/>
            <a:chExt cx="2032" cy="2504"/>
          </a:xfrm>
        </p:grpSpPr>
        <p:sp>
          <p:nvSpPr>
            <p:cNvPr id="81930" name="Line 8"/>
            <p:cNvSpPr>
              <a:spLocks noChangeShapeType="1"/>
            </p:cNvSpPr>
            <p:nvPr/>
          </p:nvSpPr>
          <p:spPr bwMode="auto">
            <a:xfrm>
              <a:off x="1315" y="141"/>
              <a:ext cx="524" cy="340"/>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1" name="Line 9"/>
            <p:cNvSpPr>
              <a:spLocks noChangeShapeType="1"/>
            </p:cNvSpPr>
            <p:nvPr/>
          </p:nvSpPr>
          <p:spPr bwMode="auto">
            <a:xfrm flipH="1">
              <a:off x="609" y="141"/>
              <a:ext cx="595" cy="719"/>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2" name="Line 10"/>
            <p:cNvSpPr>
              <a:spLocks noChangeShapeType="1"/>
            </p:cNvSpPr>
            <p:nvPr/>
          </p:nvSpPr>
          <p:spPr bwMode="auto">
            <a:xfrm>
              <a:off x="609" y="919"/>
              <a:ext cx="602" cy="294"/>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3" name="Line 11"/>
            <p:cNvSpPr>
              <a:spLocks noChangeShapeType="1"/>
            </p:cNvSpPr>
            <p:nvPr/>
          </p:nvSpPr>
          <p:spPr bwMode="auto">
            <a:xfrm rot="10800000">
              <a:off x="1257" y="141"/>
              <a:ext cx="660" cy="1406"/>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4" name="Line 12"/>
            <p:cNvSpPr>
              <a:spLocks noChangeShapeType="1"/>
            </p:cNvSpPr>
            <p:nvPr/>
          </p:nvSpPr>
          <p:spPr bwMode="auto">
            <a:xfrm flipH="1">
              <a:off x="1270" y="1292"/>
              <a:ext cx="6" cy="798"/>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5" name="Line 13"/>
            <p:cNvSpPr>
              <a:spLocks noChangeShapeType="1"/>
            </p:cNvSpPr>
            <p:nvPr/>
          </p:nvSpPr>
          <p:spPr bwMode="auto">
            <a:xfrm rot="10800000" flipH="1">
              <a:off x="139" y="2135"/>
              <a:ext cx="1078" cy="262"/>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6" name="Line 14"/>
            <p:cNvSpPr>
              <a:spLocks noChangeShapeType="1"/>
            </p:cNvSpPr>
            <p:nvPr/>
          </p:nvSpPr>
          <p:spPr bwMode="auto">
            <a:xfrm rot="10800000" flipH="1">
              <a:off x="112" y="1279"/>
              <a:ext cx="1105" cy="1111"/>
            </a:xfrm>
            <a:prstGeom prst="line">
              <a:avLst/>
            </a:prstGeom>
            <a:noFill/>
            <a:ln w="38100">
              <a:solidFill>
                <a:srgbClr val="3F3F3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1937" name="Oval 15"/>
            <p:cNvSpPr>
              <a:spLocks/>
            </p:cNvSpPr>
            <p:nvPr/>
          </p:nvSpPr>
          <p:spPr bwMode="auto">
            <a:xfrm>
              <a:off x="1168" y="0"/>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8" name="Oval 16"/>
            <p:cNvSpPr>
              <a:spLocks/>
            </p:cNvSpPr>
            <p:nvPr/>
          </p:nvSpPr>
          <p:spPr bwMode="auto">
            <a:xfrm>
              <a:off x="1800" y="42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39" name="Oval 17"/>
            <p:cNvSpPr>
              <a:spLocks/>
            </p:cNvSpPr>
            <p:nvPr/>
          </p:nvSpPr>
          <p:spPr bwMode="auto">
            <a:xfrm>
              <a:off x="1832" y="15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0" name="Oval 18"/>
            <p:cNvSpPr>
              <a:spLocks/>
            </p:cNvSpPr>
            <p:nvPr/>
          </p:nvSpPr>
          <p:spPr bwMode="auto">
            <a:xfrm>
              <a:off x="1168" y="114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1" name="Oval 19"/>
            <p:cNvSpPr>
              <a:spLocks/>
            </p:cNvSpPr>
            <p:nvPr/>
          </p:nvSpPr>
          <p:spPr bwMode="auto">
            <a:xfrm>
              <a:off x="1168" y="203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2" name="Oval 20"/>
            <p:cNvSpPr>
              <a:spLocks/>
            </p:cNvSpPr>
            <p:nvPr/>
          </p:nvSpPr>
          <p:spPr bwMode="auto">
            <a:xfrm>
              <a:off x="472" y="792"/>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sp>
          <p:nvSpPr>
            <p:cNvPr id="81943" name="Oval 21"/>
            <p:cNvSpPr>
              <a:spLocks/>
            </p:cNvSpPr>
            <p:nvPr/>
          </p:nvSpPr>
          <p:spPr bwMode="auto">
            <a:xfrm>
              <a:off x="0" y="2304"/>
              <a:ext cx="200" cy="200"/>
            </a:xfrm>
            <a:prstGeom prst="ellipse">
              <a:avLst/>
            </a:prstGeom>
            <a:solidFill>
              <a:schemeClr val="accent1"/>
            </a:solidFill>
            <a:ln>
              <a:noFill/>
            </a:ln>
            <a:extLst>
              <a:ext uri="{91240B29-F687-4f45-9708-019B960494DF}">
                <a14:hiddenLine xmlns:a14="http://schemas.microsoft.com/office/drawing/2010/main" w="25400">
                  <a:solidFill>
                    <a:schemeClr val="tx1"/>
                  </a:solidFill>
                  <a:miter lim="800000"/>
                  <a:headEnd/>
                  <a:tailEnd/>
                </a14:hiddenLine>
              </a:ext>
            </a:extLst>
          </p:spPr>
          <p:txBody>
            <a:bodyPr lIns="0" tIns="0" rIns="0" bIns="0"/>
            <a:lstStyle/>
            <a:p>
              <a:endParaRPr lang="en-US"/>
            </a:p>
          </p:txBody>
        </p:sp>
      </p:grpSp>
      <p:grpSp>
        <p:nvGrpSpPr>
          <p:cNvPr id="22" name="Group 18"/>
          <p:cNvGrpSpPr>
            <a:grpSpLocks/>
          </p:cNvGrpSpPr>
          <p:nvPr/>
        </p:nvGrpSpPr>
        <p:grpSpPr bwMode="auto">
          <a:xfrm>
            <a:off x="927742" y="5653882"/>
            <a:ext cx="2413000" cy="944562"/>
            <a:chOff x="0" y="0"/>
            <a:chExt cx="1520" cy="595"/>
          </a:xfrm>
        </p:grpSpPr>
        <p:sp>
          <p:nvSpPr>
            <p:cNvPr id="23"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24"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1022677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913" y="3040063"/>
            <a:ext cx="20113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899" name="Picture 2"/>
          <p:cNvPicPr>
            <a:picLocks noChangeAspect="1" noChangeArrowheads="1"/>
          </p:cNvPicPr>
          <p:nvPr/>
        </p:nvPicPr>
        <p:blipFill>
          <a:blip r:embed="rId3">
            <a:alphaModFix amt="15000"/>
            <a:extLst>
              <a:ext uri="{28A0092B-C50C-407E-A947-70E740481C1C}">
                <a14:useLocalDpi xmlns:a14="http://schemas.microsoft.com/office/drawing/2010/main" val="0"/>
              </a:ext>
            </a:extLst>
          </a:blip>
          <a:srcRect/>
          <a:stretch>
            <a:fillRect/>
          </a:stretch>
        </p:blipFill>
        <p:spPr bwMode="auto">
          <a:xfrm>
            <a:off x="5384800" y="1981200"/>
            <a:ext cx="3759200" cy="4876800"/>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12700" cap="rnd">
                <a:solidFill>
                  <a:schemeClr val="tx1">
                    <a:alpha val="14902"/>
                  </a:schemeClr>
                </a:solidFill>
                <a:round/>
                <a:headEnd/>
                <a:tailEnd/>
              </a14:hiddenLine>
            </a:ext>
          </a:extLst>
        </p:spPr>
      </p:pic>
      <p:sp>
        <p:nvSpPr>
          <p:cNvPr id="80900" name="Rectangle 3"/>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0901" name="Line 4"/>
          <p:cNvSpPr>
            <a:spLocks noChangeShapeType="1"/>
          </p:cNvSpPr>
          <p:nvPr/>
        </p:nvSpPr>
        <p:spPr bwMode="auto">
          <a:xfrm>
            <a:off x="457200" y="1166813"/>
            <a:ext cx="8229600" cy="1587"/>
          </a:xfrm>
          <a:prstGeom prst="line">
            <a:avLst/>
          </a:prstGeom>
          <a:noFill/>
          <a:ln w="25400">
            <a:solidFill>
              <a:srgbClr val="18607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0902" name="Rectangle 5"/>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14342" name="Rectangle 6"/>
          <p:cNvSpPr>
            <a:spLocks noGrp="1" noChangeArrowheads="1"/>
          </p:cNvSpPr>
          <p:nvPr>
            <p:ph type="title"/>
          </p:nvPr>
        </p:nvSpPr>
        <p:spPr/>
        <p:txBody>
          <a:bodyPr/>
          <a:lstStyle/>
          <a:p>
            <a:pPr eaLnBrk="1" hangingPunct="1">
              <a:defRPr/>
            </a:pPr>
            <a:r>
              <a:rPr lang="en-US" dirty="0" smtClean="0"/>
              <a:t>Creating </a:t>
            </a:r>
            <a:r>
              <a:rPr lang="en-US" dirty="0" smtClean="0"/>
              <a:t>Interoperability</a:t>
            </a:r>
          </a:p>
        </p:txBody>
      </p:sp>
      <p:sp>
        <p:nvSpPr>
          <p:cNvPr id="14343" name="Rectangle 7"/>
          <p:cNvSpPr>
            <a:spLocks noGrp="1" noChangeArrowheads="1"/>
          </p:cNvSpPr>
          <p:nvPr>
            <p:ph type="body" idx="1"/>
          </p:nvPr>
        </p:nvSpPr>
        <p:spPr>
          <a:xfrm>
            <a:off x="457200" y="1347788"/>
            <a:ext cx="4851400" cy="4775200"/>
          </a:xfrm>
        </p:spPr>
        <p:txBody>
          <a:bodyPr/>
          <a:lstStyle/>
          <a:p>
            <a:pPr marL="0" indent="0" eaLnBrk="1" hangingPunct="1">
              <a:defRPr/>
            </a:pPr>
            <a:r>
              <a:rPr lang="en-US" sz="2400" dirty="0" smtClean="0">
                <a:latin typeface="Calibri Bold" charset="0"/>
                <a:ea typeface="Calibri Bold" charset="0"/>
                <a:cs typeface="Calibri Bold" charset="0"/>
                <a:sym typeface="Calibri Bold" charset="0"/>
              </a:rPr>
              <a:t>Member Nodes (MNs)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Heart of the federation</a:t>
            </a:r>
          </a:p>
          <a:p>
            <a:pPr marL="577850" lvl="1" eaLnBrk="1" hangingPunct="1">
              <a:defRPr/>
            </a:pPr>
            <a:r>
              <a:rPr lang="en-US" sz="2000" dirty="0" smtClean="0"/>
              <a:t>Harness the power of local curation</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Coordinating Nodes (CNs)</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Services to link Member Nodes</a:t>
            </a:r>
          </a:p>
          <a:p>
            <a:pPr marL="577850" lvl="1" eaLnBrk="1" hangingPunct="1">
              <a:defRPr/>
            </a:pPr>
            <a:endParaRPr lang="en-US" sz="2000" dirty="0" smtClean="0"/>
          </a:p>
          <a:p>
            <a:pPr marL="0" indent="0" eaLnBrk="1" hangingPunct="1">
              <a:defRPr/>
            </a:pPr>
            <a:r>
              <a:rPr lang="en-US" sz="2400" dirty="0" smtClean="0">
                <a:latin typeface="Calibri Bold" charset="0"/>
                <a:ea typeface="Calibri Bold" charset="0"/>
                <a:cs typeface="Calibri Bold" charset="0"/>
                <a:sym typeface="Calibri Bold" charset="0"/>
              </a:rPr>
              <a:t>Investigator Toolkit (ITK)</a:t>
            </a:r>
            <a:endParaRPr lang="en-US" sz="2400" dirty="0" smtClean="0">
              <a:latin typeface="Calibri Bold" charset="0"/>
              <a:ea typeface="ヒラギノ角ゴ ProN W6" charset="0"/>
              <a:cs typeface="ヒラギノ角ゴ ProN W6" charset="0"/>
              <a:sym typeface="Calibri Bold" charset="0"/>
            </a:endParaRPr>
          </a:p>
          <a:p>
            <a:pPr marL="577850" lvl="1" eaLnBrk="1" hangingPunct="1">
              <a:defRPr/>
            </a:pPr>
            <a:r>
              <a:rPr lang="en-US" sz="2000" dirty="0" smtClean="0"/>
              <a:t>Tools for the whole data lifecycle</a:t>
            </a:r>
          </a:p>
        </p:txBody>
      </p:sp>
      <p:pic>
        <p:nvPicPr>
          <p:cNvPr id="8090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1663" y="3014663"/>
            <a:ext cx="20129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8090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1295400"/>
            <a:ext cx="20113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80908" name="Rectangle 11"/>
          <p:cNvSpPr>
            <a:spLocks/>
          </p:cNvSpPr>
          <p:nvPr/>
        </p:nvSpPr>
        <p:spPr bwMode="auto">
          <a:xfrm>
            <a:off x="5189538" y="5405438"/>
            <a:ext cx="37385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wrap="none" lIns="0" tIns="0" rIns="0" bIns="0">
            <a:spAutoFit/>
          </a:bodyPr>
          <a:lstStyle/>
          <a:p>
            <a:r>
              <a:rPr lang="en-US" sz="4400">
                <a:solidFill>
                  <a:srgbClr val="CB9E7A"/>
                </a:solidFill>
                <a:latin typeface="Calibri Bold" charset="0"/>
                <a:cs typeface="Calibri Bold" charset="0"/>
                <a:sym typeface="Calibri Bold" charset="0"/>
              </a:rPr>
              <a:t>Interoperability</a:t>
            </a:r>
          </a:p>
        </p:txBody>
      </p:sp>
      <p:grpSp>
        <p:nvGrpSpPr>
          <p:cNvPr id="14" name="Group 18"/>
          <p:cNvGrpSpPr>
            <a:grpSpLocks/>
          </p:cNvGrpSpPr>
          <p:nvPr/>
        </p:nvGrpSpPr>
        <p:grpSpPr bwMode="auto">
          <a:xfrm>
            <a:off x="377825" y="5461835"/>
            <a:ext cx="2413000" cy="944562"/>
            <a:chOff x="0" y="0"/>
            <a:chExt cx="1520" cy="595"/>
          </a:xfrm>
        </p:grpSpPr>
        <p:sp>
          <p:nvSpPr>
            <p:cNvPr id="15"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16"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2491996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b="0" i="0" dirty="0" smtClean="0">
                <a:solidFill>
                  <a:srgbClr val="000000"/>
                </a:solidFill>
                <a:latin typeface="Lucida Grande"/>
                <a:ea typeface="Lucida Grande"/>
                <a:cs typeface="Lucida Grande"/>
              </a:rPr>
              <a:t>Why does data management matter?</a:t>
            </a:r>
          </a:p>
          <a:p>
            <a:r>
              <a:rPr lang="en-US" b="0" i="0" dirty="0" smtClean="0">
                <a:solidFill>
                  <a:srgbClr val="000000"/>
                </a:solidFill>
                <a:latin typeface="Lucida Grande"/>
                <a:ea typeface="Lucida Grande"/>
                <a:cs typeface="Lucida Grande"/>
              </a:rPr>
              <a:t>What is data management?</a:t>
            </a:r>
          </a:p>
          <a:p>
            <a:r>
              <a:rPr lang="en-US" b="0" i="0" dirty="0" smtClean="0">
                <a:solidFill>
                  <a:srgbClr val="000000"/>
                </a:solidFill>
                <a:latin typeface="Lucida Grande"/>
                <a:ea typeface="Lucida Grande"/>
                <a:cs typeface="Lucida Grande"/>
              </a:rPr>
              <a:t>Why is data management hard?</a:t>
            </a:r>
          </a:p>
          <a:p>
            <a:r>
              <a:rPr lang="en-US" b="0" i="0" dirty="0" smtClean="0">
                <a:solidFill>
                  <a:srgbClr val="000000"/>
                </a:solidFill>
                <a:latin typeface="Lucida Grande"/>
                <a:ea typeface="Lucida Grande"/>
                <a:cs typeface="Lucida Grande"/>
              </a:rPr>
              <a:t>Present some basic notions and principles of data management</a:t>
            </a:r>
          </a:p>
        </p:txBody>
      </p:sp>
    </p:spTree>
    <p:extLst>
      <p:ext uri="{BB962C8B-B14F-4D97-AF65-F5344CB8AC3E}">
        <p14:creationId xmlns:p14="http://schemas.microsoft.com/office/powerpoint/2010/main" val="8947310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p:txBody>
          <a:bodyPr/>
          <a:lstStyle/>
          <a:p>
            <a:pPr eaLnBrk="1" hangingPunct="1">
              <a:defRPr/>
            </a:pPr>
            <a:r>
              <a:rPr lang="en-US" dirty="0" smtClean="0"/>
              <a:t>Member Nodes</a:t>
            </a:r>
          </a:p>
        </p:txBody>
      </p:sp>
      <p:sp>
        <p:nvSpPr>
          <p:cNvPr id="4" name="Content Placeholder 3"/>
          <p:cNvSpPr>
            <a:spLocks noGrp="1"/>
          </p:cNvSpPr>
          <p:nvPr>
            <p:ph idx="1"/>
          </p:nvPr>
        </p:nvSpPr>
        <p:spPr>
          <a:xfrm>
            <a:off x="457200" y="1544637"/>
            <a:ext cx="8229600" cy="4779963"/>
          </a:xfrm>
        </p:spPr>
        <p:txBody>
          <a:bodyPr/>
          <a:lstStyle/>
          <a:p>
            <a:pPr marL="0" indent="0" eaLnBrk="1" hangingPunct="1">
              <a:defRPr/>
            </a:pPr>
            <a:r>
              <a:rPr lang="en-US" sz="2400" b="1" dirty="0" smtClean="0"/>
              <a:t> Authoritative</a:t>
            </a:r>
            <a:r>
              <a:rPr lang="en-US" sz="2400" dirty="0" smtClean="0"/>
              <a:t> members of the Federation</a:t>
            </a:r>
          </a:p>
          <a:p>
            <a:pPr marL="0" indent="0" eaLnBrk="1" hangingPunct="1">
              <a:defRPr/>
            </a:pPr>
            <a:r>
              <a:rPr lang="en-US" sz="2400" b="1" dirty="0" smtClean="0"/>
              <a:t> Curate</a:t>
            </a:r>
            <a:r>
              <a:rPr lang="en-US" sz="2400" dirty="0" smtClean="0"/>
              <a:t> data holdings</a:t>
            </a:r>
          </a:p>
          <a:p>
            <a:pPr marL="349250" lvl="1" indent="0" eaLnBrk="1" hangingPunct="1">
              <a:defRPr/>
            </a:pPr>
            <a:r>
              <a:rPr lang="en-US" sz="2000" i="1" dirty="0" smtClean="0"/>
              <a:t>Provide unique identifiers for each object</a:t>
            </a:r>
          </a:p>
          <a:p>
            <a:pPr marL="349250" lvl="1" indent="0" eaLnBrk="1" hangingPunct="1">
              <a:defRPr/>
            </a:pPr>
            <a:r>
              <a:rPr lang="en-US" sz="2000" i="1" dirty="0" smtClean="0"/>
              <a:t>Ensure availability, quality, and reliability</a:t>
            </a:r>
          </a:p>
          <a:p>
            <a:pPr marL="0" indent="0" eaLnBrk="1" hangingPunct="1">
              <a:defRPr/>
            </a:pPr>
            <a:r>
              <a:rPr lang="en-US" sz="2400" b="1" dirty="0" smtClean="0"/>
              <a:t> Replicate</a:t>
            </a:r>
            <a:r>
              <a:rPr lang="en-US" sz="2400" dirty="0" smtClean="0"/>
              <a:t> holdings for other MNs</a:t>
            </a:r>
          </a:p>
          <a:p>
            <a:pPr marL="0" indent="0" eaLnBrk="1" hangingPunct="1">
              <a:defRPr/>
            </a:pPr>
            <a:r>
              <a:rPr lang="en-US" sz="2400" dirty="0" smtClean="0"/>
              <a:t> Provide access and </a:t>
            </a:r>
            <a:r>
              <a:rPr lang="en-US" sz="2400" b="1" dirty="0" smtClean="0"/>
              <a:t>access control</a:t>
            </a:r>
          </a:p>
          <a:p>
            <a:pPr marL="0" indent="0" eaLnBrk="1" hangingPunct="1">
              <a:defRPr/>
            </a:pPr>
            <a:r>
              <a:rPr lang="en-US" sz="2400" b="1" dirty="0" smtClean="0"/>
              <a:t> Log</a:t>
            </a:r>
            <a:r>
              <a:rPr lang="en-US" sz="2400" dirty="0" smtClean="0"/>
              <a:t> and report accesses to objects</a:t>
            </a:r>
          </a:p>
          <a:p>
            <a:pPr marL="0" indent="0" eaLnBrk="1" hangingPunct="1">
              <a:defRPr/>
            </a:pPr>
            <a:r>
              <a:rPr lang="en-US" sz="2400" dirty="0" smtClean="0"/>
              <a:t> Engage with DataONE community</a:t>
            </a:r>
          </a:p>
          <a:p>
            <a:pPr marL="0" indent="0" eaLnBrk="1" hangingPunct="1">
              <a:defRPr/>
            </a:pPr>
            <a:r>
              <a:rPr lang="en-US" sz="2400" dirty="0" smtClean="0"/>
              <a:t> Deploy a DataONE-compatible software system</a:t>
            </a:r>
          </a:p>
          <a:p>
            <a:pPr marL="0" indent="0" eaLnBrk="1" hangingPunct="1">
              <a:defRPr/>
            </a:pPr>
            <a:endParaRPr lang="en-US" sz="2400" dirty="0" smtClean="0"/>
          </a:p>
        </p:txBody>
      </p:sp>
      <p:pic>
        <p:nvPicPr>
          <p:cNvPr id="83972" name="Picture 1"/>
          <p:cNvPicPr>
            <a:picLocks noChangeAspect="1" noChangeArrowheads="1"/>
          </p:cNvPicPr>
          <p:nvPr/>
        </p:nvPicPr>
        <p:blipFill>
          <a:blip r:embed="rId2">
            <a:alphaModFix amt="15000"/>
            <a:extLst>
              <a:ext uri="{28A0092B-C50C-407E-A947-70E740481C1C}">
                <a14:useLocalDpi xmlns:a14="http://schemas.microsoft.com/office/drawing/2010/main" val="0"/>
              </a:ext>
            </a:extLst>
          </a:blip>
          <a:srcRect/>
          <a:stretch>
            <a:fillRect/>
          </a:stretch>
        </p:blipFill>
        <p:spPr bwMode="auto">
          <a:xfrm>
            <a:off x="5384800" y="1981200"/>
            <a:ext cx="3759200" cy="4876800"/>
          </a:xfrm>
          <a:prstGeom prst="rect">
            <a:avLst/>
          </a:prstGeom>
          <a:noFill/>
          <a:ln>
            <a:noFill/>
          </a:ln>
          <a:extLst>
            <a:ext uri="{909E8E84-426E-40dd-AFC4-6F175D3DCCD1}">
              <a14:hiddenFill xmlns:a14="http://schemas.microsoft.com/office/drawing/2010/main">
                <a:solidFill>
                  <a:srgbClr val="FFFFFF">
                    <a:alpha val="14902"/>
                  </a:srgbClr>
                </a:solidFill>
              </a14:hiddenFill>
            </a:ext>
            <a:ext uri="{91240B29-F687-4f45-9708-019B960494DF}">
              <a14:hiddenLine xmlns:a14="http://schemas.microsoft.com/office/drawing/2010/main" w="12700" cap="rnd">
                <a:solidFill>
                  <a:schemeClr val="tx1">
                    <a:alpha val="14902"/>
                  </a:schemeClr>
                </a:solidFill>
                <a:round/>
                <a:headEnd/>
                <a:tailEnd/>
              </a14:hiddenLine>
            </a:ext>
          </a:extLst>
        </p:spPr>
      </p:pic>
      <p:sp>
        <p:nvSpPr>
          <p:cNvPr id="83973" name="Rectangle 2"/>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sp>
        <p:nvSpPr>
          <p:cNvPr id="83975" name="Rectangle 4"/>
          <p:cNvSpPr>
            <a:spLocks/>
          </p:cNvSpPr>
          <p:nvPr/>
        </p:nvSpPr>
        <p:spPr bwMode="auto">
          <a:xfrm>
            <a:off x="7004050" y="6486525"/>
            <a:ext cx="21463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0" tIns="0" rIns="0" bIns="0"/>
          <a:lstStyle/>
          <a:p>
            <a:endParaRPr lang="en-US"/>
          </a:p>
        </p:txBody>
      </p:sp>
      <p:pic>
        <p:nvPicPr>
          <p:cNvPr id="839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0"/>
            <a:ext cx="201136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nvGrpSpPr>
          <p:cNvPr id="26" name="Group 18"/>
          <p:cNvGrpSpPr>
            <a:grpSpLocks/>
          </p:cNvGrpSpPr>
          <p:nvPr/>
        </p:nvGrpSpPr>
        <p:grpSpPr bwMode="auto">
          <a:xfrm>
            <a:off x="377825" y="103188"/>
            <a:ext cx="2413000" cy="944562"/>
            <a:chOff x="0" y="0"/>
            <a:chExt cx="1520" cy="595"/>
          </a:xfrm>
        </p:grpSpPr>
        <p:sp>
          <p:nvSpPr>
            <p:cNvPr id="27" name="AutoShape 16"/>
            <p:cNvSpPr>
              <a:spLocks/>
            </p:cNvSpPr>
            <p:nvPr/>
          </p:nvSpPr>
          <p:spPr bwMode="auto">
            <a:xfrm>
              <a:off x="0" y="0"/>
              <a:ext cx="1520" cy="595"/>
            </a:xfrm>
            <a:prstGeom prst="roundRect">
              <a:avLst>
                <a:gd name="adj" fmla="val 26870"/>
              </a:avLst>
            </a:prstGeom>
            <a:solidFill>
              <a:srgbClr val="FFFFFF"/>
            </a:solidFill>
            <a:ln w="38100">
              <a:solidFill>
                <a:srgbClr val="7FA6A4"/>
              </a:solidFill>
              <a:round/>
              <a:headEnd/>
              <a:tailEnd/>
            </a:ln>
          </p:spPr>
          <p:txBody>
            <a:bodyPr lIns="0" tIns="0" rIns="0" bIns="0"/>
            <a:lstStyle/>
            <a:p>
              <a:endParaRPr lang="en-US"/>
            </a:p>
          </p:txBody>
        </p:sp>
        <p:pic>
          <p:nvPicPr>
            <p:cNvPr id="2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 y="112"/>
              <a:ext cx="13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grpSp>
    </p:spTree>
    <p:extLst>
      <p:ext uri="{BB962C8B-B14F-4D97-AF65-F5344CB8AC3E}">
        <p14:creationId xmlns:p14="http://schemas.microsoft.com/office/powerpoint/2010/main" val="1494422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Best Practices</a:t>
            </a:r>
          </a:p>
          <a:p>
            <a:pPr lvl="1"/>
            <a:r>
              <a:rPr lang="en-US" dirty="0" err="1" smtClean="0"/>
              <a:t>DataONE</a:t>
            </a:r>
            <a:r>
              <a:rPr lang="en-US" dirty="0" smtClean="0"/>
              <a:t>, Best Practices Primer</a:t>
            </a:r>
          </a:p>
          <a:p>
            <a:pPr lvl="2"/>
            <a:r>
              <a:rPr lang="en-US" dirty="0">
                <a:hlinkClick r:id="rId2"/>
              </a:rPr>
              <a:t>http://www.dataone.org/sites/all/documents/DataONE_BP_Primer_020212.</a:t>
            </a:r>
            <a:r>
              <a:rPr lang="en-US" dirty="0" smtClean="0">
                <a:hlinkClick r:id="rId2"/>
              </a:rPr>
              <a:t>pdf</a:t>
            </a:r>
            <a:r>
              <a:rPr lang="en-US" dirty="0" smtClean="0"/>
              <a:t> </a:t>
            </a:r>
          </a:p>
          <a:p>
            <a:pPr lvl="1"/>
            <a:r>
              <a:rPr lang="en-US" dirty="0"/>
              <a:t>ESIP, Data Management Short Course for </a:t>
            </a:r>
            <a:r>
              <a:rPr lang="en-US" dirty="0" smtClean="0"/>
              <a:t>Scientists</a:t>
            </a:r>
          </a:p>
          <a:p>
            <a:pPr lvl="2"/>
            <a:r>
              <a:rPr lang="en-US" dirty="0">
                <a:hlinkClick r:id="rId3"/>
              </a:rPr>
              <a:t>http://commons.esipfed.org/</a:t>
            </a:r>
            <a:r>
              <a:rPr lang="en-US" dirty="0" smtClean="0">
                <a:hlinkClick r:id="rId3"/>
              </a:rPr>
              <a:t>datamanagementshortcourse</a:t>
            </a:r>
            <a:r>
              <a:rPr lang="en-US" dirty="0" smtClean="0"/>
              <a:t> </a:t>
            </a:r>
          </a:p>
          <a:p>
            <a:r>
              <a:rPr lang="en-US" dirty="0" smtClean="0"/>
              <a:t>Data Management Planning</a:t>
            </a:r>
          </a:p>
          <a:p>
            <a:pPr lvl="1"/>
            <a:r>
              <a:rPr lang="en-US" dirty="0" err="1" smtClean="0"/>
              <a:t>DataONE</a:t>
            </a:r>
            <a:r>
              <a:rPr lang="en-US" dirty="0" smtClean="0"/>
              <a:t>, Data Management Planning</a:t>
            </a:r>
          </a:p>
          <a:p>
            <a:pPr lvl="2"/>
            <a:r>
              <a:rPr lang="en-US" dirty="0">
                <a:hlinkClick r:id="rId4"/>
              </a:rPr>
              <a:t>http://www.dataone.org/data-management-</a:t>
            </a:r>
            <a:r>
              <a:rPr lang="en-US" dirty="0" smtClean="0">
                <a:hlinkClick r:id="rId4"/>
              </a:rPr>
              <a:t>planning</a:t>
            </a:r>
            <a:r>
              <a:rPr lang="en-US" dirty="0" smtClean="0"/>
              <a:t> </a:t>
            </a:r>
          </a:p>
          <a:p>
            <a:pPr lvl="1"/>
            <a:r>
              <a:rPr lang="en-US" dirty="0" err="1" smtClean="0"/>
              <a:t>DataONE</a:t>
            </a:r>
            <a:r>
              <a:rPr lang="en-US" dirty="0" smtClean="0"/>
              <a:t>, Data Management Plan Tool</a:t>
            </a:r>
          </a:p>
          <a:p>
            <a:pPr lvl="2"/>
            <a:r>
              <a:rPr lang="en-US" dirty="0">
                <a:hlinkClick r:id="rId5"/>
              </a:rPr>
              <a:t>https://dmp.cdlib.org</a:t>
            </a:r>
            <a:r>
              <a:rPr lang="en-US" dirty="0" smtClean="0">
                <a:hlinkClick r:id="rId5"/>
              </a:rPr>
              <a:t>/</a:t>
            </a:r>
            <a:r>
              <a:rPr lang="en-US" dirty="0" smtClean="0"/>
              <a:t> </a:t>
            </a:r>
          </a:p>
          <a:p>
            <a:endParaRPr lang="en-US" dirty="0"/>
          </a:p>
        </p:txBody>
      </p:sp>
    </p:spTree>
    <p:extLst>
      <p:ext uri="{BB962C8B-B14F-4D97-AF65-F5344CB8AC3E}">
        <p14:creationId xmlns:p14="http://schemas.microsoft.com/office/powerpoint/2010/main" val="157232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 10 Tips for Data Management</a:t>
            </a:r>
            <a:endParaRPr lang="en-US" dirty="0"/>
          </a:p>
        </p:txBody>
      </p:sp>
      <p:sp>
        <p:nvSpPr>
          <p:cNvPr id="3" name="Content Placeholder 2"/>
          <p:cNvSpPr>
            <a:spLocks noGrp="1"/>
          </p:cNvSpPr>
          <p:nvPr>
            <p:ph idx="1"/>
          </p:nvPr>
        </p:nvSpPr>
        <p:spPr>
          <a:xfrm>
            <a:off x="457200" y="1417638"/>
            <a:ext cx="8229600" cy="5077003"/>
          </a:xfrm>
        </p:spPr>
        <p:txBody>
          <a:bodyPr>
            <a:normAutofit fontScale="92500" lnSpcReduction="20000"/>
          </a:bodyPr>
          <a:lstStyle/>
          <a:p>
            <a:pPr marL="514350" indent="-514350">
              <a:buFont typeface="+mj-lt"/>
              <a:buAutoNum type="arabicPeriod"/>
            </a:pPr>
            <a:r>
              <a:rPr lang="en-US" dirty="0" smtClean="0"/>
              <a:t>No empty cells/fields</a:t>
            </a:r>
          </a:p>
          <a:p>
            <a:pPr marL="514350" indent="-514350">
              <a:buFont typeface="+mj-lt"/>
              <a:buAutoNum type="arabicPeriod"/>
            </a:pPr>
            <a:r>
              <a:rPr lang="en-US" dirty="0" smtClean="0"/>
              <a:t>Back up early and often</a:t>
            </a:r>
          </a:p>
          <a:p>
            <a:pPr marL="514350" indent="-514350">
              <a:buFont typeface="+mj-lt"/>
              <a:buAutoNum type="arabicPeriod"/>
            </a:pPr>
            <a:r>
              <a:rPr lang="en-US" dirty="0" smtClean="0"/>
              <a:t>Make a copy, save original, version control</a:t>
            </a:r>
          </a:p>
          <a:p>
            <a:pPr marL="514350" indent="-514350">
              <a:buFont typeface="+mj-lt"/>
              <a:buAutoNum type="arabicPeriod"/>
            </a:pPr>
            <a:r>
              <a:rPr lang="en-US" dirty="0" smtClean="0"/>
              <a:t>Plan</a:t>
            </a:r>
          </a:p>
          <a:p>
            <a:pPr marL="514350" indent="-514350">
              <a:buFont typeface="+mj-lt"/>
              <a:buAutoNum type="arabicPeriod"/>
            </a:pPr>
            <a:r>
              <a:rPr lang="en-US" dirty="0" smtClean="0"/>
              <a:t>Make a data dictionary</a:t>
            </a:r>
          </a:p>
          <a:p>
            <a:pPr marL="514350" indent="-514350">
              <a:buFont typeface="+mj-lt"/>
              <a:buAutoNum type="arabicPeriod"/>
            </a:pPr>
            <a:r>
              <a:rPr lang="en-US" dirty="0" smtClean="0"/>
              <a:t>Document as you go</a:t>
            </a:r>
          </a:p>
          <a:p>
            <a:pPr marL="514350" indent="-514350">
              <a:buFont typeface="+mj-lt"/>
              <a:buAutoNum type="arabicPeriod"/>
            </a:pPr>
            <a:r>
              <a:rPr lang="en-US" dirty="0" smtClean="0"/>
              <a:t>Back up early and often (in the cloud?)</a:t>
            </a:r>
          </a:p>
          <a:p>
            <a:pPr marL="514350" indent="-514350">
              <a:buFont typeface="+mj-lt"/>
              <a:buAutoNum type="arabicPeriod"/>
            </a:pPr>
            <a:r>
              <a:rPr lang="en-US" dirty="0" smtClean="0"/>
              <a:t>Address </a:t>
            </a:r>
            <a:r>
              <a:rPr lang="en-US" dirty="0" smtClean="0"/>
              <a:t>licensing/confidentiality/restricted access</a:t>
            </a:r>
          </a:p>
          <a:p>
            <a:pPr marL="514350" indent="-514350">
              <a:buFont typeface="+mj-lt"/>
              <a:buAutoNum type="arabicPeriod"/>
            </a:pPr>
            <a:r>
              <a:rPr lang="en-US" dirty="0" smtClean="0"/>
              <a:t>Metadata, metadata, metadata</a:t>
            </a:r>
          </a:p>
          <a:p>
            <a:pPr marL="514350" indent="-514350">
              <a:buFont typeface="+mj-lt"/>
              <a:buAutoNum type="arabicPeriod"/>
            </a:pPr>
            <a:r>
              <a:rPr lang="en-US" dirty="0"/>
              <a:t>Archive/publish your </a:t>
            </a:r>
            <a:r>
              <a:rPr lang="en-US" dirty="0" smtClean="0"/>
              <a:t>data</a:t>
            </a:r>
            <a:endParaRPr lang="en-US" dirty="0"/>
          </a:p>
        </p:txBody>
      </p:sp>
    </p:spTree>
    <p:extLst>
      <p:ext uri="{BB962C8B-B14F-4D97-AF65-F5344CB8AC3E}">
        <p14:creationId xmlns:p14="http://schemas.microsoft.com/office/powerpoint/2010/main" val="240805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let this happen to you…</a:t>
            </a:r>
            <a:endParaRPr lang="en-US" dirty="0"/>
          </a:p>
        </p:txBody>
      </p:sp>
      <p:sp>
        <p:nvSpPr>
          <p:cNvPr id="3" name="Content Placeholder 2"/>
          <p:cNvSpPr>
            <a:spLocks noGrp="1"/>
          </p:cNvSpPr>
          <p:nvPr>
            <p:ph idx="1"/>
          </p:nvPr>
        </p:nvSpPr>
        <p:spPr/>
        <p:txBody>
          <a:bodyPr/>
          <a:lstStyle/>
          <a:p>
            <a:r>
              <a:rPr lang="en-US" dirty="0">
                <a:hlinkClick r:id="rId2"/>
              </a:rPr>
              <a:t>http://youtu.be/</a:t>
            </a:r>
            <a:r>
              <a:rPr lang="en-US" dirty="0" smtClean="0">
                <a:hlinkClick r:id="rId2"/>
              </a:rPr>
              <a:t>wU99CCWr77k</a:t>
            </a:r>
            <a:r>
              <a:rPr lang="en-US" dirty="0" smtClean="0"/>
              <a:t> </a:t>
            </a:r>
            <a:endParaRPr lang="en-US" dirty="0"/>
          </a:p>
        </p:txBody>
      </p:sp>
    </p:spTree>
    <p:extLst>
      <p:ext uri="{BB962C8B-B14F-4D97-AF65-F5344CB8AC3E}">
        <p14:creationId xmlns:p14="http://schemas.microsoft.com/office/powerpoint/2010/main" val="29514247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80/20 Rule</a:t>
            </a:r>
            <a:endParaRPr lang="en-US" dirty="0"/>
          </a:p>
        </p:txBody>
      </p:sp>
      <p:sp>
        <p:nvSpPr>
          <p:cNvPr id="6" name="Rectangle 5"/>
          <p:cNvSpPr/>
          <p:nvPr/>
        </p:nvSpPr>
        <p:spPr>
          <a:xfrm>
            <a:off x="1106280" y="1327580"/>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80%</a:t>
            </a:r>
            <a:endParaRPr lang="en-US" sz="239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Rectangle 7"/>
          <p:cNvSpPr/>
          <p:nvPr/>
        </p:nvSpPr>
        <p:spPr>
          <a:xfrm>
            <a:off x="2331345" y="2712182"/>
            <a:ext cx="5525866" cy="37702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3900" b="1" dirty="0" smtClean="0">
                <a:ln w="11430"/>
                <a:solidFill>
                  <a:srgbClr val="00FF00"/>
                </a:solidFill>
                <a:effectLst>
                  <a:outerShdw blurRad="50800" dist="39000" dir="5460000" algn="tl">
                    <a:srgbClr val="000000">
                      <a:alpha val="38000"/>
                    </a:srgbClr>
                  </a:outerShdw>
                </a:effectLst>
              </a:rPr>
              <a:t>20%</a:t>
            </a:r>
            <a:endParaRPr lang="en-US" sz="23900" b="1" dirty="0">
              <a:ln w="11430"/>
              <a:solidFill>
                <a:srgbClr val="00FF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99654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2"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6157" y="1084003"/>
            <a:ext cx="4748350" cy="5265426"/>
          </a:xfrm>
          <a:prstGeom prst="rect">
            <a:avLst/>
          </a:prstGeom>
        </p:spPr>
      </p:pic>
      <p:sp>
        <p:nvSpPr>
          <p:cNvPr id="5" name="Rectangle 4"/>
          <p:cNvSpPr/>
          <p:nvPr/>
        </p:nvSpPr>
        <p:spPr>
          <a:xfrm>
            <a:off x="457200" y="6349429"/>
            <a:ext cx="8384184" cy="369332"/>
          </a:xfrm>
          <a:prstGeom prst="rect">
            <a:avLst/>
          </a:prstGeom>
        </p:spPr>
        <p:txBody>
          <a:bodyPr wrap="square">
            <a:spAutoFit/>
          </a:bodyPr>
          <a:lstStyle/>
          <a:p>
            <a:r>
              <a:rPr lang="en-US" dirty="0">
                <a:hlinkClick r:id="rId3"/>
              </a:rPr>
              <a:t>http://www.reuters.com/article/2009/07/16/us-nasa-tapes-</a:t>
            </a:r>
            <a:r>
              <a:rPr lang="en-US" dirty="0" smtClean="0">
                <a:hlinkClick r:id="rId3"/>
              </a:rPr>
              <a:t>idUSTRE56F5MK20090716</a:t>
            </a:r>
            <a:endParaRPr lang="en-US" dirty="0"/>
          </a:p>
        </p:txBody>
      </p:sp>
      <p:sp>
        <p:nvSpPr>
          <p:cNvPr id="6" name="Title 5"/>
          <p:cNvSpPr>
            <a:spLocks noGrp="1"/>
          </p:cNvSpPr>
          <p:nvPr>
            <p:ph type="title"/>
          </p:nvPr>
        </p:nvSpPr>
        <p:spPr>
          <a:xfrm>
            <a:off x="457200" y="104680"/>
            <a:ext cx="8229600" cy="1143000"/>
          </a:xfrm>
        </p:spPr>
        <p:txBody>
          <a:bodyPr/>
          <a:lstStyle/>
          <a:p>
            <a:r>
              <a:rPr lang="en-US" dirty="0" smtClean="0"/>
              <a:t>Whoops…</a:t>
            </a:r>
            <a:endParaRPr lang="en-US" dirty="0"/>
          </a:p>
        </p:txBody>
      </p:sp>
    </p:spTree>
    <p:extLst>
      <p:ext uri="{BB962C8B-B14F-4D97-AF65-F5344CB8AC3E}">
        <p14:creationId xmlns:p14="http://schemas.microsoft.com/office/powerpoint/2010/main" val="12936832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5534" y="274638"/>
            <a:ext cx="4621266" cy="1143000"/>
          </a:xfrm>
        </p:spPr>
        <p:txBody>
          <a:bodyPr>
            <a:normAutofit fontScale="90000"/>
          </a:bodyPr>
          <a:lstStyle/>
          <a:p>
            <a:r>
              <a:rPr lang="en-US" dirty="0" smtClean="0"/>
              <a:t>45</a:t>
            </a:r>
            <a:r>
              <a:rPr lang="en-US" baseline="30000" dirty="0" smtClean="0"/>
              <a:t>th</a:t>
            </a:r>
            <a:r>
              <a:rPr lang="en-US" dirty="0" smtClean="0"/>
              <a:t> Anniversary on 20 July</a:t>
            </a:r>
            <a:endParaRPr lang="en-US" dirty="0"/>
          </a:p>
        </p:txBody>
      </p:sp>
      <p:pic>
        <p:nvPicPr>
          <p:cNvPr id="12" name="Picture 11"/>
          <p:cNvPicPr>
            <a:picLocks noChangeAspect="1"/>
          </p:cNvPicPr>
          <p:nvPr/>
        </p:nvPicPr>
        <p:blipFill>
          <a:blip r:embed="rId3"/>
          <a:stretch>
            <a:fillRect/>
          </a:stretch>
        </p:blipFill>
        <p:spPr>
          <a:xfrm>
            <a:off x="269194" y="274638"/>
            <a:ext cx="4058388" cy="6445322"/>
          </a:xfrm>
          <a:prstGeom prst="rect">
            <a:avLst/>
          </a:prstGeom>
        </p:spPr>
      </p:pic>
      <p:sp>
        <p:nvSpPr>
          <p:cNvPr id="13" name="Rectangle 12"/>
          <p:cNvSpPr/>
          <p:nvPr/>
        </p:nvSpPr>
        <p:spPr>
          <a:xfrm>
            <a:off x="4425754" y="1581787"/>
            <a:ext cx="4572000" cy="2308324"/>
          </a:xfrm>
          <a:prstGeom prst="rect">
            <a:avLst/>
          </a:prstGeom>
        </p:spPr>
        <p:txBody>
          <a:bodyPr>
            <a:spAutoFit/>
          </a:bodyPr>
          <a:lstStyle/>
          <a:p>
            <a:r>
              <a:rPr lang="en-US" sz="1600" dirty="0"/>
              <a:t>The detectors flown on Apollo 12, 14 and 15 operated until NASA shut them off in September 1977 due to budgetary concerns. While the detectors worked properly, NASA did not preserve the archival tapes of the data they collected. For three decades NASA assumed the dust detector data had been lost forever, until 2006 when O’Brien heard about NASA’s mistake and told them he still had a set of backup copies.</a:t>
            </a:r>
          </a:p>
        </p:txBody>
      </p:sp>
      <p:sp>
        <p:nvSpPr>
          <p:cNvPr id="14" name="Rectangle 13"/>
          <p:cNvSpPr/>
          <p:nvPr/>
        </p:nvSpPr>
        <p:spPr>
          <a:xfrm>
            <a:off x="4425754" y="6289073"/>
            <a:ext cx="4572000" cy="430887"/>
          </a:xfrm>
          <a:prstGeom prst="rect">
            <a:avLst/>
          </a:prstGeom>
        </p:spPr>
        <p:txBody>
          <a:bodyPr>
            <a:spAutoFit/>
          </a:bodyPr>
          <a:lstStyle/>
          <a:p>
            <a:r>
              <a:rPr lang="en-US" sz="1100" dirty="0">
                <a:hlinkClick r:id="rId4"/>
              </a:rPr>
              <a:t>http://news.agu.org/press-release/rediscovered-apollo-data-gives-first-measure-of-how-fast-moon-dust-piles-up</a:t>
            </a:r>
            <a:r>
              <a:rPr lang="en-US" sz="1100" dirty="0" smtClean="0">
                <a:hlinkClick r:id="rId4"/>
              </a:rPr>
              <a:t>/</a:t>
            </a:r>
            <a:r>
              <a:rPr lang="en-US" sz="1100" dirty="0" smtClean="0"/>
              <a:t> </a:t>
            </a:r>
            <a:endParaRPr lang="en-US" sz="1100" dirty="0"/>
          </a:p>
        </p:txBody>
      </p:sp>
      <p:sp>
        <p:nvSpPr>
          <p:cNvPr id="3" name="Rectangle 2"/>
          <p:cNvSpPr/>
          <p:nvPr/>
        </p:nvSpPr>
        <p:spPr>
          <a:xfrm rot="19398648">
            <a:off x="3814882" y="3962483"/>
            <a:ext cx="5026511"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Old Data, New Science</a:t>
            </a:r>
            <a:endPar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623853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Data</a:t>
            </a:r>
            <a:endParaRPr lang="en-US" dirty="0"/>
          </a:p>
        </p:txBody>
      </p:sp>
      <p:pic>
        <p:nvPicPr>
          <p:cNvPr id="4" name="Picture 3"/>
          <p:cNvPicPr>
            <a:picLocks noChangeAspect="1"/>
          </p:cNvPicPr>
          <p:nvPr/>
        </p:nvPicPr>
        <p:blipFill>
          <a:blip r:embed="rId3"/>
          <a:stretch>
            <a:fillRect/>
          </a:stretch>
        </p:blipFill>
        <p:spPr>
          <a:xfrm>
            <a:off x="736600" y="1790700"/>
            <a:ext cx="7670800" cy="3263900"/>
          </a:xfrm>
          <a:prstGeom prst="rect">
            <a:avLst/>
          </a:prstGeom>
        </p:spPr>
      </p:pic>
      <p:sp>
        <p:nvSpPr>
          <p:cNvPr id="5" name="Rectangle 4"/>
          <p:cNvSpPr/>
          <p:nvPr/>
        </p:nvSpPr>
        <p:spPr>
          <a:xfrm>
            <a:off x="457200" y="5285185"/>
            <a:ext cx="8444830" cy="523220"/>
          </a:xfrm>
          <a:prstGeom prst="rect">
            <a:avLst/>
          </a:prstGeom>
        </p:spPr>
        <p:txBody>
          <a:bodyPr wrap="square">
            <a:spAutoFit/>
          </a:bodyPr>
          <a:lstStyle/>
          <a:p>
            <a:r>
              <a:rPr lang="en-US" sz="1400" dirty="0" smtClean="0"/>
              <a:t>Source: </a:t>
            </a:r>
            <a:r>
              <a:rPr lang="en-US" sz="1400" dirty="0" smtClean="0">
                <a:hlinkClick r:id="rId4"/>
              </a:rPr>
              <a:t>http</a:t>
            </a:r>
            <a:r>
              <a:rPr lang="en-US" sz="1400" dirty="0">
                <a:hlinkClick r:id="rId4"/>
              </a:rPr>
              <a:t>://cinema-fanatic.com/2010/07/05/oscar-vault-monday-raiders-of-the-lost-ark-1981-dir-steven-spielberg</a:t>
            </a:r>
            <a:r>
              <a:rPr lang="en-US" sz="1400" dirty="0" smtClean="0">
                <a:hlinkClick r:id="rId4"/>
              </a:rPr>
              <a:t>/</a:t>
            </a:r>
            <a:r>
              <a:rPr lang="en-US" sz="1400" dirty="0" smtClean="0"/>
              <a:t> </a:t>
            </a:r>
            <a:endParaRPr lang="en-US" sz="1400" dirty="0"/>
          </a:p>
        </p:txBody>
      </p:sp>
    </p:spTree>
    <p:extLst>
      <p:ext uri="{BB962C8B-B14F-4D97-AF65-F5344CB8AC3E}">
        <p14:creationId xmlns:p14="http://schemas.microsoft.com/office/powerpoint/2010/main" val="6636866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 y="949325"/>
            <a:ext cx="7962900"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a:tailEnd/>
              </a14:hiddenLine>
            </a:ext>
          </a:extLst>
        </p:spPr>
      </p:pic>
      <p:sp>
        <p:nvSpPr>
          <p:cNvPr id="32770" name="Rectangle 2"/>
          <p:cNvSpPr>
            <a:spLocks noGrp="1" noChangeArrowheads="1"/>
          </p:cNvSpPr>
          <p:nvPr>
            <p:ph type="title"/>
          </p:nvPr>
        </p:nvSpPr>
        <p:spPr>
          <a:xfrm>
            <a:off x="457200" y="50502"/>
            <a:ext cx="8229600" cy="1143000"/>
          </a:xfrm>
        </p:spPr>
        <p:txBody>
          <a:bodyPr rIns="132080"/>
          <a:lstStyle/>
          <a:p>
            <a:pPr indent="0" eaLnBrk="1" hangingPunct="1">
              <a:defRPr/>
            </a:pPr>
            <a:r>
              <a:rPr lang="ja-JP" altLang="en-US" dirty="0" smtClean="0">
                <a:latin typeface="Arial"/>
              </a:rPr>
              <a:t>“</a:t>
            </a:r>
            <a:r>
              <a:rPr lang="en-US" dirty="0" smtClean="0"/>
              <a:t>Dark</a:t>
            </a:r>
            <a:r>
              <a:rPr lang="ja-JP" altLang="en-US" dirty="0" smtClean="0">
                <a:latin typeface="Arial"/>
              </a:rPr>
              <a:t>”</a:t>
            </a:r>
            <a:r>
              <a:rPr lang="en-US" dirty="0" smtClean="0"/>
              <a:t> data in the long tail</a:t>
            </a:r>
          </a:p>
        </p:txBody>
      </p:sp>
      <p:sp>
        <p:nvSpPr>
          <p:cNvPr id="32771" name="Rectangle 3"/>
          <p:cNvSpPr>
            <a:spLocks/>
          </p:cNvSpPr>
          <p:nvPr/>
        </p:nvSpPr>
        <p:spPr bwMode="auto">
          <a:xfrm>
            <a:off x="2425700" y="6261100"/>
            <a:ext cx="68072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dirty="0" err="1">
                <a:solidFill>
                  <a:schemeClr val="tx1"/>
                </a:solidFill>
                <a:latin typeface="Verdana" charset="0"/>
                <a:ea typeface="ＭＳ Ｐゴシック" charset="0"/>
                <a:sym typeface="Verdana" charset="0"/>
              </a:rPr>
              <a:t>Heidorn</a:t>
            </a:r>
            <a:r>
              <a:rPr lang="en-US" dirty="0">
                <a:solidFill>
                  <a:schemeClr val="tx1"/>
                </a:solidFill>
                <a:latin typeface="Verdana" charset="0"/>
                <a:ea typeface="ＭＳ Ｐゴシック" charset="0"/>
                <a:sym typeface="Verdana" charset="0"/>
              </a:rPr>
              <a:t>, P. 2008. doi:10.1353/lib.0.0036</a:t>
            </a:r>
          </a:p>
        </p:txBody>
      </p:sp>
    </p:spTree>
    <p:extLst>
      <p:ext uri="{BB962C8B-B14F-4D97-AF65-F5344CB8AC3E}">
        <p14:creationId xmlns:p14="http://schemas.microsoft.com/office/powerpoint/2010/main" val="369523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Minutes on Group Facilitation</a:t>
            </a:r>
            <a:endParaRPr lang="en-US" dirty="0"/>
          </a:p>
        </p:txBody>
      </p:sp>
      <p:sp>
        <p:nvSpPr>
          <p:cNvPr id="3" name="Content Placeholder 2"/>
          <p:cNvSpPr>
            <a:spLocks noGrp="1"/>
          </p:cNvSpPr>
          <p:nvPr>
            <p:ph idx="1"/>
          </p:nvPr>
        </p:nvSpPr>
        <p:spPr/>
        <p:txBody>
          <a:bodyPr/>
          <a:lstStyle/>
          <a:p>
            <a:r>
              <a:rPr lang="en-US" dirty="0" smtClean="0"/>
              <a:t>Turn to neighbor and come up with top 3 – 5 barriers to data management</a:t>
            </a:r>
          </a:p>
          <a:p>
            <a:r>
              <a:rPr lang="en-US" dirty="0" smtClean="0"/>
              <a:t>Any good data management horror stories folks care to share?</a:t>
            </a:r>
          </a:p>
          <a:p>
            <a:r>
              <a:rPr lang="en-US" dirty="0" smtClean="0"/>
              <a:t>Come back and compare notes</a:t>
            </a:r>
            <a:endParaRPr lang="en-US" dirty="0"/>
          </a:p>
        </p:txBody>
      </p:sp>
    </p:spTree>
    <p:extLst>
      <p:ext uri="{BB962C8B-B14F-4D97-AF65-F5344CB8AC3E}">
        <p14:creationId xmlns:p14="http://schemas.microsoft.com/office/powerpoint/2010/main" val="12754495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1005</TotalTime>
  <Words>1138</Words>
  <Application>Microsoft Macintosh PowerPoint</Application>
  <PresentationFormat>On-screen Show (4:3)</PresentationFormat>
  <Paragraphs>184</Paragraphs>
  <Slides>22</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Chart</vt:lpstr>
      <vt:lpstr>Overview of Data Management</vt:lpstr>
      <vt:lpstr>Goals</vt:lpstr>
      <vt:lpstr>Don’t let this happen to you…</vt:lpstr>
      <vt:lpstr>80/20 Rule</vt:lpstr>
      <vt:lpstr>Whoops…</vt:lpstr>
      <vt:lpstr>45th Anniversary on 20 July</vt:lpstr>
      <vt:lpstr>Dark Data</vt:lpstr>
      <vt:lpstr>“Dark” data in the long tail</vt:lpstr>
      <vt:lpstr>10 Minutes on Group Facilitation</vt:lpstr>
      <vt:lpstr>Barriers to [Synthesis] Science</vt:lpstr>
      <vt:lpstr>What is Data Management?</vt:lpstr>
      <vt:lpstr>Why does it matter?</vt:lpstr>
      <vt:lpstr>Data Management Lifecycle</vt:lpstr>
      <vt:lpstr>Data Entropy</vt:lpstr>
      <vt:lpstr>Solutions</vt:lpstr>
      <vt:lpstr>Example: Preserve data in the Knowledge Network for Biocomplexity (KNB)</vt:lpstr>
      <vt:lpstr>Metadata and data heterogeneity</vt:lpstr>
      <vt:lpstr>A Federation of repositories</vt:lpstr>
      <vt:lpstr>Creating Interoperability</vt:lpstr>
      <vt:lpstr>Member Nodes</vt:lpstr>
      <vt:lpstr>Data Management Resources</vt:lpstr>
      <vt:lpstr>Top 10 Tips for Data Management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science data sources</dc:title>
  <dc:creator>W. Christopher Lenhardt</dc:creator>
  <cp:lastModifiedBy>W. Christopher Lenhardt</cp:lastModifiedBy>
  <cp:revision>34</cp:revision>
  <dcterms:created xsi:type="dcterms:W3CDTF">2014-07-15T18:37:11Z</dcterms:created>
  <dcterms:modified xsi:type="dcterms:W3CDTF">2014-07-22T14:32:50Z</dcterms:modified>
</cp:coreProperties>
</file>