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72" r:id="rId2"/>
  </p:sldMasterIdLst>
  <p:notesMasterIdLst>
    <p:notesMasterId r:id="rId12"/>
  </p:notesMasterIdLst>
  <p:sldIdLst>
    <p:sldId id="334" r:id="rId3"/>
    <p:sldId id="430" r:id="rId4"/>
    <p:sldId id="431" r:id="rId5"/>
    <p:sldId id="450" r:id="rId6"/>
    <p:sldId id="451" r:id="rId7"/>
    <p:sldId id="452" r:id="rId8"/>
    <p:sldId id="453" r:id="rId9"/>
    <p:sldId id="454" r:id="rId10"/>
    <p:sldId id="339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AA7D711-9CC4-B34F-8D6E-6BEC6792F14C}">
          <p14:sldIdLst>
            <p14:sldId id="334"/>
            <p14:sldId id="430"/>
            <p14:sldId id="431"/>
          </p14:sldIdLst>
        </p14:section>
        <p14:section name="Morpho Tutorial" id="{FC3EBD8E-D4D1-5542-AB9C-8B49FD244BB4}">
          <p14:sldIdLst>
            <p14:sldId id="450"/>
            <p14:sldId id="451"/>
            <p14:sldId id="452"/>
            <p14:sldId id="453"/>
            <p14:sldId id="454"/>
            <p14:sldId id="33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 autoAdjust="0"/>
    <p:restoredTop sz="94690" autoAdjust="0"/>
  </p:normalViewPr>
  <p:slideViewPr>
    <p:cSldViewPr>
      <p:cViewPr>
        <p:scale>
          <a:sx n="90" d="100"/>
          <a:sy n="90" d="100"/>
        </p:scale>
        <p:origin x="-1832" y="-10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673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1400" smtClean="0">
                <a:latin typeface="Verdana" charset="0"/>
                <a:cs typeface="Verdana" charset="0"/>
                <a:sym typeface="Verdana" charset="0"/>
              </a:rPr>
              <a:t>NCEAS is an NSF funded research center whose mission is to advance the state of ecological knowledge through synthetic, cross-cutting studies using existing data.  Soon after NCEAS formed it became obvious that there was a large need for informatics tools that support synthetic research.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59133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4231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1638" y="0"/>
            <a:ext cx="2122487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218238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31823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60527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44910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9311233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114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4802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6486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1742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339981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65771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7289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Verdan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7241370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46992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1638" y="0"/>
            <a:ext cx="2122487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218238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7843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893774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114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6582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09499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87405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88699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1157941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Verdan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8874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82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Verdana" charset="0"/>
              </a:rPr>
              <a:t>Click to edit Master text styles</a:t>
            </a:r>
          </a:p>
          <a:p>
            <a:pPr lvl="1"/>
            <a:r>
              <a:rPr lang="en-US">
                <a:sym typeface="Verdana" charset="0"/>
              </a:rPr>
              <a:t>Second level</a:t>
            </a:r>
          </a:p>
          <a:p>
            <a:pPr lvl="2"/>
            <a:r>
              <a:rPr lang="en-US">
                <a:sym typeface="Verdana" charset="0"/>
              </a:rPr>
              <a:t>Third level</a:t>
            </a:r>
          </a:p>
          <a:p>
            <a:pPr lvl="3"/>
            <a:r>
              <a:rPr lang="en-US">
                <a:sym typeface="Verdana" charset="0"/>
              </a:rPr>
              <a:t>Fourth level</a:t>
            </a:r>
          </a:p>
          <a:p>
            <a:pPr lvl="4"/>
            <a:r>
              <a:rPr lang="en-US">
                <a:sym typeface="Verdana" charset="0"/>
              </a:rPr>
              <a:t>Fifth level</a:t>
            </a:r>
          </a:p>
        </p:txBody>
      </p:sp>
      <p:pic>
        <p:nvPicPr>
          <p:cNvPr id="2051" name="Picture 2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01600"/>
            <a:ext cx="1473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17613" y="0"/>
            <a:ext cx="7656512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Verdana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  <a:sym typeface="Verdana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9pPr>
    </p:titleStyle>
    <p:bodyStyle>
      <a:lvl1pPr marL="382588" indent="-342900" algn="l" rtl="0" eaLnBrk="0" fontAlgn="base" hangingPunct="0">
        <a:spcBef>
          <a:spcPts val="800"/>
        </a:spcBef>
        <a:spcAft>
          <a:spcPct val="0"/>
        </a:spcAft>
        <a:buSzPct val="100000"/>
        <a:buFont typeface="Verdana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marL="731838" indent="-285750" algn="l" rtl="0" eaLnBrk="0" fontAlgn="base" hangingPunct="0">
        <a:spcBef>
          <a:spcPts val="700"/>
        </a:spcBef>
        <a:spcAft>
          <a:spcPct val="0"/>
        </a:spcAft>
        <a:buSzPct val="100000"/>
        <a:buFont typeface="Verdana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marL="1131888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Verdana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marL="1589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Verdana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marL="20462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2503488" indent="-228600" algn="l" rtl="0" fontAlgn="base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2960688" indent="-228600" algn="l" rtl="0" fontAlgn="base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3417888" indent="-228600" algn="l" rtl="0" fontAlgn="base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3875088" indent="-228600" algn="l" rtl="0" fontAlgn="base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82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Verdana" charset="0"/>
              </a:rPr>
              <a:t>Click to edit Master text styles</a:t>
            </a:r>
          </a:p>
          <a:p>
            <a:pPr lvl="1"/>
            <a:r>
              <a:rPr lang="en-US">
                <a:sym typeface="Verdana" charset="0"/>
              </a:rPr>
              <a:t>Second level</a:t>
            </a:r>
          </a:p>
          <a:p>
            <a:pPr lvl="2"/>
            <a:r>
              <a:rPr lang="en-US">
                <a:sym typeface="Verdana" charset="0"/>
              </a:rPr>
              <a:t>Third level</a:t>
            </a:r>
          </a:p>
          <a:p>
            <a:pPr lvl="3"/>
            <a:r>
              <a:rPr lang="en-US">
                <a:sym typeface="Verdana" charset="0"/>
              </a:rPr>
              <a:t>Fourth level</a:t>
            </a:r>
          </a:p>
          <a:p>
            <a:pPr lvl="4"/>
            <a:r>
              <a:rPr lang="en-US">
                <a:sym typeface="Verdana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7613" y="0"/>
            <a:ext cx="7656512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Verdana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817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  <a:sym typeface="Verdana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9pPr>
    </p:titleStyle>
    <p:bodyStyle>
      <a:lvl1pPr marL="382588" indent="-342900" algn="l" rtl="0" eaLnBrk="0" fontAlgn="base" hangingPunct="0">
        <a:spcBef>
          <a:spcPts val="800"/>
        </a:spcBef>
        <a:spcAft>
          <a:spcPct val="0"/>
        </a:spcAft>
        <a:buSzPct val="100000"/>
        <a:buFont typeface="Verdana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marL="731838" indent="-285750" algn="l" rtl="0" eaLnBrk="0" fontAlgn="base" hangingPunct="0">
        <a:spcBef>
          <a:spcPts val="700"/>
        </a:spcBef>
        <a:spcAft>
          <a:spcPct val="0"/>
        </a:spcAft>
        <a:buSzPct val="100000"/>
        <a:buFont typeface="Verdana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marL="1131888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Verdana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marL="1589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Verdana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marL="20462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2503488" indent="-228600" algn="l" rtl="0" fontAlgn="base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2960688" indent="-228600" algn="l" rtl="0" fontAlgn="base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3417888" indent="-228600" algn="l" rtl="0" fontAlgn="base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3875088" indent="-228600" algn="l" rtl="0" fontAlgn="base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knb.ecoinformatics.org/" TargetMode="External"/><Relationship Id="rId4" Type="http://schemas.openxmlformats.org/officeDocument/2006/relationships/hyperlink" Target="http://dataone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ceas.ucsb.edu/ecoinformatic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36600" y="2203450"/>
            <a:ext cx="7645400" cy="3365500"/>
          </a:xfrm>
        </p:spPr>
        <p:txBody>
          <a:bodyPr rIns="132080"/>
          <a:lstStyle/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r>
              <a:rPr lang="en-US" sz="2000" dirty="0" smtClean="0"/>
              <a:t>Matthew B. Jones</a:t>
            </a: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r>
              <a:rPr lang="en-US" sz="2000" dirty="0" smtClean="0"/>
              <a:t>Jim </a:t>
            </a:r>
            <a:r>
              <a:rPr lang="en-US" sz="2000" dirty="0" err="1" smtClean="0"/>
              <a:t>Regetz</a:t>
            </a:r>
            <a:endParaRPr lang="en-US" sz="2000" dirty="0" smtClean="0"/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endParaRPr lang="en-US" sz="1800" dirty="0" smtClean="0"/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endParaRPr lang="en-US" sz="1800" dirty="0" smtClean="0"/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r>
              <a:rPr lang="en-US" sz="1900" dirty="0" smtClean="0">
                <a:latin typeface="Tahoma" charset="0"/>
                <a:cs typeface="Tahoma" charset="0"/>
                <a:sym typeface="Tahoma" charset="0"/>
              </a:rPr>
              <a:t>National Center for Ecological Analysis and Synthesis (NCEAS)</a:t>
            </a:r>
            <a:endParaRPr lang="en-US" sz="1900" dirty="0" smtClean="0">
              <a:latin typeface="Tahoma" charset="0"/>
              <a:sym typeface="Tahoma" charset="0"/>
            </a:endParaRP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r>
              <a:rPr lang="en-US" sz="1900" dirty="0" smtClean="0">
                <a:latin typeface="Tahoma" charset="0"/>
                <a:cs typeface="Tahoma" charset="0"/>
                <a:sym typeface="Tahoma" charset="0"/>
              </a:rPr>
              <a:t>University of California Santa Barbara</a:t>
            </a:r>
            <a:endParaRPr lang="en-US" sz="1500" dirty="0" smtClean="0">
              <a:latin typeface="Tahoma" charset="0"/>
              <a:sym typeface="Tahoma" charset="0"/>
            </a:endParaRP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endParaRPr lang="en-US" sz="1500" dirty="0" smtClean="0">
              <a:latin typeface="Tahoma" charset="0"/>
              <a:sym typeface="Tahoma" charset="0"/>
            </a:endParaRP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endParaRPr lang="en-US" sz="1700" dirty="0" smtClean="0">
              <a:latin typeface="Tahoma" charset="0"/>
              <a:sym typeface="Tahoma" charset="0"/>
            </a:endParaRP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endParaRPr lang="en-US" sz="1700" dirty="0" smtClean="0">
              <a:latin typeface="Tahoma" charset="0"/>
              <a:sym typeface="Tahoma" charset="0"/>
            </a:endParaRP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endParaRPr lang="en-US" sz="1700" dirty="0" smtClean="0">
              <a:latin typeface="Tahoma" charset="0"/>
              <a:sym typeface="Tahoma" charset="0"/>
            </a:endParaRP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r>
              <a:rPr lang="en-US" sz="1700" dirty="0" smtClean="0">
                <a:latin typeface="Tahoma" charset="0"/>
                <a:cs typeface="Tahoma" charset="0"/>
                <a:sym typeface="Tahoma" charset="0"/>
              </a:rPr>
              <a:t>NCEAS Synthesis Institute</a:t>
            </a:r>
            <a:endParaRPr lang="en-US" sz="1700" dirty="0" smtClean="0">
              <a:latin typeface="Tahoma" charset="0"/>
              <a:sym typeface="Tahoma" charset="0"/>
            </a:endParaRP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r>
              <a:rPr lang="en-US" sz="1700" dirty="0" smtClean="0">
                <a:latin typeface="Tahoma" charset="0"/>
                <a:cs typeface="Tahoma" charset="0"/>
                <a:sym typeface="Tahoma" charset="0"/>
              </a:rPr>
              <a:t>June 21, 2013</a:t>
            </a:r>
            <a:endParaRPr lang="en-US" sz="1700" dirty="0" smtClean="0">
              <a:latin typeface="Tahoma" charset="0"/>
              <a:sym typeface="Tahoma" charset="0"/>
            </a:endParaRPr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8064500" cy="1460500"/>
          </a:xfrm>
        </p:spPr>
        <p:txBody>
          <a:bodyPr rIns="39200" anchor="b"/>
          <a:lstStyle/>
          <a:p>
            <a:pPr marL="38100" indent="0" eaLnBrk="1" hangingPunct="1">
              <a:lnSpc>
                <a:spcPct val="96000"/>
              </a:lnSpc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</a:tabLst>
              <a:defRPr/>
            </a:pPr>
            <a:r>
              <a:rPr lang="en-US" sz="2500" dirty="0" err="1" smtClean="0">
                <a:latin typeface="Verdana Bold" charset="0"/>
                <a:cs typeface="Verdana Bold" charset="0"/>
                <a:sym typeface="Verdana Bold" charset="0"/>
              </a:rPr>
              <a:t>Morpho</a:t>
            </a:r>
            <a:r>
              <a:rPr lang="en-US" sz="2500" dirty="0" smtClean="0">
                <a:latin typeface="Verdana Bold" charset="0"/>
                <a:cs typeface="Verdana Bold" charset="0"/>
                <a:sym typeface="Verdana Bold" charset="0"/>
              </a:rPr>
              <a:t> Tutorial</a:t>
            </a:r>
            <a:endParaRPr lang="en-US" sz="2500" dirty="0" smtClean="0">
              <a:latin typeface="Verdana Bold" charset="0"/>
              <a:ea typeface="ヒラギノ角ゴ ProN W6" charset="0"/>
              <a:cs typeface="ヒラギノ角ゴ ProN W6" charset="0"/>
              <a:sym typeface="Verdana Bold" charset="0"/>
            </a:endParaRPr>
          </a:p>
        </p:txBody>
      </p:sp>
      <p:pic>
        <p:nvPicPr>
          <p:cNvPr id="4101" name="Picture 3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8533"/>
          <a:stretch/>
        </p:blipFill>
        <p:spPr bwMode="auto">
          <a:xfrm>
            <a:off x="1219200" y="4607865"/>
            <a:ext cx="1676400" cy="162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1401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AutoShape 1"/>
          <p:cNvSpPr>
            <a:spLocks/>
          </p:cNvSpPr>
          <p:nvPr/>
        </p:nvSpPr>
        <p:spPr bwMode="auto">
          <a:xfrm>
            <a:off x="7366000" y="901700"/>
            <a:ext cx="1625600" cy="1866900"/>
          </a:xfrm>
          <a:prstGeom prst="roundRect">
            <a:avLst>
              <a:gd name="adj" fmla="val 11708"/>
            </a:avLst>
          </a:prstGeom>
          <a:noFill/>
          <a:ln w="127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4608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75" y="1190625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6083" name="Rectangle 3"/>
          <p:cNvSpPr>
            <a:spLocks/>
          </p:cNvSpPr>
          <p:nvPr/>
        </p:nvSpPr>
        <p:spPr bwMode="auto">
          <a:xfrm>
            <a:off x="7632700" y="2082800"/>
            <a:ext cx="10906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rgbClr val="333333"/>
                </a:solidFill>
                <a:latin typeface="Arial Black" charset="0"/>
                <a:ea typeface="ＭＳ Ｐゴシック" charset="0"/>
                <a:cs typeface="Arial Black" charset="0"/>
                <a:sym typeface="Arial Black" charset="0"/>
              </a:rPr>
              <a:t>Morpho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 dirty="0"/>
              <a:t>Wizard to create </a:t>
            </a:r>
            <a:r>
              <a:rPr lang="en-US" dirty="0" smtClean="0"/>
              <a:t>metadata</a:t>
            </a:r>
            <a:endParaRPr lang="en-US" dirty="0"/>
          </a:p>
        </p:txBody>
      </p:sp>
      <p:pic>
        <p:nvPicPr>
          <p:cNvPr id="46085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028700"/>
            <a:ext cx="64770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6086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409700"/>
            <a:ext cx="40386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6087" name="Picture 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2032000"/>
            <a:ext cx="4318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6088" name="Picture 8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2540000"/>
            <a:ext cx="43624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6089" name="Picture 9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2900363"/>
            <a:ext cx="4591050" cy="33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6090" name="Picture 10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327400"/>
            <a:ext cx="44386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8621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Morpho highlights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pPr>
              <a:spcBef>
                <a:spcPct val="0"/>
              </a:spcBef>
            </a:pPr>
            <a:r>
              <a:rPr lang="en-US" sz="2700" u="sng" dirty="0"/>
              <a:t>Create metadata</a:t>
            </a:r>
            <a:r>
              <a:rPr lang="en-US" sz="2700" dirty="0"/>
              <a:t> in EML format</a:t>
            </a:r>
          </a:p>
          <a:p>
            <a:pPr>
              <a:spcBef>
                <a:spcPts val="1200"/>
              </a:spcBef>
            </a:pPr>
            <a:r>
              <a:rPr lang="en-US" sz="2700" u="sng" dirty="0" smtClean="0"/>
              <a:t>Manage data</a:t>
            </a:r>
            <a:r>
              <a:rPr lang="en-US" sz="2700" dirty="0" smtClean="0"/>
              <a:t> in </a:t>
            </a:r>
            <a:r>
              <a:rPr lang="en-US" sz="2700" dirty="0"/>
              <a:t>EML packages</a:t>
            </a:r>
          </a:p>
          <a:p>
            <a:pPr>
              <a:spcBef>
                <a:spcPts val="1200"/>
              </a:spcBef>
            </a:pPr>
            <a:r>
              <a:rPr lang="en-US" sz="2700" u="sng" dirty="0"/>
              <a:t>Save, publish, and share</a:t>
            </a:r>
            <a:r>
              <a:rPr lang="en-US" sz="2700" dirty="0"/>
              <a:t> </a:t>
            </a:r>
            <a:r>
              <a:rPr lang="en-US" sz="2700" dirty="0" smtClean="0"/>
              <a:t>data</a:t>
            </a:r>
            <a:endParaRPr lang="en-US" sz="2700" dirty="0"/>
          </a:p>
          <a:p>
            <a:pPr>
              <a:spcBef>
                <a:spcPts val="1200"/>
              </a:spcBef>
            </a:pPr>
            <a:endParaRPr lang="en-US" sz="2700" u="sng" dirty="0" smtClean="0"/>
          </a:p>
          <a:p>
            <a:pPr>
              <a:spcBef>
                <a:spcPts val="1200"/>
              </a:spcBef>
            </a:pPr>
            <a:r>
              <a:rPr lang="en-US" sz="2700" u="sng" dirty="0" smtClean="0"/>
              <a:t>Search</a:t>
            </a:r>
            <a:r>
              <a:rPr lang="en-US" sz="2700" dirty="0" smtClean="0"/>
              <a:t> </a:t>
            </a:r>
            <a:r>
              <a:rPr lang="en-US" sz="2700" dirty="0"/>
              <a:t>for data </a:t>
            </a:r>
            <a:endParaRPr lang="en-US" sz="2700" dirty="0" smtClean="0"/>
          </a:p>
          <a:p>
            <a:pPr>
              <a:spcBef>
                <a:spcPts val="1200"/>
              </a:spcBef>
            </a:pPr>
            <a:r>
              <a:rPr lang="en-US" sz="2700" u="sng" dirty="0" smtClean="0"/>
              <a:t>Multi</a:t>
            </a:r>
            <a:r>
              <a:rPr lang="en-US" sz="2700" u="sng" dirty="0"/>
              <a:t>-language</a:t>
            </a:r>
            <a:endParaRPr lang="en-US" sz="2700" dirty="0"/>
          </a:p>
          <a:p>
            <a:pPr marL="782638" lvl="1">
              <a:spcBef>
                <a:spcPts val="1200"/>
              </a:spcBef>
            </a:pPr>
            <a:r>
              <a:rPr lang="en-US" sz="2700" dirty="0"/>
              <a:t>English, Spanish, Chinese, French, Portuguese, Japanese</a:t>
            </a:r>
          </a:p>
          <a:p>
            <a:pPr>
              <a:spcBef>
                <a:spcPts val="1200"/>
              </a:spcBef>
            </a:pPr>
            <a:r>
              <a:rPr lang="en-US" sz="2700" u="sng" dirty="0"/>
              <a:t>Export</a:t>
            </a:r>
            <a:r>
              <a:rPr lang="en-US" sz="2700" dirty="0"/>
              <a:t> data and </a:t>
            </a:r>
            <a:r>
              <a:rPr lang="en-US" sz="2700" dirty="0" smtClean="0"/>
              <a:t>metadata</a:t>
            </a:r>
            <a:endParaRPr lang="en-US" sz="2700" dirty="0"/>
          </a:p>
          <a:p>
            <a:pPr>
              <a:spcBef>
                <a:spcPts val="1200"/>
              </a:spcBef>
            </a:pPr>
            <a:r>
              <a:rPr lang="en-US" sz="2700" u="sng" dirty="0"/>
              <a:t>Cross-platform</a:t>
            </a:r>
            <a:r>
              <a:rPr lang="en-US" sz="2700" dirty="0"/>
              <a:t>, and open source </a:t>
            </a:r>
          </a:p>
        </p:txBody>
      </p:sp>
      <p:sp>
        <p:nvSpPr>
          <p:cNvPr id="47107" name="AutoShape 3"/>
          <p:cNvSpPr>
            <a:spLocks/>
          </p:cNvSpPr>
          <p:nvPr/>
        </p:nvSpPr>
        <p:spPr bwMode="auto">
          <a:xfrm>
            <a:off x="7366000" y="901700"/>
            <a:ext cx="1625600" cy="1866900"/>
          </a:xfrm>
          <a:prstGeom prst="roundRect">
            <a:avLst>
              <a:gd name="adj" fmla="val 11708"/>
            </a:avLst>
          </a:prstGeom>
          <a:noFill/>
          <a:ln w="127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47108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75" y="1190625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7109" name="Rectangle 5"/>
          <p:cNvSpPr>
            <a:spLocks/>
          </p:cNvSpPr>
          <p:nvPr/>
        </p:nvSpPr>
        <p:spPr bwMode="auto">
          <a:xfrm>
            <a:off x="7632700" y="2082800"/>
            <a:ext cx="10906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rgbClr val="333333"/>
                </a:solidFill>
                <a:latin typeface="Arial Black" charset="0"/>
                <a:ea typeface="ＭＳ Ｐゴシック" charset="0"/>
                <a:cs typeface="Arial Black" charset="0"/>
                <a:sym typeface="Arial Black" charset="0"/>
              </a:rPr>
              <a:t>Morpho</a:t>
            </a:r>
          </a:p>
        </p:txBody>
      </p:sp>
    </p:spTree>
    <p:extLst>
      <p:ext uri="{BB962C8B-B14F-4D97-AF65-F5344CB8AC3E}">
        <p14:creationId xmlns:p14="http://schemas.microsoft.com/office/powerpoint/2010/main" val="7980621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Morpho</a:t>
            </a:r>
            <a:r>
              <a:rPr lang="en-US" dirty="0" smtClean="0"/>
              <a:t> Tutoria</a:t>
            </a:r>
            <a:r>
              <a:rPr lang="en-US" dirty="0"/>
              <a:t>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Install and understand </a:t>
            </a:r>
            <a:r>
              <a:rPr lang="en-US" dirty="0" err="1" smtClean="0"/>
              <a:t>Morpho</a:t>
            </a:r>
            <a:endParaRPr lang="en-US" dirty="0" smtClean="0"/>
          </a:p>
          <a:p>
            <a:pPr lvl="1"/>
            <a:r>
              <a:rPr lang="en-US" dirty="0" smtClean="0"/>
              <a:t>Understand basics of metadata editing</a:t>
            </a:r>
          </a:p>
          <a:p>
            <a:pPr lvl="1"/>
            <a:r>
              <a:rPr lang="en-US" dirty="0" smtClean="0"/>
              <a:t>Save data to </a:t>
            </a:r>
            <a:r>
              <a:rPr lang="en-US" dirty="0" err="1" smtClean="0"/>
              <a:t>Metacat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ccess control, and other more advanced features</a:t>
            </a:r>
          </a:p>
          <a:p>
            <a:pPr lvl="1"/>
            <a:r>
              <a:rPr lang="en-US" dirty="0" smtClean="0"/>
              <a:t>Understand relationship of </a:t>
            </a:r>
            <a:r>
              <a:rPr lang="en-US" dirty="0" err="1" smtClean="0"/>
              <a:t>Metacat</a:t>
            </a:r>
            <a:r>
              <a:rPr lang="en-US" dirty="0" smtClean="0"/>
              <a:t> to DataONE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406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Download and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http://</a:t>
            </a:r>
            <a:r>
              <a:rPr lang="en-US" sz="2400" dirty="0" err="1"/>
              <a:t>knb.ecoinformatics.org</a:t>
            </a:r>
            <a:r>
              <a:rPr lang="en-US" sz="2400" dirty="0"/>
              <a:t>/</a:t>
            </a:r>
            <a:r>
              <a:rPr lang="en-US" sz="2400" dirty="0" err="1"/>
              <a:t>morphoportal.jsp</a:t>
            </a:r>
            <a:endParaRPr lang="en-US" sz="2400" dirty="0"/>
          </a:p>
        </p:txBody>
      </p:sp>
      <p:pic>
        <p:nvPicPr>
          <p:cNvPr id="4" name="Picture 3" descr="Screen Shot 2013-02-08 at 7.06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7276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699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2. Create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Profile: a way to allow multiple users to use the same </a:t>
            </a:r>
            <a:r>
              <a:rPr lang="en-US" dirty="0" err="1" smtClean="0"/>
              <a:t>Morpho</a:t>
            </a:r>
            <a:r>
              <a:rPr lang="en-US" dirty="0" smtClean="0"/>
              <a:t> install without colliding</a:t>
            </a:r>
          </a:p>
          <a:p>
            <a:pPr lvl="1"/>
            <a:r>
              <a:rPr lang="en-US" dirty="0" smtClean="0"/>
              <a:t>Each profile is associated with one KNB/</a:t>
            </a:r>
            <a:r>
              <a:rPr lang="en-US" dirty="0" err="1" smtClean="0"/>
              <a:t>Metacat</a:t>
            </a:r>
            <a:r>
              <a:rPr lang="en-US" dirty="0" smtClean="0"/>
              <a:t> account</a:t>
            </a:r>
          </a:p>
          <a:p>
            <a:pPr lvl="1"/>
            <a:r>
              <a:rPr lang="en-US" dirty="0" smtClean="0"/>
              <a:t>Each profile has a ‘prefix’ used to create data set identifiers</a:t>
            </a:r>
          </a:p>
          <a:p>
            <a:pPr lvl="2"/>
            <a:r>
              <a:rPr lang="en-US" dirty="0" smtClean="0"/>
              <a:t>E.g., the prefix ‘jones’ is used to create IDs of the form ‘jones.1.1’</a:t>
            </a:r>
            <a:endParaRPr lang="en-US" dirty="0"/>
          </a:p>
        </p:txBody>
      </p:sp>
      <p:pic>
        <p:nvPicPr>
          <p:cNvPr id="4" name="Picture 3" descr="Screen Shot 2013-02-08 at 7.10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0973"/>
            <a:ext cx="9144000" cy="606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62432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3. Set </a:t>
            </a:r>
            <a:r>
              <a:rPr lang="en-US" dirty="0" err="1" smtClean="0"/>
              <a:t>Metacat</a:t>
            </a:r>
            <a:r>
              <a:rPr lang="en-US" dirty="0" smtClean="0"/>
              <a:t>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http://dev2.nceas.ucsb.edu/</a:t>
            </a:r>
            <a:r>
              <a:rPr lang="en-US" sz="2800" dirty="0" err="1"/>
              <a:t>knb</a:t>
            </a:r>
            <a:r>
              <a:rPr lang="en-US" sz="2800" dirty="0"/>
              <a:t>/</a:t>
            </a:r>
            <a:r>
              <a:rPr lang="en-US" sz="2800" dirty="0" err="1"/>
              <a:t>metacat</a:t>
            </a:r>
            <a:endParaRPr lang="en-US" sz="2800" dirty="0"/>
          </a:p>
        </p:txBody>
      </p:sp>
      <p:pic>
        <p:nvPicPr>
          <p:cNvPr id="4" name="Picture 3" descr="Screen Shot 2013-02-08 at 7.12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33600"/>
            <a:ext cx="6096000" cy="435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19280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Manage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  <a:p>
            <a:r>
              <a:rPr lang="en-US" dirty="0" smtClean="0"/>
              <a:t>Find the data set uploaded earlier</a:t>
            </a:r>
          </a:p>
          <a:p>
            <a:r>
              <a:rPr lang="en-US" dirty="0" smtClean="0"/>
              <a:t>Open it and edit it as instructed</a:t>
            </a:r>
          </a:p>
        </p:txBody>
      </p:sp>
    </p:spTree>
    <p:extLst>
      <p:ext uri="{BB962C8B-B14F-4D97-AF65-F5344CB8AC3E}">
        <p14:creationId xmlns:p14="http://schemas.microsoft.com/office/powerpoint/2010/main" val="2044624818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>
              <a:defRPr/>
            </a:pPr>
            <a:r>
              <a:rPr lang="en-US" smtClean="0"/>
              <a:t>Questions?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eaLnBrk="1" hangingPunct="1">
              <a:defRPr/>
            </a:pPr>
            <a:r>
              <a:rPr lang="en-US" sz="2600" dirty="0" smtClean="0"/>
              <a:t>Contact:</a:t>
            </a:r>
          </a:p>
          <a:p>
            <a:pPr lvl="1" eaLnBrk="1" hangingPunct="1">
              <a:defRPr/>
            </a:pPr>
            <a:r>
              <a:rPr lang="en-US" sz="2200" dirty="0" smtClean="0"/>
              <a:t>Matt Jones &lt;</a:t>
            </a:r>
            <a:r>
              <a:rPr lang="en-US" sz="2200" dirty="0" err="1" smtClean="0"/>
              <a:t>jones@nceas.ucsb.edu</a:t>
            </a:r>
            <a:r>
              <a:rPr lang="en-US" sz="2200" dirty="0" smtClean="0"/>
              <a:t>&gt;</a:t>
            </a:r>
          </a:p>
          <a:p>
            <a:pPr lvl="1" eaLnBrk="1" hangingPunct="1">
              <a:defRPr/>
            </a:pPr>
            <a:r>
              <a:rPr lang="en-US" sz="2200" dirty="0" smtClean="0"/>
              <a:t>Jim </a:t>
            </a:r>
            <a:r>
              <a:rPr lang="en-US" sz="2200" dirty="0" err="1" smtClean="0"/>
              <a:t>Regetz</a:t>
            </a:r>
            <a:r>
              <a:rPr lang="en-US" sz="2200" dirty="0" smtClean="0"/>
              <a:t> &lt;</a:t>
            </a:r>
            <a:r>
              <a:rPr lang="en-US" sz="2200" dirty="0" err="1" smtClean="0"/>
              <a:t>regetz@nceas.ucsb.edu</a:t>
            </a:r>
            <a:r>
              <a:rPr lang="en-US" sz="2200" dirty="0" smtClean="0"/>
              <a:t>&gt;</a:t>
            </a:r>
          </a:p>
          <a:p>
            <a:pPr marL="39688" indent="0" eaLnBrk="1" hangingPunct="1">
              <a:buFont typeface="Verdana" charset="0"/>
              <a:buNone/>
              <a:defRPr/>
            </a:pPr>
            <a:endParaRPr lang="en-US" sz="2600" dirty="0" smtClean="0"/>
          </a:p>
          <a:p>
            <a:pPr eaLnBrk="1" hangingPunct="1">
              <a:defRPr/>
            </a:pPr>
            <a:r>
              <a:rPr lang="en-US" sz="2600" dirty="0" smtClean="0"/>
              <a:t>Links</a:t>
            </a:r>
          </a:p>
          <a:p>
            <a:pPr lvl="1" eaLnBrk="1" hangingPunct="1">
              <a:defRPr/>
            </a:pPr>
            <a:r>
              <a:rPr lang="en-US" sz="2200" u="sng" dirty="0" smtClean="0">
                <a:hlinkClick r:id="rId2"/>
              </a:rPr>
              <a:t>http://www.nceas.ucsb.edu/ecoinfo/</a:t>
            </a:r>
            <a:endParaRPr lang="en-US" sz="2200" dirty="0" smtClean="0"/>
          </a:p>
          <a:p>
            <a:pPr lvl="1" eaLnBrk="1" hangingPunct="1">
              <a:defRPr/>
            </a:pPr>
            <a:r>
              <a:rPr lang="en-US" sz="2200" u="sng" dirty="0" smtClean="0">
                <a:hlinkClick r:id="rId3"/>
              </a:rPr>
              <a:t>http://knb.ecoinformatics.org</a:t>
            </a:r>
            <a:r>
              <a:rPr lang="en-US" sz="2200" dirty="0" smtClean="0">
                <a:hlinkClick r:id="rId3"/>
              </a:rPr>
              <a:t>/</a:t>
            </a:r>
            <a:endParaRPr lang="en-US" sz="2200" dirty="0" smtClean="0"/>
          </a:p>
          <a:p>
            <a:pPr lvl="1" eaLnBrk="1" hangingPunct="1">
              <a:defRPr/>
            </a:pPr>
            <a:r>
              <a:rPr lang="en-US" sz="2200" u="sng" dirty="0" smtClean="0">
                <a:hlinkClick r:id="rId4"/>
              </a:rPr>
              <a:t>http://dataone.org</a:t>
            </a:r>
            <a:endParaRPr lang="en-US" sz="2200" u="sng" dirty="0" smtClean="0"/>
          </a:p>
        </p:txBody>
      </p:sp>
    </p:spTree>
    <p:extLst>
      <p:ext uri="{BB962C8B-B14F-4D97-AF65-F5344CB8AC3E}">
        <p14:creationId xmlns:p14="http://schemas.microsoft.com/office/powerpoint/2010/main" val="13481955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CEAStemplate04">
  <a:themeElements>
    <a:clrScheme name="NCEAStemplate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CEAStemplate04">
      <a:majorFont>
        <a:latin typeface="Verdana"/>
        <a:ea typeface="ヒラギノ角ゴ ProN W3"/>
        <a:cs typeface="ヒラギノ角ゴ ProN W3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lnDef>
  </a:objectDefaults>
  <a:extraClrSchemeLst>
    <a:extraClrScheme>
      <a:clrScheme name="NCEAStemplate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CEAStemplate04 - No Graphics">
  <a:themeElements>
    <a:clrScheme name="NCEAStemplate04 - No Graphi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CEAStemplate04 - No Graphics">
      <a:majorFont>
        <a:latin typeface="Verdana"/>
        <a:ea typeface="ヒラギノ角ゴ ProN W3"/>
        <a:cs typeface="ヒラギノ角ゴ ProN W3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lnDef>
  </a:objectDefaults>
  <a:extraClrSchemeLst>
    <a:extraClrScheme>
      <a:clrScheme name="NCEAStemplate04 - No Graphi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Pages>0</Pages>
  <Words>316</Words>
  <Characters>0</Characters>
  <Application>Microsoft Macintosh PowerPoint</Application>
  <PresentationFormat>On-screen Show (4:3)</PresentationFormat>
  <Lines>0</Lines>
  <Paragraphs>56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NCEAStemplate04</vt:lpstr>
      <vt:lpstr>NCEAStemplate04 - No Graphics</vt:lpstr>
      <vt:lpstr>Morpho Tutorial</vt:lpstr>
      <vt:lpstr>Wizard to create metadata</vt:lpstr>
      <vt:lpstr>Morpho highlights</vt:lpstr>
      <vt:lpstr>Morpho Tutorial</vt:lpstr>
      <vt:lpstr>Step 1: Download and install</vt:lpstr>
      <vt:lpstr>Step 2. Create profile</vt:lpstr>
      <vt:lpstr>Step 3. Set Metacat to use</vt:lpstr>
      <vt:lpstr>Step 4: Manage data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metadata and ontologies to facilitate ecological analysis and modeling</dc:title>
  <dc:subject/>
  <dc:creator>Matt Jones</dc:creator>
  <cp:keywords>ecoinformatics</cp:keywords>
  <dc:description/>
  <cp:lastModifiedBy>Matthew Jones</cp:lastModifiedBy>
  <cp:revision>185</cp:revision>
  <dcterms:modified xsi:type="dcterms:W3CDTF">2013-06-21T04:21:27Z</dcterms:modified>
</cp:coreProperties>
</file>