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69" r:id="rId5"/>
    <p:sldId id="270" r:id="rId6"/>
    <p:sldId id="271" r:id="rId7"/>
    <p:sldId id="262" r:id="rId8"/>
    <p:sldId id="268" r:id="rId9"/>
    <p:sldId id="263" r:id="rId10"/>
    <p:sldId id="266" r:id="rId11"/>
    <p:sldId id="267" r:id="rId12"/>
    <p:sldId id="260" r:id="rId13"/>
    <p:sldId id="264" r:id="rId14"/>
    <p:sldId id="265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0926" autoAdjust="0"/>
    <p:restoredTop sz="99269" autoAdjust="0"/>
  </p:normalViewPr>
  <p:slideViewPr>
    <p:cSldViewPr snapToGrid="0" snapToObjects="1">
      <p:cViewPr varScale="1">
        <p:scale>
          <a:sx n="89" d="100"/>
          <a:sy n="8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1D04E-8647-ED49-B5A6-A5C5754350AD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4FAE-3D0D-094C-9414-A78F3F7C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Patches = local communities</a:t>
            </a:r>
          </a:p>
          <a:p>
            <a:r>
              <a:rPr lang="en-US" dirty="0" smtClean="0"/>
              <a:t>Regional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metacommunity</a:t>
            </a:r>
            <a:r>
              <a:rPr lang="en-US" baseline="0" dirty="0" smtClean="0"/>
              <a:t> = all shallow (and all deep) sites pooled</a:t>
            </a:r>
            <a:endParaRPr lang="en-US" dirty="0" smtClean="0"/>
          </a:p>
          <a:p>
            <a:r>
              <a:rPr lang="en-US" dirty="0" smtClean="0"/>
              <a:t>Oil (ignore)</a:t>
            </a:r>
          </a:p>
          <a:p>
            <a:r>
              <a:rPr lang="en-US" dirty="0" smtClean="0"/>
              <a:t>Spatial diversity</a:t>
            </a:r>
            <a:r>
              <a:rPr lang="en-US" baseline="0" dirty="0" smtClean="0"/>
              <a:t> (beta diversity) is high: </a:t>
            </a:r>
            <a:r>
              <a:rPr lang="en-US" dirty="0" smtClean="0"/>
              <a:t>Great</a:t>
            </a:r>
            <a:r>
              <a:rPr lang="en-US" baseline="0" dirty="0" smtClean="0"/>
              <a:t> deal of spatial turnover in species identity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DCAF6-286A-544D-A51E-1454832429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0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steps: do this for multipl</a:t>
            </a:r>
            <a:r>
              <a:rPr lang="en-US" baseline="0" dirty="0" smtClean="0"/>
              <a:t>e spatial scales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4FAE-3D0D-094C-9414-A78F3F7C35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steps: do</a:t>
            </a:r>
            <a:r>
              <a:rPr lang="en-US" baseline="0" dirty="0" smtClean="0"/>
              <a:t> last slide</a:t>
            </a:r>
            <a:r>
              <a:rPr lang="en-US" dirty="0" smtClean="0"/>
              <a:t> for multipl</a:t>
            </a:r>
            <a:r>
              <a:rPr lang="en-US" baseline="0" dirty="0" smtClean="0"/>
              <a:t>e spatial scales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4FAE-3D0D-094C-9414-A78F3F7C35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</a:t>
            </a:r>
            <a:r>
              <a:rPr lang="en-US" smtClean="0"/>
              <a:t>LOCAL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4FAE-3D0D-094C-9414-A78F3F7C35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6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F079-96C7-F54E-9A1C-4B7C2040775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3D38-F5DB-4C47-A23D-F7E3625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Groundfish</a:t>
            </a:r>
            <a:r>
              <a:rPr lang="en-US" sz="4000" dirty="0" smtClean="0"/>
              <a:t> 3</a:t>
            </a:r>
            <a:br>
              <a:rPr lang="en-US" sz="4000" dirty="0" smtClean="0"/>
            </a:br>
            <a:r>
              <a:rPr lang="en-US" sz="4000" dirty="0" smtClean="0"/>
              <a:t>Spatial scaling of diversity &amp; </a:t>
            </a:r>
            <a:r>
              <a:rPr lang="en-US" sz="4000" dirty="0" smtClean="0"/>
              <a:t>stability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Investigate alternative hypotheses for spatial stability:</a:t>
            </a:r>
          </a:p>
          <a:p>
            <a:r>
              <a:rPr lang="en-US" dirty="0" smtClean="0"/>
              <a:t>Asynchrony</a:t>
            </a:r>
          </a:p>
          <a:p>
            <a:r>
              <a:rPr lang="en-US" dirty="0" smtClean="0"/>
              <a:t>Mathematical artifact?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results map to primary productivity, SST, life history, </a:t>
            </a:r>
            <a:r>
              <a:rPr lang="is-IS" dirty="0" smtClean="0"/>
              <a:t>…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4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6200"/>
            <a:ext cx="7848600" cy="670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686" y="176083"/>
            <a:ext cx="245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Wang &amp; </a:t>
            </a:r>
            <a:r>
              <a:rPr lang="en-US" dirty="0" err="1" smtClean="0"/>
              <a:t>Loreau</a:t>
            </a:r>
            <a:r>
              <a:rPr lang="en-US" dirty="0"/>
              <a:t> </a:t>
            </a:r>
            <a:r>
              <a:rPr lang="en-US" dirty="0" smtClean="0"/>
              <a:t>2014, Fig. 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5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</a:t>
            </a:r>
            <a:r>
              <a:rPr lang="en-US" dirty="0" smtClean="0"/>
              <a:t>turnover </a:t>
            </a:r>
            <a:br>
              <a:rPr lang="en-US" dirty="0" smtClean="0"/>
            </a:br>
            <a:r>
              <a:rPr lang="en-US" dirty="0" smtClean="0"/>
              <a:t>in community composition</a:t>
            </a:r>
            <a:endParaRPr lang="en-US" dirty="0"/>
          </a:p>
        </p:txBody>
      </p:sp>
      <p:pic>
        <p:nvPicPr>
          <p:cNvPr id="5" name="Content Placeholder 4" descr="nMDS_groupByYears_origina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" r="2744"/>
          <a:stretch/>
        </p:blipFill>
        <p:spPr>
          <a:xfrm>
            <a:off x="1" y="1752942"/>
            <a:ext cx="9143999" cy="4276582"/>
          </a:xfrm>
        </p:spPr>
      </p:pic>
    </p:spTree>
    <p:extLst>
      <p:ext uri="{BB962C8B-B14F-4D97-AF65-F5344CB8AC3E}">
        <p14:creationId xmlns:p14="http://schemas.microsoft.com/office/powerpoint/2010/main" val="32912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pic>
        <p:nvPicPr>
          <p:cNvPr id="8" name="Picture 7" descr="Screen Shot 2016-10-08 at 2.00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" y="163900"/>
            <a:ext cx="9131300" cy="3403600"/>
          </a:xfrm>
          <a:prstGeom prst="rect">
            <a:avLst/>
          </a:prstGeom>
        </p:spPr>
      </p:pic>
      <p:pic>
        <p:nvPicPr>
          <p:cNvPr id="10" name="Picture 9" descr="Screen Shot 2016-10-08 at 2.02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92" y="3479800"/>
            <a:ext cx="4495800" cy="33782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016000" y="606778"/>
            <a:ext cx="1806222" cy="2060222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83955" y="620889"/>
            <a:ext cx="1806222" cy="2060222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40288" y="3849511"/>
            <a:ext cx="1806222" cy="2060222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40" y="1811819"/>
            <a:ext cx="4318000" cy="3251200"/>
          </a:xfrm>
          <a:prstGeom prst="rect">
            <a:avLst/>
          </a:prstGeom>
        </p:spPr>
      </p:pic>
      <p:pic>
        <p:nvPicPr>
          <p:cNvPr id="3" name="Picture 2" descr="Screen Shot 2016-10-08 at 1.59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7" y="1723211"/>
            <a:ext cx="4406900" cy="32893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143000" y="2032000"/>
            <a:ext cx="1806222" cy="2116668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669845" y="2032000"/>
            <a:ext cx="1806222" cy="2116668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6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16890" y="1260521"/>
            <a:ext cx="3297643" cy="3558486"/>
            <a:chOff x="716890" y="632685"/>
            <a:chExt cx="3297643" cy="3558486"/>
          </a:xfrm>
        </p:grpSpPr>
        <p:grpSp>
          <p:nvGrpSpPr>
            <p:cNvPr id="16" name="Group 15"/>
            <p:cNvGrpSpPr/>
            <p:nvPr/>
          </p:nvGrpSpPr>
          <p:grpSpPr>
            <a:xfrm>
              <a:off x="1114764" y="798236"/>
              <a:ext cx="2855969" cy="2754107"/>
              <a:chOff x="5494249" y="984351"/>
              <a:chExt cx="2855969" cy="2754107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5494249" y="984351"/>
                <a:ext cx="0" cy="275410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494249" y="3738457"/>
                <a:ext cx="285596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494249" y="2175290"/>
                <a:ext cx="1542124" cy="156316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1094876" y="3533022"/>
              <a:ext cx="291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Area (km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8836636">
              <a:off x="657348" y="2546677"/>
              <a:ext cx="291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Sp. Richness, H’, </a:t>
              </a:r>
              <a:r>
                <a:rPr lang="en-US" dirty="0" err="1" smtClean="0"/>
                <a:t>etc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558273" y="1907848"/>
              <a:ext cx="291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Ecosystem Stability (γ</a:t>
              </a:r>
              <a:r>
                <a:rPr lang="en-US" baseline="-25000" dirty="0" smtClean="0"/>
                <a:t>CV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627" y="1264199"/>
            <a:ext cx="3593293" cy="3485491"/>
            <a:chOff x="716890" y="632685"/>
            <a:chExt cx="3593293" cy="3485491"/>
          </a:xfrm>
        </p:grpSpPr>
        <p:grpSp>
          <p:nvGrpSpPr>
            <p:cNvPr id="23" name="Group 22"/>
            <p:cNvGrpSpPr/>
            <p:nvPr/>
          </p:nvGrpSpPr>
          <p:grpSpPr>
            <a:xfrm>
              <a:off x="1114764" y="798236"/>
              <a:ext cx="2855969" cy="2754107"/>
              <a:chOff x="5494249" y="984351"/>
              <a:chExt cx="2855969" cy="275410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5494249" y="984351"/>
                <a:ext cx="0" cy="275410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494249" y="3738457"/>
                <a:ext cx="285596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5494249" y="2175290"/>
                <a:ext cx="1542124" cy="156316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09456" y="3533022"/>
              <a:ext cx="350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Distance between centroids (km)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8836636">
              <a:off x="701142" y="2473682"/>
              <a:ext cx="291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Community Dissimilarity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-558273" y="1907848"/>
              <a:ext cx="291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Ecosystem Stability (γ</a:t>
              </a:r>
              <a:r>
                <a:rPr lang="en-US" baseline="-25000" dirty="0" smtClean="0"/>
                <a:t>CV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3930" y="890621"/>
            <a:ext cx="440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Gets at the species-area relationship: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78566" y="890621"/>
            <a:ext cx="315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Gets at spatial diversity: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69943" y="5057514"/>
            <a:ext cx="3834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Intermediate-level spatial groupings:</a:t>
            </a:r>
          </a:p>
          <a:p>
            <a:r>
              <a:rPr lang="en-US" dirty="0" smtClean="0"/>
              <a:t>1-4 (maybe drop 1)</a:t>
            </a:r>
          </a:p>
          <a:p>
            <a:r>
              <a:rPr lang="en-US" dirty="0" smtClean="0"/>
              <a:t>5-7</a:t>
            </a:r>
          </a:p>
          <a:p>
            <a:r>
              <a:rPr lang="en-US" dirty="0" smtClean="0"/>
              <a:t>8-10 (maybe drop 10)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5431" y="214034"/>
            <a:ext cx="478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Nov. 22: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122" y="5057514"/>
            <a:ext cx="488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-axes:</a:t>
            </a:r>
          </a:p>
          <a:p>
            <a:r>
              <a:rPr lang="en-US" dirty="0" smtClean="0"/>
              <a:t>Start with local communities, </a:t>
            </a:r>
          </a:p>
          <a:p>
            <a:r>
              <a:rPr lang="en-US" dirty="0" smtClean="0"/>
              <a:t>intermediate-level spatial groupings (see right), </a:t>
            </a:r>
          </a:p>
          <a:p>
            <a:r>
              <a:rPr lang="en-US" dirty="0" smtClean="0"/>
              <a:t>and whole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3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plot_orig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37190"/>
            <a:ext cx="8572500" cy="611505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94702" y="735597"/>
            <a:ext cx="3253281" cy="835299"/>
            <a:chOff x="342466" y="5885928"/>
            <a:chExt cx="3253281" cy="835299"/>
          </a:xfrm>
        </p:grpSpPr>
        <p:sp>
          <p:nvSpPr>
            <p:cNvPr id="5" name="TextBox 4"/>
            <p:cNvSpPr txBox="1"/>
            <p:nvPr/>
          </p:nvSpPr>
          <p:spPr>
            <a:xfrm>
              <a:off x="1467988" y="5930384"/>
              <a:ext cx="21277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Shallow (50-150m)</a:t>
              </a:r>
            </a:p>
            <a:p>
              <a:r>
                <a:rPr lang="en-US" sz="800" dirty="0" smtClean="0"/>
                <a:t> </a:t>
              </a:r>
            </a:p>
            <a:p>
              <a:r>
                <a:rPr lang="en-US" dirty="0" smtClean="0"/>
                <a:t>Deep (151-300m)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3459" y="5929830"/>
              <a:ext cx="858374" cy="311442"/>
              <a:chOff x="523459" y="5929830"/>
              <a:chExt cx="858374" cy="3114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23459" y="6000729"/>
                <a:ext cx="296759" cy="2286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85074" y="6000729"/>
                <a:ext cx="296759" cy="228641"/>
              </a:xfrm>
              <a:prstGeom prst="rect">
                <a:avLst/>
              </a:prstGeom>
              <a:solidFill>
                <a:srgbClr val="6600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7553" y="5929830"/>
                <a:ext cx="3640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s-IS" sz="1200" dirty="0" smtClean="0"/>
                  <a:t>…..</a:t>
                </a:r>
                <a:endParaRPr lang="en-US" sz="1200" dirty="0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46906" y="5954900"/>
                <a:ext cx="212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01249" y="5964273"/>
                <a:ext cx="212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80065" y="6300525"/>
              <a:ext cx="939307" cy="324035"/>
              <a:chOff x="480065" y="6300525"/>
              <a:chExt cx="939307" cy="32403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3714" y="6384654"/>
                <a:ext cx="296759" cy="22864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85329" y="6384654"/>
                <a:ext cx="296759" cy="22864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7808" y="6300525"/>
                <a:ext cx="3640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s-IS" sz="1200" dirty="0" smtClean="0"/>
                  <a:t>…..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0065" y="6344264"/>
                <a:ext cx="388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53108" y="6347561"/>
                <a:ext cx="366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95000"/>
                      </a:schemeClr>
                    </a:solidFill>
                  </a:rPr>
                  <a:t>14</a:t>
                </a:r>
                <a:endParaRPr lang="en-US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42466" y="5885928"/>
              <a:ext cx="2993402" cy="8352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62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regional </a:t>
            </a:r>
            <a:r>
              <a:rPr lang="en-US" sz="3600" dirty="0" err="1" smtClean="0"/>
              <a:t>metacommunity</a:t>
            </a:r>
            <a:r>
              <a:rPr lang="en-US" sz="3600" dirty="0" smtClean="0"/>
              <a:t> is more stable than local communities</a:t>
            </a:r>
            <a:endParaRPr lang="en-US" sz="3600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103934" y="1533258"/>
            <a:ext cx="9002266" cy="4331366"/>
            <a:chOff x="313560" y="1533258"/>
            <a:chExt cx="8686800" cy="4179582"/>
          </a:xfrm>
        </p:grpSpPr>
        <p:pic>
          <p:nvPicPr>
            <p:cNvPr id="6" name="Picture 5" descr="CV-plot-deep-numbers-correc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60" y="1533258"/>
              <a:ext cx="8686800" cy="417958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125010" y="1738387"/>
              <a:ext cx="525177" cy="37707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21650" y="1742839"/>
              <a:ext cx="525177" cy="37707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19228" y="5864624"/>
            <a:ext cx="3852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ean Local CV / Regional CV = 2.3</a:t>
            </a:r>
          </a:p>
          <a:p>
            <a:r>
              <a:rPr lang="en-US" sz="800" dirty="0"/>
              <a:t> </a:t>
            </a:r>
            <a:endParaRPr lang="en-US" sz="800" dirty="0" smtClean="0"/>
          </a:p>
          <a:p>
            <a:r>
              <a:rPr lang="en-US" dirty="0" smtClean="0"/>
              <a:t>mean-variance portfolio effect = 2.93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98621" y="5835608"/>
            <a:ext cx="3852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ean Local CV / Regional CV = 1.4</a:t>
            </a:r>
          </a:p>
          <a:p>
            <a:r>
              <a:rPr lang="en-US" sz="800" dirty="0"/>
              <a:t> </a:t>
            </a:r>
            <a:endParaRPr lang="en-US" sz="800" dirty="0" smtClean="0"/>
          </a:p>
          <a:p>
            <a:r>
              <a:rPr lang="en-US" dirty="0" smtClean="0"/>
              <a:t>mean-variance portfolio effect = 2.93</a:t>
            </a:r>
          </a:p>
        </p:txBody>
      </p:sp>
    </p:spTree>
    <p:extLst>
      <p:ext uri="{BB962C8B-B14F-4D97-AF65-F5344CB8AC3E}">
        <p14:creationId xmlns:p14="http://schemas.microsoft.com/office/powerpoint/2010/main" val="28388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Do spatial (patterns of) </a:t>
            </a:r>
            <a:r>
              <a:rPr lang="en-US" dirty="0" err="1" smtClean="0"/>
              <a:t>groundfish</a:t>
            </a:r>
            <a:r>
              <a:rPr lang="en-US" dirty="0" smtClean="0"/>
              <a:t> diversity beget regional temporal stability </a:t>
            </a:r>
            <a:r>
              <a:rPr lang="en-US" dirty="0" smtClean="0"/>
              <a:t>in </a:t>
            </a:r>
            <a:r>
              <a:rPr lang="en-US" dirty="0" err="1" smtClean="0"/>
              <a:t>groundfish</a:t>
            </a:r>
            <a:r>
              <a:rPr lang="en-US" dirty="0" smtClean="0"/>
              <a:t> community CPUE? And temporal stability in diversity &amp; community structure?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Does this stability, in turn, beget ecosystem resilience to disturbance?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94691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/ Plan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222"/>
            <a:ext cx="8229600" cy="5686778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Regional CV (and weighted for dominance, as per Wang &amp; </a:t>
            </a:r>
            <a:r>
              <a:rPr lang="en-US" dirty="0" err="1" smtClean="0"/>
              <a:t>Loreau</a:t>
            </a:r>
            <a:r>
              <a:rPr lang="en-US" dirty="0" smtClean="0"/>
              <a:t> 2014)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Cite paper 2 re spatial patterns of diversity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3 hypotheses for diversity-stability relationship:</a:t>
            </a:r>
            <a:br>
              <a:rPr lang="en-US" dirty="0" smtClean="0"/>
            </a:br>
            <a:r>
              <a:rPr lang="en-US" dirty="0" smtClean="0"/>
              <a:t>(a)</a:t>
            </a:r>
            <a:r>
              <a:rPr lang="en-US" b="1" dirty="0" smtClean="0"/>
              <a:t>Spatial asynchrony within and between patches </a:t>
            </a:r>
            <a:r>
              <a:rPr lang="en-US" dirty="0" smtClean="0"/>
              <a:t>(think about storage effect, differential response to climate)</a:t>
            </a:r>
            <a:br>
              <a:rPr lang="en-US" dirty="0" smtClean="0"/>
            </a:br>
            <a:r>
              <a:rPr lang="en-US" dirty="0" smtClean="0"/>
              <a:t>- Gross et al. 2014, </a:t>
            </a:r>
            <a:r>
              <a:rPr lang="en-US" dirty="0" err="1" smtClean="0"/>
              <a:t>Loreau</a:t>
            </a:r>
            <a:r>
              <a:rPr lang="en-US" dirty="0" smtClean="0"/>
              <a:t> 2008 metrics, applied to within patches (</a:t>
            </a:r>
            <a:r>
              <a:rPr lang="en-US" dirty="0" err="1" smtClean="0"/>
              <a:t>ie</a:t>
            </a:r>
            <a:r>
              <a:rPr lang="en-US" dirty="0" smtClean="0"/>
              <a:t> between-species) and between-patches (</a:t>
            </a:r>
            <a:r>
              <a:rPr lang="en-US" dirty="0" err="1" smtClean="0"/>
              <a:t>ie</a:t>
            </a:r>
            <a:r>
              <a:rPr lang="en-US" dirty="0" smtClean="0"/>
              <a:t> total community </a:t>
            </a:r>
            <a:r>
              <a:rPr lang="en-US" dirty="0" err="1" smtClean="0"/>
              <a:t>cpue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(b)Do gamma variability </a:t>
            </a:r>
            <a:r>
              <a:rPr lang="en-US" dirty="0" err="1" smtClean="0"/>
              <a:t>calc</a:t>
            </a:r>
            <a:r>
              <a:rPr lang="en-US" dirty="0" smtClean="0"/>
              <a:t> (re W&amp;L 2014) with and without </a:t>
            </a:r>
            <a:r>
              <a:rPr lang="en-US" b="1" dirty="0" smtClean="0"/>
              <a:t>spatial </a:t>
            </a:r>
            <a:r>
              <a:rPr lang="en-US" b="1" dirty="0" err="1" smtClean="0"/>
              <a:t>uneveness</a:t>
            </a:r>
            <a:r>
              <a:rPr lang="en-US" b="1" dirty="0" smtClean="0"/>
              <a:t> </a:t>
            </a:r>
            <a:r>
              <a:rPr lang="en-US" dirty="0" smtClean="0"/>
              <a:t>(another type of between-area diversity)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(c) </a:t>
            </a:r>
            <a:r>
              <a:rPr lang="en-US" b="1" dirty="0" smtClean="0"/>
              <a:t>Diversity per se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: spatial diversity: Bray spatial-temporal fig (</a:t>
            </a:r>
            <a:r>
              <a:rPr lang="en-US" dirty="0" err="1" smtClean="0"/>
              <a:t>Mellin</a:t>
            </a:r>
            <a:r>
              <a:rPr lang="en-US" dirty="0" smtClean="0"/>
              <a:t>-type figure)</a:t>
            </a:r>
            <a:br>
              <a:rPr lang="en-US" dirty="0" smtClean="0"/>
            </a:br>
            <a:r>
              <a:rPr lang="en-US" dirty="0" smtClean="0"/>
              <a:t>ii. Species-area relationship</a:t>
            </a:r>
            <a:br>
              <a:rPr lang="en-US" dirty="0" smtClean="0"/>
            </a:br>
            <a:r>
              <a:rPr lang="en-US" dirty="0" smtClean="0"/>
              <a:t>iii. Alpha diversity (as per W &amp; L)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(d) </a:t>
            </a:r>
            <a:r>
              <a:rPr lang="en-US" b="1" dirty="0" smtClean="0"/>
              <a:t>Statistical effect </a:t>
            </a:r>
            <a:r>
              <a:rPr lang="en-US" dirty="0" smtClean="0"/>
              <a:t>– Blumenthal et al. 2016 Nat </a:t>
            </a:r>
            <a:r>
              <a:rPr lang="en-US" dirty="0" err="1" smtClean="0"/>
              <a:t>Comms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(e) To test what each of the above do to Gamma variability, calculate gamma with and without each of the above components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is-IS" strike="sngStrike" dirty="0" smtClean="0"/>
              <a:t>Does temporal stability beget resilience to perturbations in general?</a:t>
            </a:r>
            <a:br>
              <a:rPr lang="is-IS" strike="sngStrike" dirty="0" smtClean="0"/>
            </a:br>
            <a:r>
              <a:rPr lang="is-IS" strike="sngStrike" dirty="0" smtClean="0"/>
              <a:t>(a) </a:t>
            </a:r>
            <a:r>
              <a:rPr lang="en-US" strike="sngStrike" dirty="0" smtClean="0"/>
              <a:t>Looking </a:t>
            </a:r>
            <a:r>
              <a:rPr lang="en-US" strike="sngStrike" dirty="0"/>
              <a:t>at effects of perturbations: look at 1 </a:t>
            </a:r>
            <a:r>
              <a:rPr lang="en-US" strike="sngStrike" dirty="0" err="1"/>
              <a:t>vs</a:t>
            </a:r>
            <a:r>
              <a:rPr lang="en-US" strike="sngStrike" dirty="0"/>
              <a:t> 1&amp;2, </a:t>
            </a:r>
            <a:r>
              <a:rPr lang="en-US" strike="sngStrike" dirty="0" err="1"/>
              <a:t>vs</a:t>
            </a:r>
            <a:r>
              <a:rPr lang="en-US" strike="sngStrike" dirty="0"/>
              <a:t> 1-3 </a:t>
            </a:r>
            <a:r>
              <a:rPr lang="is-IS" strike="sngStrike" dirty="0"/>
              <a:t>…. </a:t>
            </a:r>
            <a:r>
              <a:rPr lang="en-US" strike="sngStrike" dirty="0"/>
              <a:t>D</a:t>
            </a:r>
            <a:r>
              <a:rPr lang="is-IS" strike="sngStrike" dirty="0"/>
              <a:t>o we see stability as you move away from the site &amp; time of disturbance?</a:t>
            </a:r>
            <a:br>
              <a:rPr lang="is-IS" strike="sngStrike" dirty="0"/>
            </a:br>
            <a:r>
              <a:rPr lang="is-IS" strike="sngStrike" dirty="0" smtClean="0"/>
              <a:t> Was there an area with a sharp change in cpue or diversity in some year? Look into whether / how it was buffered. Note lowest species richness in 2 areas in 2003.</a:t>
            </a:r>
            <a:endParaRPr lang="is-IS" strike="sngStrike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6149" y="95688"/>
            <a:ext cx="40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discussion 13 Oct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Hypotheses for </a:t>
            </a:r>
            <a:br>
              <a:rPr lang="en-US" dirty="0" smtClean="0"/>
            </a:br>
            <a:r>
              <a:rPr lang="en-US" b="1" i="1" dirty="0" smtClean="0"/>
              <a:t>spatial</a:t>
            </a:r>
            <a:r>
              <a:rPr lang="en-US" dirty="0" smtClean="0"/>
              <a:t> diversity-stability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545"/>
            <a:ext cx="8229600" cy="48778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explicitly </a:t>
            </a:r>
            <a:r>
              <a:rPr lang="en-US" dirty="0"/>
              <a:t>spatial components of diversity, including spatial turnover in species identity and the scaling of species richness with area (a spatial portfolio hypothesis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ii) spatial unevenness in community </a:t>
            </a:r>
            <a:r>
              <a:rPr lang="en-US" dirty="0" smtClean="0"/>
              <a:t>abundance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iii) asynchrony within and between </a:t>
            </a:r>
            <a:r>
              <a:rPr lang="en-US" dirty="0" smtClean="0"/>
              <a:t>local communities </a:t>
            </a:r>
            <a:r>
              <a:rPr lang="en-US" dirty="0"/>
              <a:t>(the insurance hypothesis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iv) the statistical averaging </a:t>
            </a:r>
            <a:r>
              <a:rPr lang="en-US" dirty="0" smtClean="0"/>
              <a:t>effect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(v) some combination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5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4860" y="743964"/>
            <a:ext cx="8155240" cy="5325960"/>
            <a:chOff x="264860" y="864908"/>
            <a:chExt cx="8155240" cy="53259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860" y="864908"/>
              <a:ext cx="7797800" cy="228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900" y="2965068"/>
              <a:ext cx="7696200" cy="32258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594510" y="6410123"/>
            <a:ext cx="3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Mellin</a:t>
            </a:r>
            <a:r>
              <a:rPr lang="en-US" dirty="0" smtClean="0"/>
              <a:t> et al. 2014 Proc. R. Soc.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5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MDS_Wisc_Spatial_deep_corr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3" r="2614" b="3173"/>
          <a:stretch/>
        </p:blipFill>
        <p:spPr>
          <a:xfrm>
            <a:off x="137709" y="1943036"/>
            <a:ext cx="8904926" cy="39778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High beta diversity (strong spatial dissimilarity) between local communities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721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Spatial (beta) diversity begets temporal stability in Shallow areas</a:t>
            </a:r>
            <a:endParaRPr lang="en-US" sz="3600" dirty="0"/>
          </a:p>
        </p:txBody>
      </p:sp>
      <p:pic>
        <p:nvPicPr>
          <p:cNvPr id="5" name="Picture 4" descr="temporal-spatial-turnover-1984-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" y="1668938"/>
            <a:ext cx="8686800" cy="41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8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380</Words>
  <Application>Microsoft Macintosh PowerPoint</Application>
  <PresentationFormat>On-screen Show (4:3)</PresentationFormat>
  <Paragraphs>69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Groundfish 3 Spatial scaling of diversity &amp; stability</vt:lpstr>
      <vt:lpstr>PowerPoint Presentation</vt:lpstr>
      <vt:lpstr>The regional metacommunity is more stable than local communities</vt:lpstr>
      <vt:lpstr>Our Questions</vt:lpstr>
      <vt:lpstr>Figures / Plan of Attack</vt:lpstr>
      <vt:lpstr>Hypotheses for  spatial diversity-stability relationship</vt:lpstr>
      <vt:lpstr>PowerPoint Presentation</vt:lpstr>
      <vt:lpstr>High beta diversity (strong spatial dissimilarity) between local communities</vt:lpstr>
      <vt:lpstr>Spatial (beta) diversity begets temporal stability in Shallow areas</vt:lpstr>
      <vt:lpstr>Next steps</vt:lpstr>
      <vt:lpstr>PowerPoint Presentation</vt:lpstr>
      <vt:lpstr>Temporal turnover  in community composition</vt:lpstr>
      <vt:lpstr>PowerPoint Presentation</vt:lpstr>
      <vt:lpstr>PowerPoint Presentation</vt:lpstr>
      <vt:lpstr>PowerPoint Presentation</vt:lpstr>
    </vt:vector>
  </TitlesOfParts>
  <Company>National Center for Ecological Analysis and Synthesis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scaling of diversity &amp; stability in GoA Groundfish</dc:title>
  <dc:creator>Colette Ward</dc:creator>
  <cp:lastModifiedBy>Colette Ward</cp:lastModifiedBy>
  <cp:revision>63</cp:revision>
  <dcterms:created xsi:type="dcterms:W3CDTF">2016-10-08T17:54:27Z</dcterms:created>
  <dcterms:modified xsi:type="dcterms:W3CDTF">2016-11-23T09:44:10Z</dcterms:modified>
</cp:coreProperties>
</file>