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9" r:id="rId3"/>
    <p:sldId id="256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58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5489D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20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8425-35D3-7A4B-BB45-CE608C228520}" type="datetimeFigureOut">
              <a:rPr lang="en-US" smtClean="0"/>
              <a:t>12/18/09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9DDF-E9E2-0548-B8C3-4FF14664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8425-35D3-7A4B-BB45-CE608C228520}" type="datetimeFigureOut">
              <a:rPr lang="en-US" smtClean="0"/>
              <a:t>12/18/09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9DDF-E9E2-0548-B8C3-4FF14664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8425-35D3-7A4B-BB45-CE608C228520}" type="datetimeFigureOut">
              <a:rPr lang="en-US" smtClean="0"/>
              <a:t>12/18/09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9DDF-E9E2-0548-B8C3-4FF14664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8425-35D3-7A4B-BB45-CE608C228520}" type="datetimeFigureOut">
              <a:rPr lang="en-US" smtClean="0"/>
              <a:t>12/18/09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9DDF-E9E2-0548-B8C3-4FF14664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8425-35D3-7A4B-BB45-CE608C228520}" type="datetimeFigureOut">
              <a:rPr lang="en-US" smtClean="0"/>
              <a:t>12/18/09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9DDF-E9E2-0548-B8C3-4FF14664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8425-35D3-7A4B-BB45-CE608C228520}" type="datetimeFigureOut">
              <a:rPr lang="en-US" smtClean="0"/>
              <a:t>12/18/09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9DDF-E9E2-0548-B8C3-4FF14664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8425-35D3-7A4B-BB45-CE608C228520}" type="datetimeFigureOut">
              <a:rPr lang="en-US" smtClean="0"/>
              <a:t>12/18/09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9DDF-E9E2-0548-B8C3-4FF14664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8425-35D3-7A4B-BB45-CE608C228520}" type="datetimeFigureOut">
              <a:rPr lang="en-US" smtClean="0"/>
              <a:t>12/18/09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9DDF-E9E2-0548-B8C3-4FF14664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8425-35D3-7A4B-BB45-CE608C228520}" type="datetimeFigureOut">
              <a:rPr lang="en-US" smtClean="0"/>
              <a:t>12/18/09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9DDF-E9E2-0548-B8C3-4FF14664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8425-35D3-7A4B-BB45-CE608C228520}" type="datetimeFigureOut">
              <a:rPr lang="en-US" smtClean="0"/>
              <a:t>12/18/09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9DDF-E9E2-0548-B8C3-4FF14664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8425-35D3-7A4B-BB45-CE608C228520}" type="datetimeFigureOut">
              <a:rPr lang="en-US" smtClean="0"/>
              <a:t>12/18/09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9DDF-E9E2-0548-B8C3-4FF146643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88425-35D3-7A4B-BB45-CE608C228520}" type="datetimeFigureOut">
              <a:rPr lang="en-US" smtClean="0"/>
              <a:t>12/18/09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9DDF-E9E2-0548-B8C3-4FF146643C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210976" y="1260604"/>
            <a:ext cx="1344319" cy="4470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Context</a:t>
            </a:r>
            <a:endParaRPr lang="en-US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210976" y="2409268"/>
            <a:ext cx="1344319" cy="4470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Observation</a:t>
            </a:r>
            <a:endParaRPr lang="en-US" sz="1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210976" y="3536286"/>
            <a:ext cx="1344319" cy="447020"/>
          </a:xfrm>
          <a:prstGeom prst="roundRect">
            <a:avLst>
              <a:gd name="adj" fmla="val 34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Measurement</a:t>
            </a:r>
            <a:endParaRPr lang="en-US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510896" y="1260604"/>
            <a:ext cx="1344319" cy="4470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Relationship</a:t>
            </a:r>
            <a:endParaRPr lang="en-US" sz="1400" b="1" dirty="0"/>
          </a:p>
        </p:txBody>
      </p:sp>
      <p:cxnSp>
        <p:nvCxnSpPr>
          <p:cNvPr id="28" name="Straight Arrow Connector 27"/>
          <p:cNvCxnSpPr>
            <a:stCxn id="10" idx="0"/>
            <a:endCxn id="9" idx="2"/>
          </p:cNvCxnSpPr>
          <p:nvPr/>
        </p:nvCxnSpPr>
        <p:spPr>
          <a:xfrm rot="5400000" flipH="1" flipV="1">
            <a:off x="3532314" y="2058446"/>
            <a:ext cx="701644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0"/>
            <a:endCxn id="10" idx="2"/>
          </p:cNvCxnSpPr>
          <p:nvPr/>
        </p:nvCxnSpPr>
        <p:spPr>
          <a:xfrm rot="5400000" flipH="1" flipV="1">
            <a:off x="3543137" y="3196287"/>
            <a:ext cx="67999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485496" y="2409268"/>
            <a:ext cx="1344319" cy="447020"/>
          </a:xfrm>
          <a:prstGeom prst="roundRect">
            <a:avLst>
              <a:gd name="adj" fmla="val 8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Entity</a:t>
            </a:r>
            <a:endParaRPr lang="en-US" sz="1400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6510896" y="3536286"/>
            <a:ext cx="1344319" cy="4470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Characteristic</a:t>
            </a:r>
            <a:endParaRPr lang="en-US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858869" y="3536286"/>
            <a:ext cx="1344319" cy="4470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Value</a:t>
            </a:r>
            <a:endParaRPr lang="en-US" sz="12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3217326" y="4569234"/>
            <a:ext cx="1344319" cy="4470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Standard</a:t>
            </a:r>
            <a:endParaRPr lang="en-US" sz="1400" b="1" dirty="0"/>
          </a:p>
        </p:txBody>
      </p:sp>
      <p:cxnSp>
        <p:nvCxnSpPr>
          <p:cNvPr id="57" name="Straight Arrow Connector 56"/>
          <p:cNvCxnSpPr>
            <a:stCxn id="56" idx="0"/>
            <a:endCxn id="13" idx="2"/>
          </p:cNvCxnSpPr>
          <p:nvPr/>
        </p:nvCxnSpPr>
        <p:spPr>
          <a:xfrm rot="16200000" flipV="1">
            <a:off x="3593347" y="4273095"/>
            <a:ext cx="585928" cy="6350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3"/>
            <a:endCxn id="53" idx="1"/>
          </p:cNvCxnSpPr>
          <p:nvPr/>
        </p:nvCxnSpPr>
        <p:spPr>
          <a:xfrm>
            <a:off x="4555295" y="3759796"/>
            <a:ext cx="1955601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3"/>
            <a:endCxn id="52" idx="1"/>
          </p:cNvCxnSpPr>
          <p:nvPr/>
        </p:nvCxnSpPr>
        <p:spPr>
          <a:xfrm>
            <a:off x="4555295" y="2632778"/>
            <a:ext cx="1930201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3"/>
            <a:endCxn id="17" idx="1"/>
          </p:cNvCxnSpPr>
          <p:nvPr/>
        </p:nvCxnSpPr>
        <p:spPr>
          <a:xfrm>
            <a:off x="4555295" y="1484114"/>
            <a:ext cx="1955601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5" idx="3"/>
            <a:endCxn id="13" idx="1"/>
          </p:cNvCxnSpPr>
          <p:nvPr/>
        </p:nvCxnSpPr>
        <p:spPr>
          <a:xfrm>
            <a:off x="2203188" y="3759796"/>
            <a:ext cx="100778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837791" y="1478949"/>
            <a:ext cx="1647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/>
              <a:t>hasContextRelationship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5733341" y="2649536"/>
            <a:ext cx="7521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/>
              <a:t>ofEntity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2178747" y="3749277"/>
            <a:ext cx="881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hasValue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5290280" y="3765830"/>
            <a:ext cx="11952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/>
              <a:t>ofCharacteristic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3888922" y="4280789"/>
            <a:ext cx="12156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usesStandard</a:t>
            </a:r>
            <a:endParaRPr lang="en-US" sz="1200" dirty="0"/>
          </a:p>
        </p:txBody>
      </p:sp>
      <p:sp>
        <p:nvSpPr>
          <p:cNvPr id="83" name="Rectangle 82"/>
          <p:cNvSpPr/>
          <p:nvPr/>
        </p:nvSpPr>
        <p:spPr>
          <a:xfrm>
            <a:off x="3888922" y="3248785"/>
            <a:ext cx="1634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hasMeasurement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888922" y="1721009"/>
            <a:ext cx="10460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hasContext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888922" y="2121394"/>
            <a:ext cx="1887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hasContextObservation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3369726" y="1718748"/>
            <a:ext cx="513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0..*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3367948" y="2115192"/>
            <a:ext cx="515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1..1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6017001" y="1174053"/>
            <a:ext cx="492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1..1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4572006" y="1164646"/>
            <a:ext cx="519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0..*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4572006" y="2341531"/>
            <a:ext cx="522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0..*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6017001" y="2350938"/>
            <a:ext cx="492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1..1</a:t>
            </a:r>
            <a:endParaRPr lang="en-US" sz="1200" dirty="0"/>
          </a:p>
        </p:txBody>
      </p:sp>
      <p:sp>
        <p:nvSpPr>
          <p:cNvPr id="93" name="Rectangle 92"/>
          <p:cNvSpPr/>
          <p:nvPr/>
        </p:nvSpPr>
        <p:spPr>
          <a:xfrm>
            <a:off x="4572006" y="3468549"/>
            <a:ext cx="531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0..*</a:t>
            </a:r>
            <a:endParaRPr lang="en-US" sz="1200" dirty="0"/>
          </a:p>
        </p:txBody>
      </p:sp>
      <p:sp>
        <p:nvSpPr>
          <p:cNvPr id="94" name="Rectangle 93"/>
          <p:cNvSpPr/>
          <p:nvPr/>
        </p:nvSpPr>
        <p:spPr>
          <a:xfrm>
            <a:off x="5976675" y="3477956"/>
            <a:ext cx="533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1..1</a:t>
            </a: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2203198" y="3450679"/>
            <a:ext cx="533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1..1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2728144" y="3450679"/>
            <a:ext cx="5010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0..*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3369726" y="3987284"/>
            <a:ext cx="513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0..*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3367948" y="4275158"/>
            <a:ext cx="515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1..1</a:t>
            </a:r>
            <a:endParaRPr lang="en-US" sz="1200" dirty="0"/>
          </a:p>
        </p:txBody>
      </p:sp>
      <p:sp>
        <p:nvSpPr>
          <p:cNvPr id="99" name="Rectangle 98"/>
          <p:cNvSpPr/>
          <p:nvPr/>
        </p:nvSpPr>
        <p:spPr>
          <a:xfrm>
            <a:off x="3367948" y="2866468"/>
            <a:ext cx="515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1..1</a:t>
            </a:r>
            <a:endParaRPr lang="en-US" sz="1200" dirty="0"/>
          </a:p>
        </p:txBody>
      </p:sp>
      <p:sp>
        <p:nvSpPr>
          <p:cNvPr id="100" name="Rectangle 99"/>
          <p:cNvSpPr/>
          <p:nvPr/>
        </p:nvSpPr>
        <p:spPr>
          <a:xfrm>
            <a:off x="3369726" y="3239949"/>
            <a:ext cx="513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0..*</a:t>
            </a:r>
            <a:endParaRPr lang="en-US" sz="1200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457200" y="160772"/>
            <a:ext cx="8229600" cy="3997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Annotation Examples (12/18/2009)</a:t>
            </a:r>
            <a:endParaRPr lang="en-US" sz="1800" b="1" dirty="0"/>
          </a:p>
        </p:txBody>
      </p:sp>
      <p:sp>
        <p:nvSpPr>
          <p:cNvPr id="42" name="Rectangle 41"/>
          <p:cNvSpPr/>
          <p:nvPr/>
        </p:nvSpPr>
        <p:spPr>
          <a:xfrm>
            <a:off x="6316170" y="6237111"/>
            <a:ext cx="2546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OBOE Conceptual Model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0772"/>
            <a:ext cx="8229600" cy="3997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Annotation Examples (12/18/2009)</a:t>
            </a:r>
            <a:endParaRPr lang="en-US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88102" y="817165"/>
          <a:ext cx="1965369" cy="133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23"/>
                <a:gridCol w="655123"/>
                <a:gridCol w="655123"/>
              </a:tblGrid>
              <a:tr h="333001"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</a:rPr>
                        <a:t>spp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</a:rPr>
                        <a:t>dbh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/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35.8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36.2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4"/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33.2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8467" y="877455"/>
            <a:ext cx="3959212" cy="3785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observation</a:t>
            </a:r>
            <a:r>
              <a:rPr lang="en-US" sz="1200" dirty="0" smtClean="0"/>
              <a:t> "o1”  </a:t>
            </a:r>
            <a:r>
              <a:rPr lang="en-US" sz="1200" b="1" dirty="0" smtClean="0">
                <a:solidFill>
                  <a:srgbClr val="FF0000"/>
                </a:solidFill>
              </a:rPr>
              <a:t>distinct</a:t>
            </a:r>
            <a:r>
              <a:rPr lang="en-US" sz="1200" dirty="0" smtClean="0">
                <a:solidFill>
                  <a:srgbClr val="FF0000"/>
                </a:solidFill>
              </a:rPr>
              <a:t> yes</a:t>
            </a:r>
          </a:p>
          <a:p>
            <a:r>
              <a:rPr lang="en-US" sz="1200" b="1" dirty="0" smtClean="0"/>
              <a:t>    entity</a:t>
            </a:r>
            <a:r>
              <a:rPr lang="en-US" sz="1200" dirty="0" smtClean="0"/>
              <a:t> ”Plot”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"m1” </a:t>
            </a:r>
            <a:r>
              <a:rPr lang="en-US" sz="1200" b="1" dirty="0" smtClean="0">
                <a:solidFill>
                  <a:srgbClr val="FF0000"/>
                </a:solidFill>
              </a:rPr>
              <a:t>key</a:t>
            </a:r>
            <a:r>
              <a:rPr lang="en-US" sz="1200" dirty="0" smtClean="0">
                <a:solidFill>
                  <a:srgbClr val="FF0000"/>
                </a:solidFill>
              </a:rPr>
              <a:t> yes</a:t>
            </a:r>
          </a:p>
          <a:p>
            <a:r>
              <a:rPr lang="en-US" sz="1200" b="1" dirty="0" smtClean="0"/>
              <a:t>        characteristic</a:t>
            </a:r>
            <a:r>
              <a:rPr lang="en-US" sz="1200" dirty="0" smtClean="0"/>
              <a:t> ”</a:t>
            </a:r>
            <a:r>
              <a:rPr lang="en-US" sz="1200" dirty="0" err="1" smtClean="0"/>
              <a:t>EntityName</a:t>
            </a:r>
            <a:r>
              <a:rPr lang="en-US" sz="1200" dirty="0" smtClean="0"/>
              <a:t>” </a:t>
            </a:r>
          </a:p>
          <a:p>
            <a:r>
              <a:rPr lang="en-US" sz="1200" b="1" dirty="0" smtClean="0"/>
              <a:t>        standard</a:t>
            </a:r>
            <a:r>
              <a:rPr lang="en-US" sz="1200" dirty="0" smtClean="0"/>
              <a:t> ”Nominal”</a:t>
            </a:r>
          </a:p>
          <a:p>
            <a:r>
              <a:rPr lang="en-US" sz="1200" b="1" dirty="0" smtClean="0"/>
              <a:t>observation</a:t>
            </a:r>
            <a:r>
              <a:rPr lang="en-US" sz="1200" dirty="0" smtClean="0"/>
              <a:t> "o2”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entity</a:t>
            </a:r>
            <a:r>
              <a:rPr lang="en-US" sz="1200" dirty="0" smtClean="0"/>
              <a:t> “Tree”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"m2" precision: "0.1”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“DBH”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”Centimeter”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"m3” </a:t>
            </a:r>
            <a:r>
              <a:rPr lang="en-US" sz="1200" b="1" dirty="0" smtClean="0">
                <a:solidFill>
                  <a:srgbClr val="FF0000"/>
                </a:solidFill>
              </a:rPr>
              <a:t>key </a:t>
            </a:r>
            <a:r>
              <a:rPr lang="en-US" sz="1200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</a:t>
            </a:r>
            <a:r>
              <a:rPr lang="en-US" sz="1200" dirty="0" err="1" smtClean="0"/>
              <a:t>TaxonomicTypeName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“ITIS”</a:t>
            </a:r>
          </a:p>
          <a:p>
            <a:r>
              <a:rPr lang="en-US" sz="1200" b="1" dirty="0" smtClean="0"/>
              <a:t>    context </a:t>
            </a:r>
            <a:r>
              <a:rPr lang="en-US" sz="1200" b="1" dirty="0" smtClean="0">
                <a:solidFill>
                  <a:srgbClr val="FF0000"/>
                </a:solidFill>
              </a:rPr>
              <a:t>identifying</a:t>
            </a:r>
            <a:r>
              <a:rPr lang="en-US" sz="1200" dirty="0" smtClean="0">
                <a:solidFill>
                  <a:srgbClr val="FF0000"/>
                </a:solidFill>
              </a:rPr>
              <a:t> yes 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observation</a:t>
            </a:r>
            <a:r>
              <a:rPr lang="en-US" sz="1200" dirty="0" smtClean="0"/>
              <a:t> “o2” 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relationship</a:t>
            </a:r>
            <a:r>
              <a:rPr lang="en-US" sz="1200" dirty="0" smtClean="0"/>
              <a:t> “Within”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plt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“m2”</a:t>
            </a:r>
            <a:endParaRPr lang="en-US" sz="1200" b="1" dirty="0" smtClean="0"/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dbh</a:t>
            </a:r>
            <a:r>
              <a:rPr lang="en-US" sz="1200" dirty="0" smtClean="0"/>
              <a:t>” </a:t>
            </a:r>
            <a:r>
              <a:rPr lang="en-US" sz="1200" b="1" dirty="0" smtClean="0"/>
              <a:t>to</a:t>
            </a:r>
            <a:r>
              <a:rPr lang="en-US" sz="1200" dirty="0" smtClean="0"/>
              <a:t> “m3”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piru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Picea</a:t>
            </a:r>
            <a:r>
              <a:rPr lang="en-US" sz="1200" dirty="0" smtClean="0"/>
              <a:t> </a:t>
            </a:r>
            <a:r>
              <a:rPr lang="en-US" sz="1200" dirty="0" err="1" smtClean="0"/>
              <a:t>rubens</a:t>
            </a:r>
            <a:r>
              <a:rPr lang="en-US" sz="1200" dirty="0" smtClean="0"/>
              <a:t>” </a:t>
            </a:r>
            <a:endParaRPr lang="en-US" sz="1200" dirty="0" smtClean="0"/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</a:t>
            </a:r>
            <a:r>
              <a:rPr lang="en-US" sz="1200" dirty="0" smtClean="0"/>
              <a:t>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abba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Abies</a:t>
            </a:r>
            <a:r>
              <a:rPr lang="en-US" sz="1200" dirty="0" smtClean="0"/>
              <a:t> </a:t>
            </a:r>
            <a:r>
              <a:rPr lang="en-US" sz="1200" dirty="0" err="1" smtClean="0"/>
              <a:t>balsamea</a:t>
            </a:r>
            <a:r>
              <a:rPr lang="en-US" sz="1200" dirty="0" smtClean="0"/>
              <a:t>”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99211" y="520309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Annotation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688102" y="520309"/>
            <a:ext cx="970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Dataset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5187837" y="2359832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7837" y="2803106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22856" y="3158711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7021" y="3467900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Nominal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 rot="5400000">
            <a:off x="5302763" y="2722920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45754" y="3158711"/>
            <a:ext cx="468661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8" idx="2"/>
            <a:endCxn id="20" idx="0"/>
          </p:cNvCxnSpPr>
          <p:nvPr/>
        </p:nvCxnSpPr>
        <p:spPr>
          <a:xfrm rot="5400000">
            <a:off x="5192003" y="3276954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9" idx="0"/>
          </p:cNvCxnSpPr>
          <p:nvPr/>
        </p:nvCxnSpPr>
        <p:spPr>
          <a:xfrm rot="5400000">
            <a:off x="5214108" y="2989869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3" idx="0"/>
          </p:cNvCxnSpPr>
          <p:nvPr/>
        </p:nvCxnSpPr>
        <p:spPr>
          <a:xfrm rot="16200000" flipH="1">
            <a:off x="5495166" y="2973791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39446" y="2366889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>
            <a:stCxn id="37" idx="1"/>
            <a:endCxn id="17" idx="3"/>
          </p:cNvCxnSpPr>
          <p:nvPr/>
        </p:nvCxnSpPr>
        <p:spPr>
          <a:xfrm rot="10800000">
            <a:off x="5578060" y="2501284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681133" y="2763127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34966" y="3146953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15727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925347" y="3149171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>
            <a:stCxn id="77" idx="2"/>
            <a:endCxn id="79" idx="0"/>
          </p:cNvCxnSpPr>
          <p:nvPr/>
        </p:nvCxnSpPr>
        <p:spPr>
          <a:xfrm rot="16200000" flipH="1">
            <a:off x="7665310" y="3256963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2"/>
            <a:endCxn id="78" idx="0"/>
          </p:cNvCxnSpPr>
          <p:nvPr/>
        </p:nvCxnSpPr>
        <p:spPr>
          <a:xfrm rot="5400000">
            <a:off x="7702700" y="2973408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2"/>
            <a:endCxn id="80" idx="0"/>
          </p:cNvCxnSpPr>
          <p:nvPr/>
        </p:nvCxnSpPr>
        <p:spPr>
          <a:xfrm rot="16200000" flipH="1">
            <a:off x="7936340" y="2985934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785850" y="2763126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539683" y="3146952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20444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30064" y="3149170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35.8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84" idx="2"/>
            <a:endCxn id="86" idx="0"/>
          </p:cNvCxnSpPr>
          <p:nvPr/>
        </p:nvCxnSpPr>
        <p:spPr>
          <a:xfrm rot="16200000" flipH="1">
            <a:off x="6770026" y="3256963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85" idx="0"/>
          </p:cNvCxnSpPr>
          <p:nvPr/>
        </p:nvCxnSpPr>
        <p:spPr>
          <a:xfrm rot="5400000">
            <a:off x="6807417" y="2973407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2"/>
            <a:endCxn id="87" idx="0"/>
          </p:cNvCxnSpPr>
          <p:nvPr/>
        </p:nvCxnSpPr>
        <p:spPr>
          <a:xfrm rot="16200000" flipH="1">
            <a:off x="7041057" y="2985933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2"/>
            <a:endCxn id="77" idx="1"/>
          </p:cNvCxnSpPr>
          <p:nvPr/>
        </p:nvCxnSpPr>
        <p:spPr>
          <a:xfrm rot="16200000" flipH="1">
            <a:off x="7430452" y="2653896"/>
            <a:ext cx="254787" cy="246575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7" idx="2"/>
            <a:endCxn id="84" idx="3"/>
          </p:cNvCxnSpPr>
          <p:nvPr/>
        </p:nvCxnSpPr>
        <p:spPr>
          <a:xfrm rot="5400000">
            <a:off x="7177923" y="2647942"/>
            <a:ext cx="254786" cy="258485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072448" y="3881214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523542" y="4277452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277375" y="4661278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58136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767756" y="4663496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2" name="Straight Arrow Connector 121"/>
          <p:cNvCxnSpPr>
            <a:stCxn id="118" idx="2"/>
            <a:endCxn id="120" idx="0"/>
          </p:cNvCxnSpPr>
          <p:nvPr/>
        </p:nvCxnSpPr>
        <p:spPr>
          <a:xfrm rot="16200000" flipH="1">
            <a:off x="7507719" y="4771288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8" idx="2"/>
            <a:endCxn id="119" idx="0"/>
          </p:cNvCxnSpPr>
          <p:nvPr/>
        </p:nvCxnSpPr>
        <p:spPr>
          <a:xfrm rot="5400000">
            <a:off x="7545109" y="4487733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2"/>
            <a:endCxn id="121" idx="0"/>
          </p:cNvCxnSpPr>
          <p:nvPr/>
        </p:nvCxnSpPr>
        <p:spPr>
          <a:xfrm rot="16200000" flipH="1">
            <a:off x="7778749" y="4500259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628259" y="427745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382092" y="4661277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562853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872473" y="4663495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36.2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/>
          <p:cNvCxnSpPr>
            <a:stCxn id="125" idx="2"/>
            <a:endCxn id="127" idx="0"/>
          </p:cNvCxnSpPr>
          <p:nvPr/>
        </p:nvCxnSpPr>
        <p:spPr>
          <a:xfrm rot="16200000" flipH="1">
            <a:off x="6612435" y="4771288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5" idx="2"/>
            <a:endCxn id="126" idx="0"/>
          </p:cNvCxnSpPr>
          <p:nvPr/>
        </p:nvCxnSpPr>
        <p:spPr>
          <a:xfrm rot="5400000">
            <a:off x="6649826" y="4487732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5" idx="2"/>
            <a:endCxn id="128" idx="0"/>
          </p:cNvCxnSpPr>
          <p:nvPr/>
        </p:nvCxnSpPr>
        <p:spPr>
          <a:xfrm rot="16200000" flipH="1">
            <a:off x="6883466" y="4500258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8" idx="2"/>
            <a:endCxn id="118" idx="1"/>
          </p:cNvCxnSpPr>
          <p:nvPr/>
        </p:nvCxnSpPr>
        <p:spPr>
          <a:xfrm rot="16200000" flipH="1">
            <a:off x="7268158" y="4163518"/>
            <a:ext cx="254787" cy="25598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8" idx="2"/>
            <a:endCxn id="125" idx="3"/>
          </p:cNvCxnSpPr>
          <p:nvPr/>
        </p:nvCxnSpPr>
        <p:spPr>
          <a:xfrm rot="5400000">
            <a:off x="7015628" y="4166970"/>
            <a:ext cx="254786" cy="24907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347755" y="5350854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47755" y="579412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082774" y="6149733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216939" y="6458922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Nominal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38" name="Straight Arrow Connector 137"/>
          <p:cNvCxnSpPr>
            <a:stCxn id="134" idx="2"/>
            <a:endCxn id="135" idx="0"/>
          </p:cNvCxnSpPr>
          <p:nvPr/>
        </p:nvCxnSpPr>
        <p:spPr>
          <a:xfrm rot="5400000">
            <a:off x="5462681" y="5713942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605672" y="6149733"/>
            <a:ext cx="468661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B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0" name="Straight Arrow Connector 139"/>
          <p:cNvCxnSpPr>
            <a:stCxn id="135" idx="2"/>
            <a:endCxn id="137" idx="0"/>
          </p:cNvCxnSpPr>
          <p:nvPr/>
        </p:nvCxnSpPr>
        <p:spPr>
          <a:xfrm rot="5400000">
            <a:off x="5351921" y="6267976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2"/>
            <a:endCxn id="136" idx="0"/>
          </p:cNvCxnSpPr>
          <p:nvPr/>
        </p:nvCxnSpPr>
        <p:spPr>
          <a:xfrm rot="5400000">
            <a:off x="5374026" y="5980891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5" idx="2"/>
            <a:endCxn id="139" idx="0"/>
          </p:cNvCxnSpPr>
          <p:nvPr/>
        </p:nvCxnSpPr>
        <p:spPr>
          <a:xfrm rot="16200000" flipH="1">
            <a:off x="5655084" y="5964813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399364" y="535791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52" name="Straight Arrow Connector 151"/>
          <p:cNvCxnSpPr>
            <a:stCxn id="143" idx="1"/>
            <a:endCxn id="134" idx="3"/>
          </p:cNvCxnSpPr>
          <p:nvPr/>
        </p:nvCxnSpPr>
        <p:spPr>
          <a:xfrm rot="10800000">
            <a:off x="5737978" y="5492306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7398922" y="5754149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152755" y="6137975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333516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643136" y="6140193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7" name="Straight Arrow Connector 156"/>
          <p:cNvCxnSpPr>
            <a:stCxn id="153" idx="2"/>
            <a:endCxn id="155" idx="0"/>
          </p:cNvCxnSpPr>
          <p:nvPr/>
        </p:nvCxnSpPr>
        <p:spPr>
          <a:xfrm rot="16200000" flipH="1">
            <a:off x="7383099" y="6247985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2"/>
            <a:endCxn id="154" idx="0"/>
          </p:cNvCxnSpPr>
          <p:nvPr/>
        </p:nvCxnSpPr>
        <p:spPr>
          <a:xfrm rot="5400000">
            <a:off x="7420489" y="5964430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56" idx="0"/>
          </p:cNvCxnSpPr>
          <p:nvPr/>
        </p:nvCxnSpPr>
        <p:spPr>
          <a:xfrm rot="16200000" flipH="1">
            <a:off x="7654129" y="5976956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503639" y="575414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257472" y="6137974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438233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747853" y="6140192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33.2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/>
          <p:cNvCxnSpPr>
            <a:stCxn id="160" idx="2"/>
            <a:endCxn id="162" idx="0"/>
          </p:cNvCxnSpPr>
          <p:nvPr/>
        </p:nvCxnSpPr>
        <p:spPr>
          <a:xfrm rot="16200000" flipH="1">
            <a:off x="6487815" y="6247985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0" idx="2"/>
            <a:endCxn id="161" idx="0"/>
          </p:cNvCxnSpPr>
          <p:nvPr/>
        </p:nvCxnSpPr>
        <p:spPr>
          <a:xfrm rot="5400000">
            <a:off x="6525206" y="5964429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0" idx="2"/>
            <a:endCxn id="163" idx="0"/>
          </p:cNvCxnSpPr>
          <p:nvPr/>
        </p:nvCxnSpPr>
        <p:spPr>
          <a:xfrm rot="16200000" flipH="1">
            <a:off x="6758846" y="5976955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3" idx="2"/>
            <a:endCxn id="153" idx="0"/>
          </p:cNvCxnSpPr>
          <p:nvPr/>
        </p:nvCxnSpPr>
        <p:spPr>
          <a:xfrm rot="5400000">
            <a:off x="7537587" y="5697260"/>
            <a:ext cx="113336" cy="44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3" idx="2"/>
            <a:endCxn id="160" idx="3"/>
          </p:cNvCxnSpPr>
          <p:nvPr/>
        </p:nvCxnSpPr>
        <p:spPr>
          <a:xfrm rot="5400000">
            <a:off x="7116776" y="5417899"/>
            <a:ext cx="254786" cy="7006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452948" y="2369239"/>
            <a:ext cx="430180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Tree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492675" y="2361028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Plot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71" name="Straight Arrow Connector 170"/>
          <p:cNvCxnSpPr>
            <a:stCxn id="17" idx="1"/>
            <a:endCxn id="170" idx="3"/>
          </p:cNvCxnSpPr>
          <p:nvPr/>
        </p:nvCxnSpPr>
        <p:spPr>
          <a:xfrm rot="10800000" flipV="1">
            <a:off x="5057021" y="2501283"/>
            <a:ext cx="130817" cy="119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37" idx="3"/>
            <a:endCxn id="169" idx="1"/>
          </p:cNvCxnSpPr>
          <p:nvPr/>
        </p:nvCxnSpPr>
        <p:spPr>
          <a:xfrm>
            <a:off x="7629669" y="2508340"/>
            <a:ext cx="823279" cy="235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4646963" y="5346823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Plot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87" name="Straight Arrow Connector 186"/>
          <p:cNvCxnSpPr>
            <a:stCxn id="134" idx="1"/>
            <a:endCxn id="180" idx="3"/>
          </p:cNvCxnSpPr>
          <p:nvPr/>
        </p:nvCxnSpPr>
        <p:spPr>
          <a:xfrm rot="10800000">
            <a:off x="5211309" y="5488275"/>
            <a:ext cx="136447" cy="40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08" idx="1"/>
            <a:endCxn id="17" idx="3"/>
          </p:cNvCxnSpPr>
          <p:nvPr/>
        </p:nvCxnSpPr>
        <p:spPr>
          <a:xfrm rot="10800000">
            <a:off x="5578060" y="2501283"/>
            <a:ext cx="1494388" cy="152138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5871041" y="2256774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  <p:sp>
        <p:nvSpPr>
          <p:cNvPr id="192" name="Rectangle 191"/>
          <p:cNvSpPr/>
          <p:nvPr/>
        </p:nvSpPr>
        <p:spPr>
          <a:xfrm>
            <a:off x="5872929" y="3763782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  <p:cxnSp>
        <p:nvCxnSpPr>
          <p:cNvPr id="181" name="Straight Arrow Connector 180"/>
          <p:cNvCxnSpPr>
            <a:stCxn id="108" idx="3"/>
            <a:endCxn id="169" idx="2"/>
          </p:cNvCxnSpPr>
          <p:nvPr/>
        </p:nvCxnSpPr>
        <p:spPr>
          <a:xfrm flipV="1">
            <a:off x="7462671" y="2652141"/>
            <a:ext cx="1205367" cy="1370524"/>
          </a:xfrm>
          <a:prstGeom prst="curvedConnector2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96417" y="5016304"/>
            <a:ext cx="39036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latin typeface="Chalkboard"/>
                <a:cs typeface="Chalkboard"/>
              </a:rPr>
              <a:t>Every context relationship has an “identifying” </a:t>
            </a:r>
            <a:r>
              <a:rPr lang="en-US" sz="1600" dirty="0" smtClean="0">
                <a:latin typeface="Chalkboard"/>
                <a:cs typeface="Chalkboard"/>
              </a:rPr>
              <a:t>qualifier</a:t>
            </a:r>
            <a:r>
              <a:rPr lang="en-US" sz="1600" dirty="0" smtClean="0">
                <a:latin typeface="Chalkboard"/>
                <a:cs typeface="Chalkboard"/>
              </a:rPr>
              <a:t> (set to “no”)</a:t>
            </a:r>
          </a:p>
          <a:p>
            <a:pPr>
              <a:spcAft>
                <a:spcPts val="1200"/>
              </a:spcAft>
            </a:pPr>
            <a:r>
              <a:rPr lang="en-US" sz="1600" dirty="0" smtClean="0">
                <a:latin typeface="Chalkboard"/>
                <a:cs typeface="Chalkboard"/>
              </a:rPr>
              <a:t>Uniqueness within context observation</a:t>
            </a:r>
          </a:p>
          <a:p>
            <a:pPr>
              <a:spcAft>
                <a:spcPts val="1200"/>
              </a:spcAft>
            </a:pPr>
            <a:r>
              <a:rPr lang="en-US" sz="1600" dirty="0" smtClean="0">
                <a:latin typeface="Chalkboard"/>
                <a:cs typeface="Chalkboard"/>
              </a:rPr>
              <a:t>Similar to a weak-entity constraint (ER)</a:t>
            </a:r>
            <a:endParaRPr lang="en-US" sz="1600" dirty="0">
              <a:latin typeface="Chalkboard"/>
              <a:cs typeface="Chalkboard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390258" y="5346823"/>
            <a:ext cx="430180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Tree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98" name="Straight Arrow Connector 97"/>
          <p:cNvCxnSpPr>
            <a:stCxn id="143" idx="3"/>
            <a:endCxn id="97" idx="1"/>
          </p:cNvCxnSpPr>
          <p:nvPr/>
        </p:nvCxnSpPr>
        <p:spPr>
          <a:xfrm flipV="1">
            <a:off x="7789587" y="5488274"/>
            <a:ext cx="600671" cy="110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9037"/>
            <a:ext cx="8229600" cy="527475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000" dirty="0" smtClean="0">
                <a:latin typeface="Calibri"/>
                <a:cs typeface="Calibri"/>
              </a:rPr>
              <a:t>Representing instances … </a:t>
            </a:r>
          </a:p>
          <a:p>
            <a:pPr>
              <a:spcAft>
                <a:spcPts val="600"/>
              </a:spcAft>
            </a:pPr>
            <a:r>
              <a:rPr lang="en-US" sz="2000" dirty="0" err="1" smtClean="0">
                <a:latin typeface="Calibri"/>
                <a:cs typeface="Calibri"/>
              </a:rPr>
              <a:t>Annotation(</a:t>
            </a:r>
            <a:r>
              <a:rPr lang="en-US" sz="2000" u="sng" dirty="0" err="1" smtClean="0">
                <a:latin typeface="Calibri"/>
                <a:cs typeface="Calibri"/>
              </a:rPr>
              <a:t>AnnotId</a:t>
            </a:r>
            <a:r>
              <a:rPr lang="en-US" sz="2000" dirty="0" smtClean="0">
                <a:latin typeface="Calibri"/>
                <a:cs typeface="Calibri"/>
              </a:rPr>
              <a:t>, Resource)</a:t>
            </a:r>
          </a:p>
          <a:p>
            <a:pPr>
              <a:spcAft>
                <a:spcPts val="600"/>
              </a:spcAft>
            </a:pPr>
            <a:r>
              <a:rPr lang="en-US" sz="2000" dirty="0" err="1" smtClean="0">
                <a:latin typeface="Calibri"/>
                <a:cs typeface="Calibri"/>
              </a:rPr>
              <a:t>Observation(</a:t>
            </a:r>
            <a:r>
              <a:rPr lang="en-US" sz="2000" u="sng" dirty="0" err="1" smtClean="0">
                <a:latin typeface="Calibri"/>
                <a:cs typeface="Calibri"/>
              </a:rPr>
              <a:t>ObsId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AnnotId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EntId</a:t>
            </a:r>
            <a:r>
              <a:rPr lang="en-US" sz="2000" dirty="0" smtClean="0">
                <a:latin typeface="Calibri"/>
                <a:cs typeface="Calibri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000" dirty="0" err="1" smtClean="0">
                <a:latin typeface="Calibri"/>
                <a:cs typeface="Calibri"/>
              </a:rPr>
              <a:t>Measurement(</a:t>
            </a:r>
            <a:r>
              <a:rPr lang="en-US" sz="2000" u="sng" dirty="0" err="1" smtClean="0">
                <a:latin typeface="Calibri"/>
                <a:cs typeface="Calibri"/>
              </a:rPr>
              <a:t>MeasId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ObsId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MeasType</a:t>
            </a:r>
            <a:r>
              <a:rPr lang="en-US" sz="2000" dirty="0" smtClean="0">
                <a:latin typeface="Calibri"/>
                <a:cs typeface="Calibri"/>
              </a:rPr>
              <a:t>, Value)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Calibri"/>
                <a:cs typeface="Calibri"/>
              </a:rPr>
              <a:t>Context(</a:t>
            </a:r>
            <a:r>
              <a:rPr lang="en-US" sz="2000" u="sng" dirty="0" smtClean="0">
                <a:latin typeface="Calibri"/>
                <a:cs typeface="Calibri"/>
              </a:rPr>
              <a:t>ObsId1, ObsId2, </a:t>
            </a:r>
            <a:r>
              <a:rPr lang="en-US" sz="2000" u="sng" dirty="0" err="1" smtClean="0">
                <a:latin typeface="Calibri"/>
                <a:cs typeface="Calibri"/>
              </a:rPr>
              <a:t>Rel</a:t>
            </a:r>
            <a:r>
              <a:rPr lang="en-US" sz="2000" dirty="0" smtClean="0">
                <a:latin typeface="Calibri"/>
                <a:cs typeface="Calibri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000" dirty="0" err="1" smtClean="0">
                <a:latin typeface="Calibri"/>
                <a:cs typeface="Calibri"/>
              </a:rPr>
              <a:t>Relationship(</a:t>
            </a:r>
            <a:r>
              <a:rPr lang="en-US" sz="2000" u="sng" dirty="0" err="1" smtClean="0">
                <a:latin typeface="Calibri"/>
                <a:cs typeface="Calibri"/>
              </a:rPr>
              <a:t>RelId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RelType</a:t>
            </a:r>
            <a:r>
              <a:rPr lang="en-US" sz="2000" dirty="0" smtClean="0">
                <a:latin typeface="Calibri"/>
                <a:cs typeface="Calibri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000" dirty="0" err="1" smtClean="0">
                <a:latin typeface="Calibri"/>
                <a:cs typeface="Calibri"/>
              </a:rPr>
              <a:t>Entity(</a:t>
            </a:r>
            <a:r>
              <a:rPr lang="en-US" sz="2000" u="sng" dirty="0" err="1" smtClean="0">
                <a:latin typeface="Calibri"/>
                <a:cs typeface="Calibri"/>
              </a:rPr>
              <a:t>EntId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EntType</a:t>
            </a:r>
            <a:r>
              <a:rPr lang="en-US" sz="2000" dirty="0" smtClean="0">
                <a:latin typeface="Calibri"/>
                <a:cs typeface="Calibri"/>
              </a:rPr>
              <a:t>) </a:t>
            </a:r>
          </a:p>
          <a:p>
            <a:pPr>
              <a:buNone/>
            </a:pPr>
            <a:endParaRPr lang="en-US" sz="1800" dirty="0" smtClean="0">
              <a:latin typeface="Calibri"/>
              <a:cs typeface="Calibri"/>
            </a:endParaRPr>
          </a:p>
          <a:p>
            <a:pPr>
              <a:buNone/>
            </a:pPr>
            <a:r>
              <a:rPr lang="en-US" sz="1800" dirty="0" smtClean="0">
                <a:latin typeface="Calibri"/>
                <a:cs typeface="Calibri"/>
              </a:rPr>
              <a:t>This could be queried itself and/or mapped to triples</a:t>
            </a:r>
            <a:endParaRPr lang="en-US" sz="1800" dirty="0" smtClean="0">
              <a:latin typeface="Calibri"/>
              <a:cs typeface="Calibri"/>
            </a:endParaRPr>
          </a:p>
          <a:p>
            <a:pPr>
              <a:buNone/>
            </a:pPr>
            <a:endParaRPr lang="en-US" sz="1800" dirty="0" smtClean="0">
              <a:latin typeface="Calibri"/>
              <a:cs typeface="Calibri"/>
            </a:endParaRPr>
          </a:p>
          <a:p>
            <a:pPr>
              <a:buNone/>
            </a:pPr>
            <a:r>
              <a:rPr lang="en-US" sz="1800" dirty="0" smtClean="0">
                <a:latin typeface="Calibri"/>
                <a:cs typeface="Calibri"/>
              </a:rPr>
              <a:t>Note that </a:t>
            </a:r>
            <a:r>
              <a:rPr lang="en-US" sz="1800" dirty="0" err="1" smtClean="0">
                <a:latin typeface="Calibri"/>
                <a:cs typeface="Calibri"/>
              </a:rPr>
              <a:t>ObsIds</a:t>
            </a:r>
            <a:r>
              <a:rPr lang="en-US" sz="1800" dirty="0" smtClean="0">
                <a:latin typeface="Calibri"/>
                <a:cs typeface="Calibri"/>
              </a:rPr>
              <a:t> are unique across annotations</a:t>
            </a:r>
          </a:p>
          <a:p>
            <a:pPr>
              <a:buNone/>
            </a:pPr>
            <a:r>
              <a:rPr lang="en-US" sz="1800" dirty="0" err="1" smtClean="0">
                <a:latin typeface="Calibri"/>
                <a:cs typeface="Calibri"/>
              </a:rPr>
              <a:t>Context.ObsId’s</a:t>
            </a:r>
            <a:r>
              <a:rPr lang="en-US" sz="1800" dirty="0" smtClean="0">
                <a:latin typeface="Calibri"/>
                <a:cs typeface="Calibri"/>
              </a:rPr>
              <a:t> must be for the same annotation</a:t>
            </a:r>
            <a:endParaRPr lang="en-US" sz="1400" dirty="0" smtClean="0">
              <a:latin typeface="Calibri"/>
              <a:cs typeface="Calibri"/>
            </a:endParaRPr>
          </a:p>
          <a:p>
            <a:pPr>
              <a:spcAft>
                <a:spcPts val="1200"/>
              </a:spcAft>
            </a:pP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60772"/>
            <a:ext cx="8229600" cy="3997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Annotation Examples (12/18/2009)</a:t>
            </a:r>
            <a:endParaRPr lang="en-US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4567380" y="3123282"/>
            <a:ext cx="436025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latin typeface="Chalkboard"/>
                <a:cs typeface="Chalkboard"/>
              </a:rPr>
              <a:t>* Simple relational schema for OBOE models (individuals/triples)</a:t>
            </a:r>
            <a:endParaRPr lang="en-US" sz="1600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8444"/>
            <a:ext cx="8229600" cy="581095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1600" dirty="0" smtClean="0">
                <a:latin typeface="Calibri"/>
                <a:cs typeface="Calibri"/>
              </a:rPr>
              <a:t>Representing annotations … </a:t>
            </a:r>
          </a:p>
          <a:p>
            <a:pPr>
              <a:spcAft>
                <a:spcPts val="1200"/>
              </a:spcAft>
            </a:pPr>
            <a:endParaRPr lang="en-US" sz="1600" dirty="0">
              <a:latin typeface="Calibri"/>
              <a:cs typeface="Calibri"/>
            </a:endParaRPr>
          </a:p>
          <a:p>
            <a:pPr>
              <a:spcAft>
                <a:spcPts val="1200"/>
              </a:spcAft>
            </a:pPr>
            <a:r>
              <a:rPr lang="en-US" sz="1600" dirty="0" err="1" smtClean="0">
                <a:latin typeface="Calibri"/>
                <a:cs typeface="Calibri"/>
              </a:rPr>
              <a:t>Annotation(</a:t>
            </a:r>
            <a:r>
              <a:rPr lang="en-US" sz="1600" u="sng" dirty="0" err="1" smtClean="0">
                <a:latin typeface="Calibri"/>
                <a:cs typeface="Calibri"/>
              </a:rPr>
              <a:t>AnnotId</a:t>
            </a:r>
            <a:r>
              <a:rPr lang="en-US" sz="1600" dirty="0" smtClean="0">
                <a:latin typeface="Calibri"/>
                <a:cs typeface="Calibri"/>
              </a:rPr>
              <a:t>, Res)</a:t>
            </a:r>
          </a:p>
          <a:p>
            <a:pPr>
              <a:spcAft>
                <a:spcPts val="1200"/>
              </a:spcAft>
            </a:pPr>
            <a:r>
              <a:rPr lang="en-US" sz="1600" dirty="0" err="1" smtClean="0">
                <a:latin typeface="Calibri"/>
                <a:cs typeface="Calibri"/>
              </a:rPr>
              <a:t>ObservationType</a:t>
            </a:r>
            <a:r>
              <a:rPr lang="en-US" sz="1600" dirty="0" err="1" smtClean="0">
                <a:latin typeface="Calibri"/>
                <a:cs typeface="Calibri"/>
              </a:rPr>
              <a:t>(</a:t>
            </a:r>
            <a:r>
              <a:rPr lang="en-US" sz="1600" u="sng" dirty="0" err="1" smtClean="0">
                <a:latin typeface="Calibri"/>
                <a:cs typeface="Calibri"/>
              </a:rPr>
              <a:t>ObsTypeId</a:t>
            </a:r>
            <a:r>
              <a:rPr lang="en-US" sz="1600" dirty="0" smtClean="0">
                <a:latin typeface="Calibri"/>
                <a:cs typeface="Calibri"/>
              </a:rPr>
              <a:t>, </a:t>
            </a:r>
            <a:r>
              <a:rPr lang="en-US" sz="1600" dirty="0" err="1" smtClean="0">
                <a:latin typeface="Calibri"/>
                <a:cs typeface="Calibri"/>
              </a:rPr>
              <a:t>AnnotId</a:t>
            </a:r>
            <a:r>
              <a:rPr lang="en-US" sz="1600" dirty="0" smtClean="0">
                <a:latin typeface="Calibri"/>
                <a:cs typeface="Calibri"/>
              </a:rPr>
              <a:t>, </a:t>
            </a:r>
            <a:r>
              <a:rPr lang="en-US" sz="1600" dirty="0" smtClean="0">
                <a:latin typeface="Calibri"/>
                <a:cs typeface="Calibri"/>
              </a:rPr>
              <a:t>EntType, Unique)</a:t>
            </a:r>
          </a:p>
          <a:p>
            <a:pPr>
              <a:spcAft>
                <a:spcPts val="1200"/>
              </a:spcAft>
            </a:pPr>
            <a:r>
              <a:rPr lang="en-US" sz="1600" dirty="0" err="1" smtClean="0">
                <a:latin typeface="Calibri"/>
                <a:cs typeface="Calibri"/>
              </a:rPr>
              <a:t>MeasType</a:t>
            </a:r>
            <a:r>
              <a:rPr lang="en-US" sz="1600" dirty="0" err="1" smtClean="0">
                <a:latin typeface="Calibri"/>
                <a:cs typeface="Calibri"/>
              </a:rPr>
              <a:t>(</a:t>
            </a:r>
            <a:r>
              <a:rPr lang="en-US" sz="1600" u="sng" dirty="0" err="1" smtClean="0">
                <a:latin typeface="Calibri"/>
                <a:cs typeface="Calibri"/>
              </a:rPr>
              <a:t>MeasTypeId</a:t>
            </a:r>
            <a:r>
              <a:rPr lang="en-US" sz="1600" dirty="0" smtClean="0">
                <a:latin typeface="Calibri"/>
                <a:cs typeface="Calibri"/>
              </a:rPr>
              <a:t>, </a:t>
            </a:r>
            <a:r>
              <a:rPr lang="en-US" sz="1600" dirty="0" err="1" smtClean="0">
                <a:latin typeface="Calibri"/>
                <a:cs typeface="Calibri"/>
              </a:rPr>
              <a:t>ObsTypeId</a:t>
            </a:r>
            <a:r>
              <a:rPr lang="en-US" sz="1600" dirty="0" smtClean="0">
                <a:latin typeface="Calibri"/>
                <a:cs typeface="Calibri"/>
              </a:rPr>
              <a:t>, </a:t>
            </a:r>
            <a:r>
              <a:rPr lang="en-US" sz="1600" dirty="0" err="1" smtClean="0">
                <a:latin typeface="Calibri"/>
                <a:cs typeface="Calibri"/>
              </a:rPr>
              <a:t>CharType</a:t>
            </a:r>
            <a:r>
              <a:rPr lang="en-US" sz="1600" dirty="0" smtClean="0">
                <a:latin typeface="Calibri"/>
                <a:cs typeface="Calibri"/>
              </a:rPr>
              <a:t>, </a:t>
            </a:r>
            <a:r>
              <a:rPr lang="en-US" sz="1600" dirty="0" err="1" smtClean="0">
                <a:latin typeface="Calibri"/>
                <a:cs typeface="Calibri"/>
              </a:rPr>
              <a:t>StdType</a:t>
            </a:r>
            <a:r>
              <a:rPr lang="en-US" sz="1600" dirty="0" smtClean="0">
                <a:latin typeface="Calibri"/>
                <a:cs typeface="Calibri"/>
              </a:rPr>
              <a:t>, </a:t>
            </a:r>
            <a:r>
              <a:rPr lang="en-US" sz="1600" dirty="0" err="1" smtClean="0">
                <a:latin typeface="Calibri"/>
                <a:cs typeface="Calibri"/>
              </a:rPr>
              <a:t>ProtType</a:t>
            </a:r>
            <a:r>
              <a:rPr lang="en-US" sz="1600" dirty="0" smtClean="0">
                <a:latin typeface="Calibri"/>
                <a:cs typeface="Calibri"/>
              </a:rPr>
              <a:t>, Precision, Value, Key</a:t>
            </a:r>
            <a:r>
              <a:rPr lang="en-US" sz="1600" dirty="0" smtClean="0">
                <a:latin typeface="Calibri"/>
                <a:cs typeface="Calibri"/>
              </a:rPr>
              <a:t>)</a:t>
            </a:r>
            <a:endParaRPr lang="en-US" sz="1600" dirty="0" smtClean="0">
              <a:latin typeface="Calibri"/>
              <a:cs typeface="Calibri"/>
            </a:endParaRPr>
          </a:p>
          <a:p>
            <a:pPr>
              <a:spcAft>
                <a:spcPts val="1200"/>
              </a:spcAft>
            </a:pPr>
            <a:r>
              <a:rPr lang="en-US" sz="1600" dirty="0" smtClean="0">
                <a:latin typeface="Calibri"/>
                <a:cs typeface="Calibri"/>
              </a:rPr>
              <a:t>ContextType</a:t>
            </a:r>
            <a:r>
              <a:rPr lang="en-US" sz="1600" dirty="0" smtClean="0">
                <a:latin typeface="Calibri"/>
                <a:cs typeface="Calibri"/>
              </a:rPr>
              <a:t>(</a:t>
            </a:r>
            <a:r>
              <a:rPr lang="en-US" sz="1600" u="sng" dirty="0" smtClean="0">
                <a:latin typeface="Calibri"/>
                <a:cs typeface="Calibri"/>
              </a:rPr>
              <a:t>ObsTypeId1</a:t>
            </a:r>
            <a:r>
              <a:rPr lang="en-US" sz="1600" u="sng" dirty="0" smtClean="0">
                <a:latin typeface="Calibri"/>
                <a:cs typeface="Calibri"/>
              </a:rPr>
              <a:t>, </a:t>
            </a:r>
            <a:r>
              <a:rPr lang="en-US" sz="1600" u="sng" dirty="0" smtClean="0">
                <a:latin typeface="Calibri"/>
                <a:cs typeface="Calibri"/>
              </a:rPr>
              <a:t>ObsTypeId2</a:t>
            </a:r>
            <a:r>
              <a:rPr lang="en-US" sz="1600" u="sng" dirty="0" smtClean="0">
                <a:latin typeface="Calibri"/>
                <a:cs typeface="Calibri"/>
              </a:rPr>
              <a:t>, </a:t>
            </a:r>
            <a:r>
              <a:rPr lang="en-US" sz="1600" u="sng" dirty="0" err="1" smtClean="0">
                <a:latin typeface="Calibri"/>
                <a:cs typeface="Calibri"/>
              </a:rPr>
              <a:t>RelType</a:t>
            </a:r>
            <a:r>
              <a:rPr lang="en-US" sz="1600" dirty="0" smtClean="0">
                <a:latin typeface="Calibri"/>
                <a:cs typeface="Calibri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 err="1" smtClean="0">
                <a:latin typeface="Calibri"/>
                <a:cs typeface="Calibri"/>
              </a:rPr>
              <a:t>Map</a:t>
            </a:r>
            <a:r>
              <a:rPr lang="en-US" sz="1600" dirty="0" err="1" smtClean="0">
                <a:latin typeface="Calibri"/>
                <a:cs typeface="Calibri"/>
              </a:rPr>
              <a:t>(</a:t>
            </a:r>
            <a:r>
              <a:rPr lang="en-US" sz="1600" u="sng" dirty="0" err="1" smtClean="0">
                <a:latin typeface="Calibri"/>
                <a:cs typeface="Calibri"/>
              </a:rPr>
              <a:t>ResAttribute</a:t>
            </a:r>
            <a:r>
              <a:rPr lang="en-US" sz="1600" u="sng" dirty="0" smtClean="0">
                <a:latin typeface="Calibri"/>
                <a:cs typeface="Calibri"/>
              </a:rPr>
              <a:t>, </a:t>
            </a:r>
            <a:r>
              <a:rPr lang="en-US" sz="1600" u="sng" dirty="0" err="1" smtClean="0">
                <a:latin typeface="Calibri"/>
                <a:cs typeface="Calibri"/>
              </a:rPr>
              <a:t>MeasType</a:t>
            </a:r>
            <a:r>
              <a:rPr lang="en-US" sz="1600" u="sng" dirty="0" smtClean="0">
                <a:latin typeface="Calibri"/>
                <a:cs typeface="Calibri"/>
              </a:rPr>
              <a:t>, Condition</a:t>
            </a:r>
            <a:r>
              <a:rPr lang="en-US" sz="1600" dirty="0" smtClean="0">
                <a:latin typeface="Calibri"/>
                <a:cs typeface="Calibri"/>
              </a:rPr>
              <a:t>, Value</a:t>
            </a:r>
            <a:r>
              <a:rPr lang="en-US" sz="1600" dirty="0" smtClean="0">
                <a:latin typeface="Calibri"/>
                <a:cs typeface="Calibri"/>
              </a:rPr>
              <a:t>)</a:t>
            </a:r>
          </a:p>
          <a:p>
            <a:pPr>
              <a:spcAft>
                <a:spcPts val="1200"/>
              </a:spcAft>
            </a:pPr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60772"/>
            <a:ext cx="8229600" cy="3997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Annotation Examples (12/18/2009)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1926"/>
            <a:ext cx="8229600" cy="570747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2400" dirty="0" smtClean="0">
                <a:latin typeface="Calibri"/>
                <a:cs typeface="Calibri"/>
              </a:rPr>
              <a:t>Materialization Algorithm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alibri"/>
                <a:cs typeface="Calibri"/>
              </a:rPr>
              <a:t>Start </a:t>
            </a:r>
            <a:r>
              <a:rPr lang="en-US" sz="2400" dirty="0" smtClean="0">
                <a:latin typeface="Calibri"/>
                <a:cs typeface="Calibri"/>
              </a:rPr>
              <a:t>with simple case of no </a:t>
            </a:r>
            <a:r>
              <a:rPr lang="en-US" sz="2400" dirty="0" smtClean="0">
                <a:latin typeface="Calibri"/>
                <a:cs typeface="Calibri"/>
              </a:rPr>
              <a:t>key, unique, and identifying </a:t>
            </a:r>
            <a:r>
              <a:rPr lang="en-US" sz="2400" dirty="0" smtClean="0">
                <a:latin typeface="Calibri"/>
                <a:cs typeface="Calibri"/>
              </a:rPr>
              <a:t>constraints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alibri"/>
                <a:cs typeface="Calibri"/>
              </a:rPr>
              <a:t>Add </a:t>
            </a:r>
            <a:r>
              <a:rPr lang="en-US" sz="2400" dirty="0" smtClean="0">
                <a:latin typeface="Calibri"/>
                <a:cs typeface="Calibri"/>
              </a:rPr>
              <a:t>these </a:t>
            </a:r>
            <a:r>
              <a:rPr lang="en-US" sz="2400" dirty="0" smtClean="0">
                <a:latin typeface="Calibri"/>
                <a:cs typeface="Calibri"/>
              </a:rPr>
              <a:t>incrementally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alibri"/>
                <a:cs typeface="Calibri"/>
              </a:rPr>
              <a:t>Define algorithm </a:t>
            </a:r>
            <a:r>
              <a:rPr lang="en-US" sz="2400" dirty="0" smtClean="0">
                <a:latin typeface="Calibri"/>
                <a:cs typeface="Calibri"/>
              </a:rPr>
              <a:t>so that it works one row at a </a:t>
            </a:r>
            <a:r>
              <a:rPr lang="en-US" sz="2400" dirty="0" smtClean="0">
                <a:latin typeface="Calibri"/>
                <a:cs typeface="Calibri"/>
              </a:rPr>
              <a:t>time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alibri"/>
                <a:cs typeface="Calibri"/>
              </a:rPr>
              <a:t>Can we also define the algorithm as a view, to enable querying through views (rewriting)?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>
                <a:latin typeface="Calibri"/>
                <a:cs typeface="Calibri"/>
              </a:rPr>
              <a:t>This was what the prolog code did …  </a:t>
            </a:r>
            <a:endParaRPr lang="en-US" sz="2000" dirty="0" smtClean="0">
              <a:latin typeface="Calibri"/>
              <a:cs typeface="Calibri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160772"/>
            <a:ext cx="8229600" cy="399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Annotation Examples (12/18/2009)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0292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1200" b="1" dirty="0" err="1" smtClean="0">
                <a:latin typeface="Times New Roman"/>
                <a:cs typeface="Times New Roman"/>
              </a:rPr>
              <a:t>MapRow</a:t>
            </a:r>
            <a:r>
              <a:rPr lang="en-US" sz="1200" dirty="0" err="1" smtClean="0">
                <a:latin typeface="Times New Roman"/>
                <a:cs typeface="Times New Roman"/>
              </a:rPr>
              <a:t>(</a:t>
            </a:r>
            <a:r>
              <a:rPr lang="en-US" sz="1200" i="1" dirty="0" err="1" smtClean="0">
                <a:latin typeface="Times New Roman"/>
                <a:cs typeface="Times New Roman"/>
              </a:rPr>
              <a:t>Row</a:t>
            </a:r>
            <a:r>
              <a:rPr lang="en-US" sz="1200" dirty="0" smtClean="0">
                <a:latin typeface="Times New Roman"/>
                <a:cs typeface="Times New Roman"/>
              </a:rPr>
              <a:t> : Dom(</a:t>
            </a:r>
            <a:r>
              <a:rPr lang="en-US" sz="1200" i="1" dirty="0" smtClean="0">
                <a:latin typeface="Times New Roman"/>
                <a:cs typeface="Times New Roman"/>
              </a:rPr>
              <a:t>A</a:t>
            </a:r>
            <a:r>
              <a:rPr lang="en-US" sz="1200" baseline="-25000" dirty="0" smtClean="0">
                <a:latin typeface="Times New Roman"/>
                <a:cs typeface="Times New Roman"/>
              </a:rPr>
              <a:t>1</a:t>
            </a:r>
            <a:r>
              <a:rPr lang="en-US" sz="1200" dirty="0" smtClean="0">
                <a:latin typeface="Times New Roman"/>
                <a:cs typeface="Times New Roman"/>
              </a:rPr>
              <a:t>)×Dom(</a:t>
            </a:r>
            <a:r>
              <a:rPr lang="en-US" sz="1200" i="1" dirty="0" smtClean="0">
                <a:latin typeface="Times New Roman"/>
                <a:cs typeface="Times New Roman"/>
              </a:rPr>
              <a:t>A</a:t>
            </a:r>
            <a:r>
              <a:rPr lang="en-US" sz="1200" baseline="-25000" dirty="0" smtClean="0">
                <a:latin typeface="Times New Roman"/>
                <a:cs typeface="Times New Roman"/>
              </a:rPr>
              <a:t>2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r>
              <a:rPr lang="en-US" altLang="zh-TW" sz="1200" dirty="0" smtClean="0">
                <a:latin typeface="Times New Roman"/>
                <a:cs typeface="Times New Roman"/>
              </a:rPr>
              <a:t>⋯</a:t>
            </a:r>
            <a:r>
              <a:rPr lang="en-US" sz="1200" dirty="0" smtClean="0">
                <a:latin typeface="Times New Roman"/>
                <a:cs typeface="Times New Roman"/>
              </a:rPr>
              <a:t>Dom(</a:t>
            </a:r>
            <a:r>
              <a:rPr lang="en-US" sz="1200" i="1" dirty="0" smtClean="0">
                <a:latin typeface="Times New Roman"/>
                <a:cs typeface="Times New Roman"/>
              </a:rPr>
              <a:t>A</a:t>
            </a:r>
            <a:r>
              <a:rPr lang="en-US" sz="1200" i="1" baseline="-25000" dirty="0" smtClean="0">
                <a:latin typeface="Times New Roman"/>
                <a:cs typeface="Times New Roman"/>
              </a:rPr>
              <a:t>n</a:t>
            </a:r>
            <a:r>
              <a:rPr lang="en-US" sz="1200" dirty="0" smtClean="0">
                <a:latin typeface="Times New Roman"/>
                <a:cs typeface="Times New Roman"/>
              </a:rPr>
              <a:t>), </a:t>
            </a:r>
            <a:r>
              <a:rPr lang="en-US" sz="1200" i="1" dirty="0" err="1" smtClean="0">
                <a:latin typeface="Times New Roman"/>
                <a:cs typeface="Times New Roman"/>
              </a:rPr>
              <a:t>AnnotId</a:t>
            </a:r>
            <a:r>
              <a:rPr lang="en-US" sz="1200" dirty="0" smtClean="0">
                <a:latin typeface="Times New Roman"/>
                <a:cs typeface="Times New Roman"/>
              </a:rPr>
              <a:t> : </a:t>
            </a:r>
            <a:r>
              <a:rPr lang="en-US" sz="1200" dirty="0" err="1" smtClean="0">
                <a:latin typeface="Times New Roman"/>
                <a:cs typeface="Times New Roman"/>
              </a:rPr>
              <a:t>int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</a:p>
          <a:p>
            <a:pPr>
              <a:spcAft>
                <a:spcPts val="600"/>
              </a:spcAft>
              <a:buNone/>
            </a:pPr>
            <a:r>
              <a:rPr lang="en-US" sz="1200" dirty="0" smtClean="0">
                <a:latin typeface="Times New Roman"/>
                <a:cs typeface="Times New Roman"/>
              </a:rPr>
              <a:t>    </a:t>
            </a:r>
            <a:r>
              <a:rPr lang="en-US" sz="1200" u="sng" dirty="0" smtClean="0">
                <a:latin typeface="Times New Roman"/>
                <a:cs typeface="Times New Roman"/>
              </a:rPr>
              <a:t>let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i="1" dirty="0" smtClean="0">
                <a:latin typeface="Times New Roman"/>
                <a:cs typeface="Times New Roman"/>
              </a:rPr>
              <a:t>D</a:t>
            </a:r>
            <a:r>
              <a:rPr lang="en-US" sz="1200" dirty="0" smtClean="0">
                <a:latin typeface="Times New Roman"/>
                <a:cs typeface="Times New Roman"/>
              </a:rPr>
              <a:t> = [] 							</a:t>
            </a:r>
            <a:r>
              <a:rPr lang="en-US" sz="1200" dirty="0" smtClean="0">
                <a:latin typeface="Times New Roman"/>
                <a:cs typeface="Times New Roman"/>
              </a:rPr>
              <a:t>	</a:t>
            </a:r>
            <a:r>
              <a:rPr lang="en-US" sz="1200" dirty="0" smtClean="0">
                <a:latin typeface="Times New Roman"/>
                <a:cs typeface="Times New Roman"/>
              </a:rPr>
              <a:t>		</a:t>
            </a:r>
            <a:r>
              <a:rPr lang="en-US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/</a:t>
            </a:r>
            <a:r>
              <a:rPr lang="en-US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* </a:t>
            </a:r>
            <a:r>
              <a:rPr lang="en-US" sz="1200" i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D</a:t>
            </a:r>
            <a:r>
              <a:rPr lang="en-US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is a dictionary</a:t>
            </a:r>
            <a:r>
              <a:rPr lang="en-US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(</a:t>
            </a:r>
            <a:r>
              <a:rPr lang="en-US" sz="1200" i="1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ObsTypeId</a:t>
            </a:r>
            <a:r>
              <a:rPr lang="en-US" sz="1200" i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, Keys</a:t>
            </a:r>
            <a:r>
              <a:rPr lang="en-US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)</a:t>
            </a:r>
            <a:r>
              <a:rPr lang="en-US" sz="1200" i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→ </a:t>
            </a:r>
            <a:r>
              <a:rPr lang="en-US" sz="1200" i="1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ObsId</a:t>
            </a:r>
            <a:r>
              <a:rPr lang="en-US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*/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</a:p>
          <a:p>
            <a:pPr>
              <a:spcAft>
                <a:spcPts val="600"/>
              </a:spcAft>
              <a:buNone/>
            </a:pPr>
            <a:r>
              <a:rPr lang="en-US" sz="1200" dirty="0" smtClean="0">
                <a:latin typeface="Times New Roman"/>
                <a:cs typeface="Times New Roman"/>
              </a:rPr>
              <a:t>    </a:t>
            </a:r>
            <a:r>
              <a:rPr lang="en-US" sz="1200" u="sng" dirty="0" err="1" smtClean="0">
                <a:latin typeface="Times New Roman"/>
                <a:cs typeface="Times New Roman"/>
              </a:rPr>
              <a:t>foreach</a:t>
            </a:r>
            <a:r>
              <a:rPr lang="en-US" sz="1200" dirty="0" smtClean="0">
                <a:latin typeface="Times New Roman"/>
                <a:cs typeface="Times New Roman"/>
              </a:rPr>
              <a:t> ⟨</a:t>
            </a:r>
            <a:r>
              <a:rPr lang="en-US" sz="1200" i="1" dirty="0" smtClean="0">
                <a:latin typeface="Times New Roman"/>
                <a:cs typeface="Times New Roman"/>
              </a:rPr>
              <a:t>A</a:t>
            </a:r>
            <a:r>
              <a:rPr lang="en-US" sz="12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err="1" smtClean="0">
                <a:latin typeface="Times New Roman"/>
                <a:cs typeface="Times New Roman"/>
              </a:rPr>
              <a:t>MeasTypedId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err="1" smtClean="0">
                <a:latin typeface="Times New Roman"/>
                <a:cs typeface="Times New Roman"/>
              </a:rPr>
              <a:t>Cond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smtClean="0">
                <a:latin typeface="Times New Roman"/>
                <a:cs typeface="Times New Roman"/>
              </a:rPr>
              <a:t>Val</a:t>
            </a:r>
            <a:r>
              <a:rPr lang="en-US" sz="1200" dirty="0" smtClean="0">
                <a:latin typeface="Times New Roman"/>
                <a:cs typeface="Times New Roman"/>
              </a:rPr>
              <a:t>⟩ </a:t>
            </a:r>
            <a:r>
              <a:rPr lang="en-US" sz="1200" u="sng" dirty="0" smtClean="0">
                <a:latin typeface="Times New Roman"/>
                <a:cs typeface="Times New Roman"/>
              </a:rPr>
              <a:t>in</a:t>
            </a:r>
            <a:r>
              <a:rPr lang="en-US" sz="1200" dirty="0" smtClean="0">
                <a:latin typeface="Times New Roman"/>
                <a:cs typeface="Times New Roman"/>
              </a:rPr>
              <a:t> Map </a:t>
            </a:r>
            <a:r>
              <a:rPr lang="en-US" sz="1200" u="sng" dirty="0" smtClean="0">
                <a:latin typeface="Times New Roman"/>
                <a:cs typeface="Times New Roman"/>
              </a:rPr>
              <a:t>where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satisfies(</a:t>
            </a:r>
            <a:r>
              <a:rPr lang="en-US" sz="1200" i="1" dirty="0" err="1" smtClean="0">
                <a:latin typeface="Times New Roman"/>
                <a:cs typeface="Times New Roman"/>
              </a:rPr>
              <a:t>Row</a:t>
            </a:r>
            <a:r>
              <a:rPr lang="en-US" sz="1200" i="1" dirty="0" smtClean="0">
                <a:latin typeface="Times New Roman"/>
                <a:cs typeface="Times New Roman"/>
              </a:rPr>
              <a:t>, A</a:t>
            </a:r>
            <a:r>
              <a:rPr lang="en-US" sz="12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err="1" smtClean="0">
                <a:latin typeface="Times New Roman"/>
                <a:cs typeface="Times New Roman"/>
              </a:rPr>
              <a:t>Cond</a:t>
            </a:r>
            <a:r>
              <a:rPr lang="en-US" sz="1200" dirty="0" smtClean="0">
                <a:latin typeface="Times New Roman"/>
                <a:cs typeface="Times New Roman"/>
              </a:rPr>
              <a:t>) 	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  <a:buNone/>
            </a:pPr>
            <a:r>
              <a:rPr lang="en-US" sz="1200" dirty="0" smtClean="0">
                <a:latin typeface="Times New Roman"/>
                <a:cs typeface="Times New Roman"/>
              </a:rPr>
              <a:t>        </a:t>
            </a:r>
            <a:r>
              <a:rPr lang="en-US" sz="1200" u="sng" dirty="0" smtClean="0">
                <a:latin typeface="Times New Roman"/>
                <a:cs typeface="Times New Roman"/>
              </a:rPr>
              <a:t>select</a:t>
            </a:r>
            <a:r>
              <a:rPr lang="en-US" sz="1200" dirty="0" smtClean="0">
                <a:latin typeface="Times New Roman"/>
                <a:cs typeface="Times New Roman"/>
              </a:rPr>
              <a:t> ⟨</a:t>
            </a:r>
            <a:r>
              <a:rPr lang="en-US" sz="1200" i="1" dirty="0" err="1" smtClean="0">
                <a:latin typeface="Times New Roman"/>
                <a:cs typeface="Times New Roman"/>
              </a:rPr>
              <a:t>MeasTypeId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err="1" smtClean="0">
                <a:latin typeface="Times New Roman"/>
                <a:cs typeface="Times New Roman"/>
              </a:rPr>
              <a:t>ObsTypeId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smtClean="0">
                <a:latin typeface="Times New Roman"/>
                <a:cs typeface="Times New Roman"/>
              </a:rPr>
              <a:t>Std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smtClean="0">
                <a:latin typeface="Times New Roman"/>
                <a:cs typeface="Times New Roman"/>
              </a:rPr>
              <a:t>Key</a:t>
            </a:r>
            <a:r>
              <a:rPr lang="en-US" sz="1200" dirty="0" smtClean="0">
                <a:latin typeface="Times New Roman"/>
                <a:cs typeface="Times New Roman"/>
              </a:rPr>
              <a:t>⟩ </a:t>
            </a:r>
            <a:r>
              <a:rPr lang="en-US" sz="1200" u="sng" dirty="0" smtClean="0">
                <a:latin typeface="Times New Roman"/>
                <a:cs typeface="Times New Roman"/>
              </a:rPr>
              <a:t>from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MeasType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u="sng" dirty="0" smtClean="0">
                <a:latin typeface="Times New Roman"/>
                <a:cs typeface="Times New Roman"/>
              </a:rPr>
              <a:t>for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i="1" dirty="0" err="1" smtClean="0">
                <a:latin typeface="Times New Roman"/>
                <a:cs typeface="Times New Roman"/>
              </a:rPr>
              <a:t>MeasTypeId</a:t>
            </a:r>
            <a:endParaRPr lang="en-US" sz="1200" i="1" dirty="0" smtClean="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  <a:buNone/>
            </a:pPr>
            <a:r>
              <a:rPr lang="en-US" sz="1200" dirty="0" smtClean="0">
                <a:latin typeface="Times New Roman"/>
                <a:cs typeface="Times New Roman"/>
              </a:rPr>
              <a:t>        </a:t>
            </a:r>
            <a:r>
              <a:rPr lang="en-US" sz="1200" u="sng" dirty="0" smtClean="0">
                <a:latin typeface="Times New Roman"/>
                <a:cs typeface="Times New Roman"/>
              </a:rPr>
              <a:t>let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i="1" dirty="0" err="1" smtClean="0">
                <a:latin typeface="Times New Roman"/>
                <a:cs typeface="Times New Roman"/>
              </a:rPr>
              <a:t>MeasId</a:t>
            </a:r>
            <a:r>
              <a:rPr lang="en-US" sz="1200" dirty="0" smtClean="0">
                <a:latin typeface="Times New Roman"/>
                <a:cs typeface="Times New Roman"/>
              </a:rPr>
              <a:t> = </a:t>
            </a:r>
            <a:r>
              <a:rPr lang="en-US" sz="1200" dirty="0" err="1" smtClean="0">
                <a:latin typeface="Times New Roman"/>
                <a:cs typeface="Times New Roman"/>
              </a:rPr>
              <a:t>CreateNewId</a:t>
            </a:r>
            <a:r>
              <a:rPr lang="en-US" sz="1200" dirty="0" smtClean="0">
                <a:latin typeface="Times New Roman"/>
                <a:cs typeface="Times New Roman"/>
              </a:rPr>
              <a:t>()</a:t>
            </a:r>
            <a:endParaRPr lang="en-US" sz="1200" dirty="0" smtClean="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  <a:buNone/>
            </a:pPr>
            <a:r>
              <a:rPr lang="en-US" sz="1200" dirty="0" smtClean="0">
                <a:latin typeface="Times New Roman"/>
                <a:cs typeface="Times New Roman"/>
              </a:rPr>
              <a:t>        </a:t>
            </a:r>
            <a:r>
              <a:rPr lang="en-US" sz="1200" u="sng" dirty="0" smtClean="0">
                <a:latin typeface="Times New Roman"/>
                <a:cs typeface="Times New Roman"/>
              </a:rPr>
              <a:t>let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i="1" dirty="0" smtClean="0">
                <a:latin typeface="Times New Roman"/>
                <a:cs typeface="Times New Roman"/>
              </a:rPr>
              <a:t>Keys</a:t>
            </a:r>
            <a:r>
              <a:rPr lang="en-US" sz="1200" dirty="0" smtClean="0">
                <a:latin typeface="Times New Roman"/>
                <a:cs typeface="Times New Roman"/>
              </a:rPr>
              <a:t> = </a:t>
            </a:r>
            <a:r>
              <a:rPr lang="en-US" sz="1200" dirty="0" err="1" smtClean="0">
                <a:latin typeface="Times New Roman"/>
                <a:cs typeface="Times New Roman"/>
              </a:rPr>
              <a:t>GetObsTypeKeys(</a:t>
            </a:r>
            <a:r>
              <a:rPr lang="en-US" sz="1200" i="1" dirty="0" err="1" smtClean="0">
                <a:latin typeface="Times New Roman"/>
                <a:cs typeface="Times New Roman"/>
              </a:rPr>
              <a:t>ObsTypeId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smtClean="0">
                <a:latin typeface="Times New Roman"/>
                <a:cs typeface="Times New Roman"/>
              </a:rPr>
              <a:t>Row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err="1" smtClean="0">
                <a:latin typeface="Times New Roman"/>
                <a:cs typeface="Times New Roman"/>
              </a:rPr>
              <a:t>AnnotId</a:t>
            </a:r>
            <a:r>
              <a:rPr lang="en-US" sz="1200" dirty="0" smtClean="0">
                <a:latin typeface="Times New Roman"/>
                <a:cs typeface="Times New Roman"/>
              </a:rPr>
              <a:t>)        </a:t>
            </a:r>
          </a:p>
          <a:p>
            <a:pPr>
              <a:spcAft>
                <a:spcPts val="600"/>
              </a:spcAft>
              <a:buNone/>
            </a:pPr>
            <a:r>
              <a:rPr lang="en-US" sz="1200" dirty="0" smtClean="0">
                <a:latin typeface="Times New Roman"/>
                <a:cs typeface="Times New Roman"/>
              </a:rPr>
              <a:t>        </a:t>
            </a:r>
            <a:r>
              <a:rPr lang="en-US" sz="1200" u="sng" dirty="0" smtClean="0">
                <a:latin typeface="Times New Roman"/>
                <a:cs typeface="Times New Roman"/>
              </a:rPr>
              <a:t>let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i="1" dirty="0" err="1" smtClean="0">
                <a:latin typeface="Times New Roman"/>
                <a:cs typeface="Times New Roman"/>
              </a:rPr>
              <a:t>ObsId</a:t>
            </a:r>
            <a:r>
              <a:rPr lang="en-US" sz="1200" dirty="0" smtClean="0">
                <a:latin typeface="Times New Roman"/>
                <a:cs typeface="Times New Roman"/>
              </a:rPr>
              <a:t> =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CreateObsId</a:t>
            </a:r>
            <a:r>
              <a:rPr lang="en-US" sz="1200" dirty="0" err="1" smtClean="0">
                <a:latin typeface="Times New Roman"/>
                <a:cs typeface="Times New Roman"/>
              </a:rPr>
              <a:t>(</a:t>
            </a:r>
            <a:r>
              <a:rPr lang="en-US" sz="1200" i="1" dirty="0" err="1" smtClean="0">
                <a:latin typeface="Times New Roman"/>
                <a:cs typeface="Times New Roman"/>
              </a:rPr>
              <a:t>ObsTypeId</a:t>
            </a:r>
            <a:r>
              <a:rPr lang="en-US" sz="1200" dirty="0" smtClean="0">
                <a:latin typeface="Times New Roman"/>
                <a:cs typeface="Times New Roman"/>
              </a:rPr>
              <a:t>,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i="1" dirty="0" smtClean="0">
                <a:latin typeface="Times New Roman"/>
                <a:cs typeface="Times New Roman"/>
              </a:rPr>
              <a:t>Keys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smtClean="0">
                <a:latin typeface="Times New Roman"/>
                <a:cs typeface="Times New Roman"/>
              </a:rPr>
              <a:t>D</a:t>
            </a:r>
            <a:r>
              <a:rPr lang="en-US" sz="1200" dirty="0" smtClean="0">
                <a:latin typeface="Times New Roman"/>
                <a:cs typeface="Times New Roman"/>
              </a:rPr>
              <a:t>,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i="1" dirty="0" smtClean="0">
                <a:latin typeface="Times New Roman"/>
                <a:cs typeface="Times New Roman"/>
              </a:rPr>
              <a:t>Row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err="1" smtClean="0">
                <a:latin typeface="Times New Roman"/>
                <a:cs typeface="Times New Roman"/>
              </a:rPr>
              <a:t>AnnotId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r>
              <a:rPr lang="en-US" sz="1200" dirty="0" smtClean="0">
                <a:latin typeface="Times New Roman"/>
                <a:cs typeface="Times New Roman"/>
              </a:rPr>
              <a:t>       </a:t>
            </a:r>
            <a:endParaRPr lang="en-US" sz="1200" dirty="0" smtClean="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  <a:buNone/>
            </a:pPr>
            <a:r>
              <a:rPr lang="en-US" sz="1200" dirty="0" smtClean="0">
                <a:latin typeface="Times New Roman"/>
                <a:cs typeface="Times New Roman"/>
              </a:rPr>
              <a:t>        </a:t>
            </a:r>
            <a:r>
              <a:rPr lang="en-US" sz="1200" i="1" dirty="0" smtClean="0">
                <a:latin typeface="Times New Roman"/>
                <a:cs typeface="Times New Roman"/>
              </a:rPr>
              <a:t>D</a:t>
            </a:r>
            <a:r>
              <a:rPr lang="en-US" sz="1200" dirty="0" smtClean="0">
                <a:latin typeface="Times New Roman"/>
                <a:cs typeface="Times New Roman"/>
              </a:rPr>
              <a:t> = </a:t>
            </a:r>
            <a:r>
              <a:rPr lang="en-US" sz="1200" i="1" dirty="0" smtClean="0">
                <a:latin typeface="Times New Roman"/>
                <a:cs typeface="Times New Roman"/>
              </a:rPr>
              <a:t>D</a:t>
            </a:r>
            <a:r>
              <a:rPr lang="en-US" sz="1200" dirty="0" smtClean="0">
                <a:latin typeface="Times New Roman"/>
                <a:cs typeface="Times New Roman"/>
              </a:rPr>
              <a:t> ∪ </a:t>
            </a:r>
            <a:r>
              <a:rPr lang="en-US" sz="1200" dirty="0" smtClean="0">
                <a:latin typeface="Times New Roman"/>
                <a:cs typeface="Times New Roman"/>
              </a:rPr>
              <a:t>[(</a:t>
            </a:r>
            <a:r>
              <a:rPr lang="en-US" sz="1200" i="1" dirty="0" err="1" smtClean="0">
                <a:latin typeface="Times New Roman"/>
                <a:cs typeface="Times New Roman"/>
              </a:rPr>
              <a:t>ObsTypeId</a:t>
            </a:r>
            <a:r>
              <a:rPr lang="en-US" sz="1200" i="1" dirty="0" smtClean="0">
                <a:latin typeface="Times New Roman"/>
                <a:cs typeface="Times New Roman"/>
              </a:rPr>
              <a:t>, Keys</a:t>
            </a:r>
            <a:r>
              <a:rPr lang="en-US" sz="1200" dirty="0" smtClean="0">
                <a:latin typeface="Times New Roman"/>
                <a:cs typeface="Times New Roman"/>
              </a:rPr>
              <a:t>) </a:t>
            </a:r>
            <a:r>
              <a:rPr lang="en-US" sz="1200" dirty="0" smtClean="0">
                <a:latin typeface="Times New Roman"/>
                <a:cs typeface="Times New Roman"/>
              </a:rPr>
              <a:t>→ </a:t>
            </a:r>
            <a:r>
              <a:rPr lang="en-US" sz="1200" i="1" dirty="0" err="1" smtClean="0">
                <a:latin typeface="Times New Roman"/>
                <a:cs typeface="Times New Roman"/>
              </a:rPr>
              <a:t>ObsId</a:t>
            </a:r>
            <a:r>
              <a:rPr lang="en-US" sz="1200" dirty="0" smtClean="0">
                <a:latin typeface="Times New Roman"/>
                <a:cs typeface="Times New Roman"/>
              </a:rPr>
              <a:t>]</a:t>
            </a:r>
          </a:p>
          <a:p>
            <a:pPr>
              <a:spcAft>
                <a:spcPts val="600"/>
              </a:spcAft>
              <a:buNone/>
            </a:pPr>
            <a:r>
              <a:rPr lang="en-US" sz="1200" dirty="0" smtClean="0">
                <a:latin typeface="Times New Roman"/>
                <a:cs typeface="Times New Roman"/>
              </a:rPr>
              <a:t>        </a:t>
            </a:r>
            <a:r>
              <a:rPr lang="en-US" sz="1200" u="sng" dirty="0" smtClean="0">
                <a:latin typeface="Times New Roman"/>
                <a:cs typeface="Times New Roman"/>
              </a:rPr>
              <a:t>let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i="1" dirty="0" err="1" smtClean="0">
                <a:latin typeface="Times New Roman"/>
                <a:cs typeface="Times New Roman"/>
              </a:rPr>
              <a:t>A</a:t>
            </a:r>
            <a:r>
              <a:rPr lang="en-US" sz="12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1200" i="1" dirty="0" err="1" smtClean="0">
                <a:latin typeface="Times New Roman"/>
                <a:cs typeface="Times New Roman"/>
              </a:rPr>
              <a:t>Val</a:t>
            </a:r>
            <a:r>
              <a:rPr lang="en-US" sz="1200" dirty="0" smtClean="0">
                <a:latin typeface="Times New Roman"/>
                <a:cs typeface="Times New Roman"/>
              </a:rPr>
              <a:t> = </a:t>
            </a:r>
            <a:r>
              <a:rPr lang="en-US" sz="1200" dirty="0" err="1" smtClean="0">
                <a:latin typeface="Times New Roman"/>
                <a:cs typeface="Times New Roman"/>
              </a:rPr>
              <a:t>GetValue(</a:t>
            </a:r>
            <a:r>
              <a:rPr lang="en-US" sz="1200" i="1" dirty="0" err="1" smtClean="0">
                <a:latin typeface="Times New Roman"/>
                <a:cs typeface="Times New Roman"/>
              </a:rPr>
              <a:t>Row</a:t>
            </a:r>
            <a:r>
              <a:rPr lang="en-US" sz="1200" dirty="0" err="1" smtClean="0">
                <a:latin typeface="Times New Roman"/>
                <a:cs typeface="Times New Roman"/>
              </a:rPr>
              <a:t>[</a:t>
            </a:r>
            <a:r>
              <a:rPr lang="en-US" sz="1200" i="1" dirty="0" err="1" smtClean="0">
                <a:latin typeface="Times New Roman"/>
                <a:cs typeface="Times New Roman"/>
              </a:rPr>
              <a:t>A</a:t>
            </a:r>
            <a:r>
              <a:rPr lang="en-US" sz="12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1200" dirty="0" smtClean="0">
                <a:latin typeface="Times New Roman"/>
                <a:cs typeface="Times New Roman"/>
              </a:rPr>
              <a:t>], </a:t>
            </a:r>
            <a:r>
              <a:rPr lang="en-US" sz="1200" i="1" dirty="0" err="1" smtClean="0">
                <a:latin typeface="Times New Roman"/>
                <a:cs typeface="Times New Roman"/>
              </a:rPr>
              <a:t>Cond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smtClean="0">
                <a:latin typeface="Times New Roman"/>
                <a:cs typeface="Times New Roman"/>
              </a:rPr>
              <a:t>Val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</a:p>
          <a:p>
            <a:pPr>
              <a:spcAft>
                <a:spcPts val="600"/>
              </a:spcAft>
              <a:buNone/>
            </a:pPr>
            <a:r>
              <a:rPr lang="en-US" sz="1200" dirty="0" smtClean="0">
                <a:latin typeface="Times New Roman"/>
                <a:cs typeface="Times New Roman"/>
              </a:rPr>
              <a:t>        </a:t>
            </a:r>
            <a:r>
              <a:rPr lang="en-US" sz="1200" u="sng" dirty="0" smtClean="0">
                <a:latin typeface="Times New Roman"/>
                <a:cs typeface="Times New Roman"/>
              </a:rPr>
              <a:t>insert</a:t>
            </a:r>
            <a:r>
              <a:rPr lang="en-US" sz="1200" dirty="0" smtClean="0">
                <a:latin typeface="Times New Roman"/>
                <a:cs typeface="Times New Roman"/>
              </a:rPr>
              <a:t> ⟨</a:t>
            </a:r>
            <a:r>
              <a:rPr lang="en-US" sz="1200" i="1" dirty="0" err="1" smtClean="0">
                <a:latin typeface="Times New Roman"/>
                <a:cs typeface="Times New Roman"/>
              </a:rPr>
              <a:t>MeasId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err="1" smtClean="0">
                <a:latin typeface="Times New Roman"/>
                <a:cs typeface="Times New Roman"/>
              </a:rPr>
              <a:t>ObsId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smtClean="0">
                <a:latin typeface="Times New Roman"/>
                <a:cs typeface="Times New Roman"/>
              </a:rPr>
              <a:t>Std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i="1" dirty="0" err="1" smtClean="0">
                <a:latin typeface="Times New Roman"/>
                <a:cs typeface="Times New Roman"/>
              </a:rPr>
              <a:t>A</a:t>
            </a:r>
            <a:r>
              <a:rPr lang="en-US" sz="12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1200" i="1" dirty="0" err="1" smtClean="0">
                <a:latin typeface="Times New Roman"/>
                <a:cs typeface="Times New Roman"/>
              </a:rPr>
              <a:t>Val</a:t>
            </a:r>
            <a:r>
              <a:rPr lang="en-US" sz="1200" dirty="0" smtClean="0">
                <a:latin typeface="Times New Roman"/>
                <a:cs typeface="Times New Roman"/>
              </a:rPr>
              <a:t>⟩ </a:t>
            </a:r>
            <a:r>
              <a:rPr lang="en-US" sz="1200" u="sng" dirty="0" smtClean="0">
                <a:latin typeface="Times New Roman"/>
                <a:cs typeface="Times New Roman"/>
              </a:rPr>
              <a:t>into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Meas</a:t>
            </a:r>
            <a:endParaRPr lang="en-US" sz="1200" dirty="0" smtClean="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  <a:buNone/>
            </a:pPr>
            <a:r>
              <a:rPr lang="en-US" sz="1200" u="sng" dirty="0" smtClean="0">
                <a:latin typeface="Times New Roman"/>
                <a:cs typeface="Times New Roman"/>
              </a:rPr>
              <a:t>end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MapRow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60772"/>
            <a:ext cx="8229600" cy="3997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Annotation Examples (12/18/2009)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0772"/>
            <a:ext cx="8229600" cy="3997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Annotation Examples (12/18/2009)</a:t>
            </a:r>
            <a:endParaRPr 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9039" y="610211"/>
            <a:ext cx="5676704" cy="563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b="1" dirty="0" smtClean="0"/>
              <a:t>observation</a:t>
            </a:r>
            <a:r>
              <a:rPr lang="en-US" sz="1200" dirty="0" smtClean="0"/>
              <a:t> label="o1”&gt;</a:t>
            </a:r>
          </a:p>
          <a:p>
            <a:r>
              <a:rPr lang="en-US" sz="1200" dirty="0" smtClean="0"/>
              <a:t>    &lt;</a:t>
            </a:r>
            <a:r>
              <a:rPr lang="en-US" sz="1200" b="1" dirty="0" smtClean="0"/>
              <a:t>entity</a:t>
            </a:r>
            <a:r>
              <a:rPr lang="en-US" sz="1200" dirty="0" smtClean="0"/>
              <a:t> id=”</a:t>
            </a:r>
            <a:r>
              <a:rPr lang="en-US" sz="1200" dirty="0" err="1" smtClean="0"/>
              <a:t>TemporalRange</a:t>
            </a:r>
            <a:r>
              <a:rPr lang="en-US" sz="1200" dirty="0" smtClean="0"/>
              <a:t>"/&gt;</a:t>
            </a:r>
          </a:p>
          <a:p>
            <a:r>
              <a:rPr lang="en-US" sz="1200" dirty="0" smtClean="0"/>
              <a:t>    &lt;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label="m1”&gt;</a:t>
            </a:r>
          </a:p>
          <a:p>
            <a:r>
              <a:rPr lang="en-US" sz="1200" dirty="0" smtClean="0"/>
              <a:t>        &lt;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id=”Year"/&gt;</a:t>
            </a:r>
          </a:p>
          <a:p>
            <a:r>
              <a:rPr lang="en-US" sz="1200" dirty="0" smtClean="0"/>
              <a:t>        &lt;</a:t>
            </a:r>
            <a:r>
              <a:rPr lang="en-US" sz="1200" b="1" dirty="0" smtClean="0"/>
              <a:t>standard</a:t>
            </a:r>
            <a:r>
              <a:rPr lang="en-US" sz="1200" dirty="0" smtClean="0"/>
              <a:t> id=”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"/&gt;</a:t>
            </a:r>
          </a:p>
          <a:p>
            <a:r>
              <a:rPr lang="en-US" sz="1200" dirty="0" smtClean="0"/>
              <a:t>    &lt;/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&lt;/</a:t>
            </a:r>
            <a:r>
              <a:rPr lang="en-US" sz="1200" b="1" dirty="0" smtClean="0"/>
              <a:t>observation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</a:t>
            </a:r>
            <a:r>
              <a:rPr lang="en-US" sz="1200" b="1" dirty="0" smtClean="0"/>
              <a:t>observation</a:t>
            </a:r>
            <a:r>
              <a:rPr lang="en-US" sz="1200" dirty="0" smtClean="0"/>
              <a:t> label="o2"&gt;</a:t>
            </a:r>
          </a:p>
          <a:p>
            <a:r>
              <a:rPr lang="en-US" sz="1200" dirty="0" smtClean="0"/>
              <a:t>    &lt;</a:t>
            </a:r>
            <a:r>
              <a:rPr lang="en-US" sz="1200" b="1" dirty="0" smtClean="0"/>
              <a:t>entity</a:t>
            </a:r>
            <a:r>
              <a:rPr lang="en-US" sz="1200" dirty="0" smtClean="0"/>
              <a:t> id=“Tree"/&gt;</a:t>
            </a:r>
          </a:p>
          <a:p>
            <a:r>
              <a:rPr lang="en-US" sz="1200" dirty="0" smtClean="0"/>
              <a:t>    &lt;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label="m2" precision="0.1"&gt;</a:t>
            </a:r>
          </a:p>
          <a:p>
            <a:r>
              <a:rPr lang="en-US" sz="1200" dirty="0" smtClean="0"/>
              <a:t>        &lt;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id=”DBH"/&gt;</a:t>
            </a:r>
          </a:p>
          <a:p>
            <a:r>
              <a:rPr lang="en-US" sz="1200" dirty="0" smtClean="0"/>
              <a:t>        &lt;</a:t>
            </a:r>
            <a:r>
              <a:rPr lang="en-US" sz="1200" b="1" dirty="0" smtClean="0"/>
              <a:t>standard</a:t>
            </a:r>
            <a:r>
              <a:rPr lang="en-US" sz="1200" dirty="0" smtClean="0"/>
              <a:t> id=”Centimeter"/&gt;</a:t>
            </a:r>
          </a:p>
          <a:p>
            <a:r>
              <a:rPr lang="en-US" sz="1200" dirty="0" smtClean="0"/>
              <a:t>    &lt;/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&lt;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label="m3"&gt;</a:t>
            </a:r>
          </a:p>
          <a:p>
            <a:r>
              <a:rPr lang="en-US" sz="1200" dirty="0" smtClean="0"/>
              <a:t>        &lt;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id=”</a:t>
            </a:r>
            <a:r>
              <a:rPr lang="en-US" sz="1200" dirty="0" err="1" smtClean="0"/>
              <a:t>TaxonomicTypeName</a:t>
            </a:r>
            <a:r>
              <a:rPr lang="en-US" sz="1200" dirty="0" smtClean="0"/>
              <a:t>"/&gt;</a:t>
            </a:r>
          </a:p>
          <a:p>
            <a:r>
              <a:rPr lang="en-US" sz="1200" dirty="0" smtClean="0"/>
              <a:t>        &lt;</a:t>
            </a:r>
            <a:r>
              <a:rPr lang="en-US" sz="1200" b="1" dirty="0" smtClean="0"/>
              <a:t>standard</a:t>
            </a:r>
            <a:r>
              <a:rPr lang="en-US" sz="1200" dirty="0" smtClean="0"/>
              <a:t> id=”ITIS"/&gt;</a:t>
            </a:r>
          </a:p>
          <a:p>
            <a:r>
              <a:rPr lang="en-US" sz="1200" dirty="0" smtClean="0"/>
              <a:t>    &lt;/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&lt;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label="m4”&gt;</a:t>
            </a:r>
          </a:p>
          <a:p>
            <a:r>
              <a:rPr lang="en-US" sz="1200" dirty="0" smtClean="0"/>
              <a:t>        &lt;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id=”</a:t>
            </a:r>
            <a:r>
              <a:rPr lang="en-US" sz="1200" dirty="0" err="1" smtClean="0"/>
              <a:t>EntityName</a:t>
            </a:r>
            <a:r>
              <a:rPr lang="en-US" sz="1200" dirty="0" smtClean="0"/>
              <a:t>"/&gt;</a:t>
            </a:r>
          </a:p>
          <a:p>
            <a:r>
              <a:rPr lang="en-US" sz="1200" dirty="0" smtClean="0"/>
              <a:t>         &lt;</a:t>
            </a:r>
            <a:r>
              <a:rPr lang="en-US" sz="1200" b="1" dirty="0" smtClean="0"/>
              <a:t>standard</a:t>
            </a:r>
            <a:r>
              <a:rPr lang="en-US" sz="1200" dirty="0" smtClean="0"/>
              <a:t> id=“</a:t>
            </a:r>
            <a:r>
              <a:rPr lang="en-US" sz="1200" dirty="0" err="1" smtClean="0"/>
              <a:t>LocalTreeNames</a:t>
            </a:r>
            <a:r>
              <a:rPr lang="en-US" sz="1200" dirty="0" smtClean="0"/>
              <a:t>"/&gt;</a:t>
            </a:r>
          </a:p>
          <a:p>
            <a:r>
              <a:rPr lang="en-US" sz="1200" dirty="0" smtClean="0"/>
              <a:t>    &lt;/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&lt;</a:t>
            </a:r>
            <a:r>
              <a:rPr lang="en-US" sz="1200" b="1" dirty="0" smtClean="0"/>
              <a:t>context</a:t>
            </a:r>
            <a:r>
              <a:rPr lang="en-US" sz="1200" dirty="0" smtClean="0"/>
              <a:t> observation="o1"&gt;</a:t>
            </a:r>
          </a:p>
          <a:p>
            <a:r>
              <a:rPr lang="en-US" sz="1200" dirty="0" smtClean="0"/>
              <a:t>        &lt;</a:t>
            </a:r>
            <a:r>
              <a:rPr lang="en-US" sz="1200" b="1" dirty="0" smtClean="0"/>
              <a:t>relationship</a:t>
            </a:r>
            <a:r>
              <a:rPr lang="en-US" sz="1200" dirty="0" smtClean="0"/>
              <a:t> id=“Within"/&gt;</a:t>
            </a:r>
          </a:p>
          <a:p>
            <a:r>
              <a:rPr lang="en-US" sz="1200" dirty="0" smtClean="0"/>
              <a:t>    &lt;/</a:t>
            </a:r>
            <a:r>
              <a:rPr lang="en-US" sz="1200" b="1" dirty="0" smtClean="0"/>
              <a:t>context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&lt;/</a:t>
            </a:r>
            <a:r>
              <a:rPr lang="en-US" sz="1200" b="1" dirty="0" smtClean="0"/>
              <a:t>observation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</a:t>
            </a:r>
            <a:r>
              <a:rPr lang="en-US" sz="1200" b="1" dirty="0" smtClean="0"/>
              <a:t>map</a:t>
            </a:r>
            <a:r>
              <a:rPr lang="en-US" sz="1200" dirty="0" smtClean="0"/>
              <a:t> attribute="yr" measurement="m1"/&gt;</a:t>
            </a:r>
          </a:p>
          <a:p>
            <a:r>
              <a:rPr lang="en-US" sz="1200" dirty="0" smtClean="0"/>
              <a:t>&lt;</a:t>
            </a:r>
            <a:r>
              <a:rPr lang="en-US" sz="1200" b="1" dirty="0" smtClean="0"/>
              <a:t>map</a:t>
            </a:r>
            <a:r>
              <a:rPr lang="en-US" sz="1200" dirty="0" smtClean="0"/>
              <a:t> attribute="</a:t>
            </a:r>
            <a:r>
              <a:rPr lang="en-US" sz="1200" dirty="0" err="1" smtClean="0"/>
              <a:t>diam</a:t>
            </a:r>
            <a:r>
              <a:rPr lang="en-US" sz="1200" dirty="0" smtClean="0"/>
              <a:t>" measurement="m2" if="</a:t>
            </a:r>
            <a:r>
              <a:rPr lang="en-US" sz="1200" dirty="0" err="1" smtClean="0"/>
              <a:t>diam</a:t>
            </a:r>
            <a:r>
              <a:rPr lang="en-US" sz="1200" dirty="0" smtClean="0"/>
              <a:t> </a:t>
            </a:r>
            <a:r>
              <a:rPr lang="en-US" sz="1200" dirty="0" err="1" smtClean="0"/>
              <a:t>ge</a:t>
            </a:r>
            <a:r>
              <a:rPr lang="en-US" sz="1200" dirty="0" smtClean="0"/>
              <a:t> 0"/&gt;</a:t>
            </a:r>
          </a:p>
          <a:p>
            <a:r>
              <a:rPr lang="en-US" sz="1200" dirty="0" smtClean="0"/>
              <a:t>&lt;</a:t>
            </a:r>
            <a:r>
              <a:rPr lang="en-US" sz="1200" b="1" dirty="0" smtClean="0"/>
              <a:t>map</a:t>
            </a:r>
            <a:r>
              <a:rPr lang="en-US" sz="1200" dirty="0" smtClean="0"/>
              <a:t> attribute=</a:t>
            </a:r>
            <a:r>
              <a:rPr lang="en-US" sz="1200" dirty="0" smtClean="0"/>
              <a:t>"</a:t>
            </a:r>
            <a:r>
              <a:rPr lang="en-US" sz="1200" dirty="0" smtClean="0"/>
              <a:t>spec" measurement="m3"/&gt;</a:t>
            </a:r>
          </a:p>
          <a:p>
            <a:r>
              <a:rPr lang="en-US" sz="1200" dirty="0" smtClean="0"/>
              <a:t>&lt;</a:t>
            </a:r>
            <a:r>
              <a:rPr lang="en-US" sz="1200" b="1" dirty="0" smtClean="0"/>
              <a:t>map</a:t>
            </a:r>
            <a:r>
              <a:rPr lang="en-US" sz="1200" dirty="0" smtClean="0"/>
              <a:t> attribute="</a:t>
            </a:r>
            <a:r>
              <a:rPr lang="en-US" sz="1200" dirty="0" err="1" smtClean="0"/>
              <a:t>spp</a:t>
            </a:r>
            <a:r>
              <a:rPr lang="en-US" sz="1200" dirty="0" smtClean="0"/>
              <a:t>" measurement="m4" value="</a:t>
            </a:r>
            <a:r>
              <a:rPr lang="en-US" sz="1200" dirty="0" err="1" smtClean="0"/>
              <a:t>Picea</a:t>
            </a:r>
            <a:r>
              <a:rPr lang="en-US" sz="1200" dirty="0" smtClean="0"/>
              <a:t> </a:t>
            </a:r>
            <a:r>
              <a:rPr lang="en-US" sz="1200" dirty="0" err="1" smtClean="0"/>
              <a:t>rubens</a:t>
            </a:r>
            <a:r>
              <a:rPr lang="en-US" sz="1200" dirty="0" smtClean="0"/>
              <a:t>” if="</a:t>
            </a:r>
            <a:r>
              <a:rPr lang="en-US" sz="1200" dirty="0" err="1" smtClean="0"/>
              <a:t>spp</a:t>
            </a:r>
            <a:r>
              <a:rPr lang="en-US" sz="1200" dirty="0" smtClean="0"/>
              <a:t> </a:t>
            </a:r>
            <a:r>
              <a:rPr lang="en-US" sz="1200" dirty="0" err="1" smtClean="0"/>
              <a:t>eq</a:t>
            </a:r>
            <a:r>
              <a:rPr lang="en-US" sz="1200" dirty="0" smtClean="0"/>
              <a:t> '</a:t>
            </a:r>
            <a:r>
              <a:rPr lang="en-US" sz="1200" dirty="0" err="1" smtClean="0"/>
              <a:t>piru</a:t>
            </a:r>
            <a:r>
              <a:rPr lang="en-US" sz="1200" dirty="0" smtClean="0"/>
              <a:t>'"/&gt;</a:t>
            </a:r>
          </a:p>
          <a:p>
            <a:r>
              <a:rPr lang="en-US" sz="1200" dirty="0" smtClean="0"/>
              <a:t>&lt;</a:t>
            </a:r>
            <a:r>
              <a:rPr lang="en-US" sz="1200" b="1" dirty="0" smtClean="0"/>
              <a:t>map</a:t>
            </a:r>
            <a:r>
              <a:rPr lang="en-US" sz="1200" dirty="0" smtClean="0"/>
              <a:t> attribute="</a:t>
            </a:r>
            <a:r>
              <a:rPr lang="en-US" sz="1200" dirty="0" err="1" smtClean="0"/>
              <a:t>spp</a:t>
            </a:r>
            <a:r>
              <a:rPr lang="en-US" sz="1200" dirty="0" smtClean="0"/>
              <a:t>" measurement="m4" value="</a:t>
            </a:r>
            <a:r>
              <a:rPr lang="en-US" sz="1200" dirty="0" err="1" smtClean="0"/>
              <a:t>Abies</a:t>
            </a:r>
            <a:r>
              <a:rPr lang="en-US" sz="1200" dirty="0" smtClean="0"/>
              <a:t> </a:t>
            </a:r>
            <a:r>
              <a:rPr lang="en-US" sz="1200" dirty="0" err="1" smtClean="0"/>
              <a:t>balsamea</a:t>
            </a:r>
            <a:r>
              <a:rPr lang="en-US" sz="1200" dirty="0" smtClean="0"/>
              <a:t>” if="</a:t>
            </a:r>
            <a:r>
              <a:rPr lang="en-US" sz="1200" dirty="0" err="1" smtClean="0"/>
              <a:t>spp</a:t>
            </a:r>
            <a:r>
              <a:rPr lang="en-US" sz="1200" dirty="0" smtClean="0"/>
              <a:t> </a:t>
            </a:r>
            <a:r>
              <a:rPr lang="en-US" sz="1200" dirty="0" err="1" smtClean="0"/>
              <a:t>eq</a:t>
            </a:r>
            <a:r>
              <a:rPr lang="en-US" sz="1200" dirty="0" smtClean="0"/>
              <a:t> '</a:t>
            </a:r>
            <a:r>
              <a:rPr lang="en-US" sz="1200" dirty="0" err="1" smtClean="0"/>
              <a:t>abba</a:t>
            </a:r>
            <a:r>
              <a:rPr lang="en-US" sz="1200" dirty="0" smtClean="0"/>
              <a:t>'"/&gt;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18504" y="6237111"/>
            <a:ext cx="202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Annotation Syntax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731871" y="698722"/>
            <a:ext cx="3954929" cy="4154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observation</a:t>
            </a:r>
            <a:r>
              <a:rPr lang="en-US" sz="1200" dirty="0" smtClean="0"/>
              <a:t> "o1” </a:t>
            </a:r>
          </a:p>
          <a:p>
            <a:r>
              <a:rPr lang="en-US" sz="1200" b="1" dirty="0" smtClean="0"/>
              <a:t>    entity</a:t>
            </a:r>
            <a:r>
              <a:rPr lang="en-US" sz="1200" dirty="0" smtClean="0"/>
              <a:t> ”</a:t>
            </a:r>
            <a:r>
              <a:rPr lang="en-US" sz="1200" dirty="0" err="1" smtClean="0"/>
              <a:t>TemporalRange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"m1” </a:t>
            </a:r>
          </a:p>
          <a:p>
            <a:r>
              <a:rPr lang="en-US" sz="1200" b="1" dirty="0" smtClean="0"/>
              <a:t>        characteristic</a:t>
            </a:r>
            <a:r>
              <a:rPr lang="en-US" sz="1200" dirty="0" smtClean="0"/>
              <a:t> ”Year” </a:t>
            </a:r>
          </a:p>
          <a:p>
            <a:r>
              <a:rPr lang="en-US" sz="1200" b="1" dirty="0" smtClean="0"/>
              <a:t>        standard</a:t>
            </a:r>
            <a:r>
              <a:rPr lang="en-US" sz="1200" dirty="0" smtClean="0"/>
              <a:t> ”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”</a:t>
            </a:r>
          </a:p>
          <a:p>
            <a:r>
              <a:rPr lang="en-US" sz="1200" b="1" dirty="0" smtClean="0"/>
              <a:t>observation</a:t>
            </a:r>
            <a:r>
              <a:rPr lang="en-US" sz="1200" dirty="0" smtClean="0"/>
              <a:t> "o2”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entity</a:t>
            </a:r>
            <a:r>
              <a:rPr lang="en-US" sz="1200" dirty="0" smtClean="0"/>
              <a:t> “Tree”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"m2" precision: "0.1”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“DBH”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”Centimeter”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"m3”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</a:t>
            </a:r>
            <a:r>
              <a:rPr lang="en-US" sz="1200" dirty="0" err="1" smtClean="0"/>
              <a:t>TaxonomicTypeName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“ITIS”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"m4”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</a:t>
            </a:r>
            <a:r>
              <a:rPr lang="en-US" sz="1200" dirty="0" err="1" smtClean="0"/>
              <a:t>EntityName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“</a:t>
            </a:r>
            <a:r>
              <a:rPr lang="en-US" sz="1200" dirty="0" err="1" smtClean="0"/>
              <a:t>LocalTreeNames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context</a:t>
            </a:r>
            <a:r>
              <a:rPr lang="en-US" sz="1200" dirty="0" smtClean="0"/>
              <a:t> observation “o1” relationship “Within”</a:t>
            </a:r>
          </a:p>
          <a:p>
            <a:r>
              <a:rPr lang="en-US" sz="1200" b="1" dirty="0"/>
              <a:t>m</a:t>
            </a:r>
            <a:r>
              <a:rPr lang="en-US" sz="1200" b="1" dirty="0" smtClean="0"/>
              <a:t>ap </a:t>
            </a:r>
            <a:r>
              <a:rPr lang="en-US" sz="1200" dirty="0" smtClean="0"/>
              <a:t>“yr" </a:t>
            </a:r>
            <a:r>
              <a:rPr lang="en-US" sz="1200" b="1" dirty="0" smtClean="0"/>
              <a:t>to </a:t>
            </a:r>
            <a:r>
              <a:rPr lang="en-US" sz="1200" dirty="0" smtClean="0"/>
              <a:t>“m1”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diam</a:t>
            </a:r>
            <a:r>
              <a:rPr lang="en-US" sz="1200" dirty="0" smtClean="0"/>
              <a:t>” </a:t>
            </a:r>
            <a:r>
              <a:rPr lang="en-US" sz="1200" b="1" dirty="0" smtClean="0"/>
              <a:t>to</a:t>
            </a:r>
            <a:r>
              <a:rPr lang="en-US" sz="1200" dirty="0" smtClean="0"/>
              <a:t> “m2" </a:t>
            </a:r>
            <a:r>
              <a:rPr lang="en-US" sz="1200" b="1" dirty="0" smtClean="0"/>
              <a:t>if </a:t>
            </a:r>
            <a:r>
              <a:rPr lang="en-US" sz="1200" dirty="0" err="1" smtClean="0"/>
              <a:t>diam</a:t>
            </a:r>
            <a:r>
              <a:rPr lang="en-US" sz="1200" dirty="0" smtClean="0"/>
              <a:t> &gt; 0</a:t>
            </a:r>
          </a:p>
          <a:p>
            <a:r>
              <a:rPr lang="en-US" sz="1200" b="1" dirty="0"/>
              <a:t>m</a:t>
            </a:r>
            <a:r>
              <a:rPr lang="en-US" sz="1200" b="1" dirty="0" smtClean="0"/>
              <a:t>ap </a:t>
            </a:r>
            <a:r>
              <a:rPr lang="en-US" sz="1200" dirty="0" smtClean="0"/>
              <a:t>“spec" </a:t>
            </a:r>
            <a:r>
              <a:rPr lang="en-US" sz="1200" b="1" dirty="0" smtClean="0"/>
              <a:t>to </a:t>
            </a:r>
            <a:r>
              <a:rPr lang="en-US" sz="1200" dirty="0" smtClean="0"/>
              <a:t>“m3”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piru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Picea</a:t>
            </a:r>
            <a:r>
              <a:rPr lang="en-US" sz="1200" dirty="0" smtClean="0"/>
              <a:t> </a:t>
            </a:r>
            <a:r>
              <a:rPr lang="en-US" sz="1200" dirty="0" err="1" smtClean="0"/>
              <a:t>rubens</a:t>
            </a:r>
            <a:r>
              <a:rPr lang="en-US" sz="1200" dirty="0" smtClean="0"/>
              <a:t>” </a:t>
            </a:r>
            <a:endParaRPr lang="en-US" sz="1200" dirty="0" smtClean="0"/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</a:t>
            </a:r>
            <a:r>
              <a:rPr lang="en-US" sz="1200" dirty="0" smtClean="0"/>
              <a:t>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abba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Abies</a:t>
            </a:r>
            <a:r>
              <a:rPr lang="en-US" sz="1200" dirty="0" smtClean="0"/>
              <a:t> </a:t>
            </a:r>
            <a:r>
              <a:rPr lang="en-US" sz="1200" dirty="0" err="1" smtClean="0"/>
              <a:t>balsamea</a:t>
            </a:r>
            <a:r>
              <a:rPr lang="en-US" sz="1200" dirty="0" smtClean="0"/>
              <a:t>”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49039" y="6389511"/>
            <a:ext cx="5343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halkboard"/>
                <a:cs typeface="Chalkboard"/>
              </a:rPr>
              <a:t>* Code exists to read/write annotations using this XML format</a:t>
            </a:r>
            <a:endParaRPr lang="en-US" sz="1400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0772"/>
            <a:ext cx="8229600" cy="3997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Annotation Examples (12/18/2009)</a:t>
            </a:r>
            <a:endParaRPr lang="en-US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05111" y="1815854"/>
          <a:ext cx="970840" cy="65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10"/>
                <a:gridCol w="242710"/>
                <a:gridCol w="242710"/>
                <a:gridCol w="242710"/>
              </a:tblGrid>
              <a:tr h="164951">
                <a:tc>
                  <a:txBody>
                    <a:bodyPr/>
                    <a:lstStyle/>
                    <a:p>
                      <a:endParaRPr lang="en-US" sz="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64951"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4951"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4951"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63837" y="1821471"/>
            <a:ext cx="574662" cy="654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964519" y="1407883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Annotation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1405112" y="1407883"/>
            <a:ext cx="970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Dataset</a:t>
            </a:r>
            <a:endParaRPr lang="en-US" i="1" dirty="0"/>
          </a:p>
        </p:txBody>
      </p:sp>
      <p:sp>
        <p:nvSpPr>
          <p:cNvPr id="12" name="Down Arrow 11"/>
          <p:cNvSpPr/>
          <p:nvPr/>
        </p:nvSpPr>
        <p:spPr>
          <a:xfrm>
            <a:off x="4477193" y="2903466"/>
            <a:ext cx="189652" cy="9783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3280111" y="1565324"/>
            <a:ext cx="189654" cy="117916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64718" y="3101998"/>
            <a:ext cx="1297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i="1" dirty="0" smtClean="0"/>
              <a:t>Materialize</a:t>
            </a:r>
            <a:endParaRPr lang="en-US" i="1" dirty="0"/>
          </a:p>
        </p:txBody>
      </p:sp>
      <p:sp>
        <p:nvSpPr>
          <p:cNvPr id="15" name="Rectangle 14"/>
          <p:cNvSpPr/>
          <p:nvPr/>
        </p:nvSpPr>
        <p:spPr>
          <a:xfrm>
            <a:off x="2947098" y="1665026"/>
            <a:ext cx="844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Define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4082321" y="2475658"/>
            <a:ext cx="98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/>
              <a:t>(view def.)</a:t>
            </a:r>
            <a:endParaRPr lang="en-US" sz="1400" i="1" dirty="0"/>
          </a:p>
        </p:txBody>
      </p:sp>
      <p:sp>
        <p:nvSpPr>
          <p:cNvPr id="18" name="Can 17"/>
          <p:cNvSpPr/>
          <p:nvPr/>
        </p:nvSpPr>
        <p:spPr>
          <a:xfrm>
            <a:off x="4216802" y="4073404"/>
            <a:ext cx="712694" cy="658519"/>
          </a:xfrm>
          <a:prstGeom prst="can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97404" y="4748296"/>
            <a:ext cx="1431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OBOE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72548" y="5029588"/>
            <a:ext cx="1635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/>
              <a:t>(individuals/triples)</a:t>
            </a:r>
            <a:endParaRPr lang="en-US" sz="1400" i="1" dirty="0"/>
          </a:p>
        </p:txBody>
      </p:sp>
      <p:sp>
        <p:nvSpPr>
          <p:cNvPr id="23" name="Rounded Rectangle 22"/>
          <p:cNvSpPr/>
          <p:nvPr/>
        </p:nvSpPr>
        <p:spPr>
          <a:xfrm>
            <a:off x="6175540" y="1815854"/>
            <a:ext cx="1013597" cy="659804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47099" y="1420764"/>
            <a:ext cx="168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OBOE Concepts</a:t>
            </a:r>
            <a:endParaRPr lang="en-US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929496" y="2144743"/>
            <a:ext cx="1175924" cy="1588"/>
          </a:xfrm>
          <a:prstGeom prst="line">
            <a:avLst/>
          </a:prstGeom>
          <a:ln w="9525" cap="flat" cmpd="sng" algn="ctr">
            <a:solidFill>
              <a:srgbClr val="5489D3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4850551" y="2818536"/>
            <a:ext cx="1467547" cy="1042191"/>
          </a:xfrm>
          <a:prstGeom prst="line">
            <a:avLst/>
          </a:prstGeom>
          <a:ln w="9525" cap="flat" cmpd="sng" algn="ctr">
            <a:solidFill>
              <a:srgbClr val="5489D3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947349" y="2605858"/>
            <a:ext cx="2017171" cy="1728506"/>
          </a:xfrm>
          <a:prstGeom prst="line">
            <a:avLst/>
          </a:prstGeom>
          <a:ln w="9525" cap="flat" cmpd="sng" algn="ctr">
            <a:solidFill>
              <a:srgbClr val="5489D3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662545" y="3158440"/>
            <a:ext cx="8857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i="1" dirty="0" smtClean="0"/>
              <a:t>instantiates</a:t>
            </a:r>
            <a:endParaRPr lang="en-US" sz="1100" i="1" dirty="0"/>
          </a:p>
        </p:txBody>
      </p:sp>
      <p:sp>
        <p:nvSpPr>
          <p:cNvPr id="34" name="Rectangle 33"/>
          <p:cNvSpPr/>
          <p:nvPr/>
        </p:nvSpPr>
        <p:spPr>
          <a:xfrm>
            <a:off x="4950222" y="1874594"/>
            <a:ext cx="11348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i="1" dirty="0" smtClean="0"/>
              <a:t>uses terms from</a:t>
            </a:r>
            <a:endParaRPr lang="en-US" sz="1100" i="1" dirty="0"/>
          </a:p>
        </p:txBody>
      </p:sp>
      <p:sp>
        <p:nvSpPr>
          <p:cNvPr id="36" name="Rectangle 35"/>
          <p:cNvSpPr/>
          <p:nvPr/>
        </p:nvSpPr>
        <p:spPr>
          <a:xfrm>
            <a:off x="1737878" y="3421938"/>
            <a:ext cx="12761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i="1" dirty="0" smtClean="0"/>
              <a:t>observation-</a:t>
            </a:r>
            <a:r>
              <a:rPr lang="en-US" sz="1100" i="1" dirty="0" smtClean="0"/>
              <a:t>based</a:t>
            </a:r>
          </a:p>
          <a:p>
            <a:pPr algn="ctr"/>
            <a:r>
              <a:rPr lang="en-US" sz="1100" i="1" dirty="0" smtClean="0"/>
              <a:t>r</a:t>
            </a:r>
            <a:r>
              <a:rPr lang="en-US" sz="1100" i="1" dirty="0" smtClean="0"/>
              <a:t>epresentation of</a:t>
            </a:r>
            <a:endParaRPr lang="en-US" sz="1100" i="1" dirty="0"/>
          </a:p>
        </p:txBody>
      </p:sp>
      <p:sp>
        <p:nvSpPr>
          <p:cNvPr id="39" name="Rectangle 38"/>
          <p:cNvSpPr/>
          <p:nvPr/>
        </p:nvSpPr>
        <p:spPr>
          <a:xfrm>
            <a:off x="5469779" y="4025899"/>
            <a:ext cx="92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Query*</a:t>
            </a:r>
            <a:endParaRPr lang="en-US" i="1" dirty="0"/>
          </a:p>
        </p:txBody>
      </p:sp>
      <p:sp>
        <p:nvSpPr>
          <p:cNvPr id="40" name="Down Arrow 39"/>
          <p:cNvSpPr/>
          <p:nvPr/>
        </p:nvSpPr>
        <p:spPr>
          <a:xfrm rot="5400000" flipH="1">
            <a:off x="5775418" y="3900474"/>
            <a:ext cx="189654" cy="117916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0267" y="6217081"/>
            <a:ext cx="5660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halkboard"/>
                <a:cs typeface="Chalkboard"/>
              </a:rPr>
              <a:t>* Conceptually, we want to query datasets via annotations</a:t>
            </a:r>
            <a:endParaRPr lang="en-US" sz="1600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0772"/>
            <a:ext cx="8229600" cy="3997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Annotation Examples (12/18/2009)</a:t>
            </a:r>
            <a:endParaRPr lang="en-US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88102" y="817165"/>
          <a:ext cx="2620492" cy="133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23"/>
                <a:gridCol w="655123"/>
                <a:gridCol w="655123"/>
                <a:gridCol w="655123"/>
              </a:tblGrid>
              <a:tr h="333001"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yr</a:t>
                      </a:r>
                      <a:endParaRPr lang="en-US" sz="1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spec</a:t>
                      </a:r>
                      <a:endParaRPr lang="en-US" sz="1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</a:rPr>
                        <a:t>spp</a:t>
                      </a:r>
                      <a:endParaRPr lang="en-US" sz="1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</a:rPr>
                        <a:t>dbh</a:t>
                      </a:r>
                      <a:endParaRPr lang="en-US" sz="1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2007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/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35.8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2008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36.2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2008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4"/>
                          </a:solidFill>
                        </a:rPr>
                        <a:t>abba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33.2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8467" y="877455"/>
            <a:ext cx="3954929" cy="4154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observation</a:t>
            </a:r>
            <a:r>
              <a:rPr lang="en-US" sz="1200" dirty="0" smtClean="0"/>
              <a:t> "o1” </a:t>
            </a:r>
          </a:p>
          <a:p>
            <a:r>
              <a:rPr lang="en-US" sz="1200" b="1" dirty="0" smtClean="0"/>
              <a:t>    entity</a:t>
            </a:r>
            <a:r>
              <a:rPr lang="en-US" sz="1200" dirty="0" smtClean="0"/>
              <a:t> ”</a:t>
            </a:r>
            <a:r>
              <a:rPr lang="en-US" sz="1200" dirty="0" err="1" smtClean="0"/>
              <a:t>TemporalRange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"m1” </a:t>
            </a:r>
          </a:p>
          <a:p>
            <a:r>
              <a:rPr lang="en-US" sz="1200" b="1" dirty="0" smtClean="0"/>
              <a:t>        characteristic</a:t>
            </a:r>
            <a:r>
              <a:rPr lang="en-US" sz="1200" dirty="0" smtClean="0"/>
              <a:t> ”Year” </a:t>
            </a:r>
          </a:p>
          <a:p>
            <a:r>
              <a:rPr lang="en-US" sz="1200" b="1" dirty="0" smtClean="0"/>
              <a:t>        standard</a:t>
            </a:r>
            <a:r>
              <a:rPr lang="en-US" sz="1200" dirty="0" smtClean="0"/>
              <a:t> ”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”</a:t>
            </a:r>
          </a:p>
          <a:p>
            <a:r>
              <a:rPr lang="en-US" sz="1200" b="1" dirty="0" smtClean="0"/>
              <a:t>observation</a:t>
            </a:r>
            <a:r>
              <a:rPr lang="en-US" sz="1200" dirty="0" smtClean="0"/>
              <a:t> "o2”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entity</a:t>
            </a:r>
            <a:r>
              <a:rPr lang="en-US" sz="1200" dirty="0" smtClean="0"/>
              <a:t> “Tree”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"m2" precision: "0.1”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“DBH”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”Centimeter”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"m3”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</a:t>
            </a:r>
            <a:r>
              <a:rPr lang="en-US" sz="1200" dirty="0" err="1" smtClean="0"/>
              <a:t>TaxonomicTypeName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“ITIS”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"m4”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</a:t>
            </a:r>
            <a:r>
              <a:rPr lang="en-US" sz="1200" dirty="0" err="1" smtClean="0"/>
              <a:t>EntityName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“</a:t>
            </a:r>
            <a:r>
              <a:rPr lang="en-US" sz="1200" dirty="0" err="1" smtClean="0"/>
              <a:t>LocalTreeNames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context</a:t>
            </a:r>
            <a:r>
              <a:rPr lang="en-US" sz="1200" dirty="0" smtClean="0"/>
              <a:t> observation “o1” relationship “Within”</a:t>
            </a:r>
          </a:p>
          <a:p>
            <a:r>
              <a:rPr lang="en-US" sz="1200" b="1" dirty="0"/>
              <a:t>m</a:t>
            </a:r>
            <a:r>
              <a:rPr lang="en-US" sz="1200" b="1" dirty="0" smtClean="0"/>
              <a:t>ap </a:t>
            </a:r>
            <a:r>
              <a:rPr lang="en-US" sz="1200" dirty="0" smtClean="0"/>
              <a:t>“yr" </a:t>
            </a:r>
            <a:r>
              <a:rPr lang="en-US" sz="1200" b="1" dirty="0" smtClean="0"/>
              <a:t>to </a:t>
            </a:r>
            <a:r>
              <a:rPr lang="en-US" sz="1200" dirty="0" smtClean="0"/>
              <a:t>“m1”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dbh</a:t>
            </a:r>
            <a:r>
              <a:rPr lang="en-US" sz="1200" dirty="0" smtClean="0"/>
              <a:t>” </a:t>
            </a:r>
            <a:r>
              <a:rPr lang="en-US" sz="1200" b="1" dirty="0" smtClean="0"/>
              <a:t>to</a:t>
            </a:r>
            <a:r>
              <a:rPr lang="en-US" sz="1200" dirty="0" smtClean="0"/>
              <a:t> “m2" </a:t>
            </a:r>
            <a:r>
              <a:rPr lang="en-US" sz="1200" b="1" dirty="0" smtClean="0"/>
              <a:t>if </a:t>
            </a:r>
            <a:r>
              <a:rPr lang="en-US" sz="1200" dirty="0" err="1" smtClean="0"/>
              <a:t>dbh</a:t>
            </a:r>
            <a:r>
              <a:rPr lang="en-US" sz="1200" dirty="0" smtClean="0"/>
              <a:t> &gt; 0</a:t>
            </a:r>
          </a:p>
          <a:p>
            <a:r>
              <a:rPr lang="en-US" sz="1200" b="1" dirty="0"/>
              <a:t>m</a:t>
            </a:r>
            <a:r>
              <a:rPr lang="en-US" sz="1200" b="1" dirty="0" smtClean="0"/>
              <a:t>ap </a:t>
            </a:r>
            <a:r>
              <a:rPr lang="en-US" sz="1200" dirty="0" smtClean="0"/>
              <a:t>“spec" </a:t>
            </a:r>
            <a:r>
              <a:rPr lang="en-US" sz="1200" b="1" dirty="0" smtClean="0"/>
              <a:t>to </a:t>
            </a:r>
            <a:r>
              <a:rPr lang="en-US" sz="1200" dirty="0" smtClean="0"/>
              <a:t>“m3”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piru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Picea</a:t>
            </a:r>
            <a:r>
              <a:rPr lang="en-US" sz="1200" dirty="0" smtClean="0"/>
              <a:t> </a:t>
            </a:r>
            <a:r>
              <a:rPr lang="en-US" sz="1200" dirty="0" err="1" smtClean="0"/>
              <a:t>rubens</a:t>
            </a:r>
            <a:r>
              <a:rPr lang="en-US" sz="1200" dirty="0" smtClean="0"/>
              <a:t>” </a:t>
            </a:r>
            <a:endParaRPr lang="en-US" sz="1200" dirty="0" smtClean="0"/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</a:t>
            </a:r>
            <a:r>
              <a:rPr lang="en-US" sz="1200" dirty="0" smtClean="0"/>
              <a:t>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abba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Abies</a:t>
            </a:r>
            <a:r>
              <a:rPr lang="en-US" sz="1200" dirty="0" smtClean="0"/>
              <a:t> </a:t>
            </a:r>
            <a:r>
              <a:rPr lang="en-US" sz="1200" dirty="0" err="1" smtClean="0"/>
              <a:t>balsamea</a:t>
            </a:r>
            <a:r>
              <a:rPr lang="en-US" sz="1200" dirty="0" smtClean="0"/>
              <a:t>”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99211" y="520309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Annotation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688102" y="520309"/>
            <a:ext cx="970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Dataset</a:t>
            </a:r>
            <a:endParaRPr lang="en-US" i="1" dirty="0"/>
          </a:p>
        </p:txBody>
      </p:sp>
      <p:sp>
        <p:nvSpPr>
          <p:cNvPr id="15" name="Rectangle 14"/>
          <p:cNvSpPr/>
          <p:nvPr/>
        </p:nvSpPr>
        <p:spPr>
          <a:xfrm>
            <a:off x="334046" y="5632305"/>
            <a:ext cx="371114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halkboard"/>
                <a:cs typeface="Chalkboard"/>
              </a:rPr>
              <a:t>* Basic idea: </a:t>
            </a:r>
            <a:r>
              <a:rPr lang="en-US" sz="1600" dirty="0" smtClean="0">
                <a:latin typeface="Chalkboard"/>
                <a:cs typeface="Chalkboard"/>
              </a:rPr>
              <a:t>go row-by-row through dataset, generating individuals/triples</a:t>
            </a:r>
            <a:endParaRPr lang="en-US" sz="1600" dirty="0">
              <a:latin typeface="Chalkboard"/>
              <a:cs typeface="Chalkboar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7837" y="2359832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7837" y="2803106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22856" y="3158711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Year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7021" y="3467900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DateTime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 rot="5400000">
            <a:off x="5302763" y="2722920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45754" y="3158711"/>
            <a:ext cx="468661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2007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8" idx="2"/>
            <a:endCxn id="20" idx="0"/>
          </p:cNvCxnSpPr>
          <p:nvPr/>
        </p:nvCxnSpPr>
        <p:spPr>
          <a:xfrm rot="5400000">
            <a:off x="5192003" y="3276954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9" idx="0"/>
          </p:cNvCxnSpPr>
          <p:nvPr/>
        </p:nvCxnSpPr>
        <p:spPr>
          <a:xfrm rot="5400000">
            <a:off x="5214108" y="2989869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3" idx="0"/>
          </p:cNvCxnSpPr>
          <p:nvPr/>
        </p:nvCxnSpPr>
        <p:spPr>
          <a:xfrm rot="16200000" flipH="1">
            <a:off x="5495166" y="2973791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39446" y="2366889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133111" y="276312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86944" y="3146954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67705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LocTN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>
            <a:stCxn id="37" idx="2"/>
            <a:endCxn id="38" idx="1"/>
          </p:cNvCxnSpPr>
          <p:nvPr/>
        </p:nvCxnSpPr>
        <p:spPr>
          <a:xfrm rot="16200000" flipH="1">
            <a:off x="7656440" y="2427908"/>
            <a:ext cx="254788" cy="69855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377325" y="3149172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1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8" idx="2"/>
            <a:endCxn id="40" idx="0"/>
          </p:cNvCxnSpPr>
          <p:nvPr/>
        </p:nvCxnSpPr>
        <p:spPr>
          <a:xfrm rot="16200000" flipH="1">
            <a:off x="8117288" y="3256964"/>
            <a:ext cx="421870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2"/>
            <a:endCxn id="39" idx="0"/>
          </p:cNvCxnSpPr>
          <p:nvPr/>
        </p:nvCxnSpPr>
        <p:spPr>
          <a:xfrm rot="5400000">
            <a:off x="8154678" y="2973409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42" idx="0"/>
          </p:cNvCxnSpPr>
          <p:nvPr/>
        </p:nvCxnSpPr>
        <p:spPr>
          <a:xfrm rot="16200000" flipH="1">
            <a:off x="8388318" y="2985935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1"/>
            <a:endCxn id="17" idx="3"/>
          </p:cNvCxnSpPr>
          <p:nvPr/>
        </p:nvCxnSpPr>
        <p:spPr>
          <a:xfrm rot="10800000">
            <a:off x="5578060" y="2501284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239004" y="2763127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992837" y="3146953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73598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483218" y="3149171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>
            <a:stCxn id="77" idx="2"/>
            <a:endCxn id="79" idx="0"/>
          </p:cNvCxnSpPr>
          <p:nvPr/>
        </p:nvCxnSpPr>
        <p:spPr>
          <a:xfrm rot="16200000" flipH="1">
            <a:off x="7223181" y="3256963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2"/>
            <a:endCxn id="78" idx="0"/>
          </p:cNvCxnSpPr>
          <p:nvPr/>
        </p:nvCxnSpPr>
        <p:spPr>
          <a:xfrm rot="5400000">
            <a:off x="7260571" y="2973408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2"/>
            <a:endCxn id="80" idx="0"/>
          </p:cNvCxnSpPr>
          <p:nvPr/>
        </p:nvCxnSpPr>
        <p:spPr>
          <a:xfrm rot="16200000" flipH="1">
            <a:off x="7494211" y="2985934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343721" y="2763126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97554" y="3146952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278315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587935" y="3149170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35.8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84" idx="2"/>
            <a:endCxn id="86" idx="0"/>
          </p:cNvCxnSpPr>
          <p:nvPr/>
        </p:nvCxnSpPr>
        <p:spPr>
          <a:xfrm rot="16200000" flipH="1">
            <a:off x="6327897" y="3256963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85" idx="0"/>
          </p:cNvCxnSpPr>
          <p:nvPr/>
        </p:nvCxnSpPr>
        <p:spPr>
          <a:xfrm rot="5400000">
            <a:off x="6365288" y="2973407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2"/>
            <a:endCxn id="87" idx="0"/>
          </p:cNvCxnSpPr>
          <p:nvPr/>
        </p:nvCxnSpPr>
        <p:spPr>
          <a:xfrm rot="16200000" flipH="1">
            <a:off x="6598928" y="2985933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2"/>
            <a:endCxn id="77" idx="0"/>
          </p:cNvCxnSpPr>
          <p:nvPr/>
        </p:nvCxnSpPr>
        <p:spPr>
          <a:xfrm rot="5400000">
            <a:off x="7377669" y="2706238"/>
            <a:ext cx="113336" cy="44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7" idx="2"/>
            <a:endCxn id="84" idx="3"/>
          </p:cNvCxnSpPr>
          <p:nvPr/>
        </p:nvCxnSpPr>
        <p:spPr>
          <a:xfrm rot="5400000">
            <a:off x="6956858" y="2426877"/>
            <a:ext cx="254786" cy="7006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99572" y="3874157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99572" y="431743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34591" y="4673036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Year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68756" y="4982225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DateTime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>
            <a:stCxn id="99" idx="2"/>
            <a:endCxn id="100" idx="0"/>
          </p:cNvCxnSpPr>
          <p:nvPr/>
        </p:nvCxnSpPr>
        <p:spPr>
          <a:xfrm rot="5400000">
            <a:off x="5314498" y="4237245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457489" y="4673036"/>
            <a:ext cx="468661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2008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05" name="Straight Arrow Connector 104"/>
          <p:cNvCxnSpPr>
            <a:stCxn id="100" idx="2"/>
            <a:endCxn id="102" idx="0"/>
          </p:cNvCxnSpPr>
          <p:nvPr/>
        </p:nvCxnSpPr>
        <p:spPr>
          <a:xfrm rot="5400000">
            <a:off x="5203738" y="4791279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0" idx="2"/>
            <a:endCxn id="101" idx="0"/>
          </p:cNvCxnSpPr>
          <p:nvPr/>
        </p:nvCxnSpPr>
        <p:spPr>
          <a:xfrm rot="5400000">
            <a:off x="5225843" y="4504194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0" idx="2"/>
            <a:endCxn id="104" idx="0"/>
          </p:cNvCxnSpPr>
          <p:nvPr/>
        </p:nvCxnSpPr>
        <p:spPr>
          <a:xfrm rot="16200000" flipH="1">
            <a:off x="5506901" y="4488116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251181" y="3881214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144846" y="4277453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898679" y="4661279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079440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LocTN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>
            <a:stCxn id="108" idx="2"/>
            <a:endCxn id="109" idx="1"/>
          </p:cNvCxnSpPr>
          <p:nvPr/>
        </p:nvCxnSpPr>
        <p:spPr>
          <a:xfrm rot="16200000" flipH="1">
            <a:off x="7668175" y="3942233"/>
            <a:ext cx="254788" cy="69855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8389060" y="4663497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1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/>
          <p:cNvCxnSpPr>
            <a:stCxn id="109" idx="2"/>
            <a:endCxn id="111" idx="0"/>
          </p:cNvCxnSpPr>
          <p:nvPr/>
        </p:nvCxnSpPr>
        <p:spPr>
          <a:xfrm rot="16200000" flipH="1">
            <a:off x="8129023" y="4771289"/>
            <a:ext cx="421870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2"/>
            <a:endCxn id="110" idx="0"/>
          </p:cNvCxnSpPr>
          <p:nvPr/>
        </p:nvCxnSpPr>
        <p:spPr>
          <a:xfrm rot="5400000">
            <a:off x="8166413" y="4487734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9" idx="2"/>
            <a:endCxn id="113" idx="0"/>
          </p:cNvCxnSpPr>
          <p:nvPr/>
        </p:nvCxnSpPr>
        <p:spPr>
          <a:xfrm rot="16200000" flipH="1">
            <a:off x="8400053" y="4500260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1"/>
            <a:endCxn id="99" idx="3"/>
          </p:cNvCxnSpPr>
          <p:nvPr/>
        </p:nvCxnSpPr>
        <p:spPr>
          <a:xfrm rot="10800000">
            <a:off x="5589795" y="4015609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250739" y="4277452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004572" y="4661278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185333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494953" y="4663496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2" name="Straight Arrow Connector 121"/>
          <p:cNvCxnSpPr>
            <a:stCxn id="118" idx="2"/>
            <a:endCxn id="120" idx="0"/>
          </p:cNvCxnSpPr>
          <p:nvPr/>
        </p:nvCxnSpPr>
        <p:spPr>
          <a:xfrm rot="16200000" flipH="1">
            <a:off x="7234916" y="4771288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8" idx="2"/>
            <a:endCxn id="119" idx="0"/>
          </p:cNvCxnSpPr>
          <p:nvPr/>
        </p:nvCxnSpPr>
        <p:spPr>
          <a:xfrm rot="5400000">
            <a:off x="7272306" y="4487733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2"/>
            <a:endCxn id="121" idx="0"/>
          </p:cNvCxnSpPr>
          <p:nvPr/>
        </p:nvCxnSpPr>
        <p:spPr>
          <a:xfrm rot="16200000" flipH="1">
            <a:off x="7505946" y="4500259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355456" y="427745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109289" y="4661277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290050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99670" y="4663495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36.2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/>
          <p:cNvCxnSpPr>
            <a:stCxn id="125" idx="2"/>
            <a:endCxn id="127" idx="0"/>
          </p:cNvCxnSpPr>
          <p:nvPr/>
        </p:nvCxnSpPr>
        <p:spPr>
          <a:xfrm rot="16200000" flipH="1">
            <a:off x="6339632" y="4771288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5" idx="2"/>
            <a:endCxn id="126" idx="0"/>
          </p:cNvCxnSpPr>
          <p:nvPr/>
        </p:nvCxnSpPr>
        <p:spPr>
          <a:xfrm rot="5400000">
            <a:off x="6377023" y="4487732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5" idx="2"/>
            <a:endCxn id="128" idx="0"/>
          </p:cNvCxnSpPr>
          <p:nvPr/>
        </p:nvCxnSpPr>
        <p:spPr>
          <a:xfrm rot="16200000" flipH="1">
            <a:off x="6610663" y="4500258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8" idx="2"/>
            <a:endCxn id="118" idx="0"/>
          </p:cNvCxnSpPr>
          <p:nvPr/>
        </p:nvCxnSpPr>
        <p:spPr>
          <a:xfrm rot="5400000">
            <a:off x="7389404" y="4220563"/>
            <a:ext cx="113336" cy="44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8" idx="2"/>
            <a:endCxn id="125" idx="3"/>
          </p:cNvCxnSpPr>
          <p:nvPr/>
        </p:nvCxnSpPr>
        <p:spPr>
          <a:xfrm rot="5400000">
            <a:off x="6968593" y="3941202"/>
            <a:ext cx="254786" cy="7006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197243" y="5350854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197243" y="579412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932262" y="6149733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Year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066427" y="6458922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DateTime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38" name="Straight Arrow Connector 137"/>
          <p:cNvCxnSpPr>
            <a:stCxn id="134" idx="2"/>
            <a:endCxn id="135" idx="0"/>
          </p:cNvCxnSpPr>
          <p:nvPr/>
        </p:nvCxnSpPr>
        <p:spPr>
          <a:xfrm rot="5400000">
            <a:off x="5312169" y="5713942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455160" y="6149733"/>
            <a:ext cx="468661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2008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0" name="Straight Arrow Connector 139"/>
          <p:cNvCxnSpPr>
            <a:stCxn id="135" idx="2"/>
            <a:endCxn id="137" idx="0"/>
          </p:cNvCxnSpPr>
          <p:nvPr/>
        </p:nvCxnSpPr>
        <p:spPr>
          <a:xfrm rot="5400000">
            <a:off x="5201409" y="6267976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2"/>
            <a:endCxn id="136" idx="0"/>
          </p:cNvCxnSpPr>
          <p:nvPr/>
        </p:nvCxnSpPr>
        <p:spPr>
          <a:xfrm rot="5400000">
            <a:off x="5223514" y="5980891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5" idx="2"/>
            <a:endCxn id="139" idx="0"/>
          </p:cNvCxnSpPr>
          <p:nvPr/>
        </p:nvCxnSpPr>
        <p:spPr>
          <a:xfrm rot="16200000" flipH="1">
            <a:off x="5504572" y="5964813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248852" y="535791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142517" y="5754150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896350" y="6137976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077111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LocTN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47" name="Straight Arrow Connector 146"/>
          <p:cNvCxnSpPr>
            <a:stCxn id="143" idx="2"/>
            <a:endCxn id="144" idx="1"/>
          </p:cNvCxnSpPr>
          <p:nvPr/>
        </p:nvCxnSpPr>
        <p:spPr>
          <a:xfrm rot="16200000" flipH="1">
            <a:off x="7665846" y="5418930"/>
            <a:ext cx="254788" cy="69855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8386731" y="6140194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/>
          <p:cNvCxnSpPr>
            <a:stCxn id="144" idx="2"/>
            <a:endCxn id="146" idx="0"/>
          </p:cNvCxnSpPr>
          <p:nvPr/>
        </p:nvCxnSpPr>
        <p:spPr>
          <a:xfrm rot="16200000" flipH="1">
            <a:off x="8126694" y="6247986"/>
            <a:ext cx="421870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4" idx="2"/>
            <a:endCxn id="145" idx="0"/>
          </p:cNvCxnSpPr>
          <p:nvPr/>
        </p:nvCxnSpPr>
        <p:spPr>
          <a:xfrm rot="5400000">
            <a:off x="8164084" y="5964431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4" idx="2"/>
            <a:endCxn id="148" idx="0"/>
          </p:cNvCxnSpPr>
          <p:nvPr/>
        </p:nvCxnSpPr>
        <p:spPr>
          <a:xfrm rot="16200000" flipH="1">
            <a:off x="8397724" y="5976957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3" idx="1"/>
            <a:endCxn id="134" idx="3"/>
          </p:cNvCxnSpPr>
          <p:nvPr/>
        </p:nvCxnSpPr>
        <p:spPr>
          <a:xfrm rot="10800000">
            <a:off x="5587466" y="5492306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7248410" y="5754149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02243" y="6137975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83004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92624" y="6140193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Abie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7" name="Straight Arrow Connector 156"/>
          <p:cNvCxnSpPr>
            <a:stCxn id="153" idx="2"/>
            <a:endCxn id="155" idx="0"/>
          </p:cNvCxnSpPr>
          <p:nvPr/>
        </p:nvCxnSpPr>
        <p:spPr>
          <a:xfrm rot="16200000" flipH="1">
            <a:off x="7232587" y="6247985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2"/>
            <a:endCxn id="154" idx="0"/>
          </p:cNvCxnSpPr>
          <p:nvPr/>
        </p:nvCxnSpPr>
        <p:spPr>
          <a:xfrm rot="5400000">
            <a:off x="7269977" y="5964430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56" idx="0"/>
          </p:cNvCxnSpPr>
          <p:nvPr/>
        </p:nvCxnSpPr>
        <p:spPr>
          <a:xfrm rot="16200000" flipH="1">
            <a:off x="7503617" y="5976956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353127" y="575414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106960" y="6137974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287721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597341" y="6140192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33.2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/>
          <p:cNvCxnSpPr>
            <a:stCxn id="160" idx="2"/>
            <a:endCxn id="162" idx="0"/>
          </p:cNvCxnSpPr>
          <p:nvPr/>
        </p:nvCxnSpPr>
        <p:spPr>
          <a:xfrm rot="16200000" flipH="1">
            <a:off x="6337303" y="6247985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0" idx="2"/>
            <a:endCxn id="161" idx="0"/>
          </p:cNvCxnSpPr>
          <p:nvPr/>
        </p:nvCxnSpPr>
        <p:spPr>
          <a:xfrm rot="5400000">
            <a:off x="6374694" y="5964429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0" idx="2"/>
            <a:endCxn id="163" idx="0"/>
          </p:cNvCxnSpPr>
          <p:nvPr/>
        </p:nvCxnSpPr>
        <p:spPr>
          <a:xfrm rot="16200000" flipH="1">
            <a:off x="6608334" y="5976955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3" idx="2"/>
            <a:endCxn id="153" idx="0"/>
          </p:cNvCxnSpPr>
          <p:nvPr/>
        </p:nvCxnSpPr>
        <p:spPr>
          <a:xfrm rot="5400000">
            <a:off x="7387075" y="5697260"/>
            <a:ext cx="113336" cy="44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3" idx="2"/>
            <a:endCxn id="160" idx="3"/>
          </p:cNvCxnSpPr>
          <p:nvPr/>
        </p:nvCxnSpPr>
        <p:spPr>
          <a:xfrm rot="5400000">
            <a:off x="6966264" y="5417899"/>
            <a:ext cx="254786" cy="7006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133110" y="2369239"/>
            <a:ext cx="430180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Tree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492675" y="2361028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Tempral</a:t>
            </a:r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Range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71" name="Straight Arrow Connector 170"/>
          <p:cNvCxnSpPr>
            <a:stCxn id="17" idx="1"/>
            <a:endCxn id="170" idx="3"/>
          </p:cNvCxnSpPr>
          <p:nvPr/>
        </p:nvCxnSpPr>
        <p:spPr>
          <a:xfrm rot="10800000" flipV="1">
            <a:off x="5057021" y="2501283"/>
            <a:ext cx="130817" cy="119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37" idx="3"/>
            <a:endCxn id="169" idx="1"/>
          </p:cNvCxnSpPr>
          <p:nvPr/>
        </p:nvCxnSpPr>
        <p:spPr>
          <a:xfrm>
            <a:off x="7629669" y="2508340"/>
            <a:ext cx="503441" cy="235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8134998" y="3885654"/>
            <a:ext cx="430180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Tree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494563" y="3877443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Tempral</a:t>
            </a:r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Range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136886" y="5355034"/>
            <a:ext cx="430180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Tree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496451" y="5346823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Tempral</a:t>
            </a:r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Range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81" name="Straight Arrow Connector 180"/>
          <p:cNvCxnSpPr>
            <a:stCxn id="99" idx="1"/>
            <a:endCxn id="178" idx="3"/>
          </p:cNvCxnSpPr>
          <p:nvPr/>
        </p:nvCxnSpPr>
        <p:spPr>
          <a:xfrm rot="10800000" flipV="1">
            <a:off x="5058908" y="4015608"/>
            <a:ext cx="140664" cy="328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08" idx="3"/>
            <a:endCxn id="177" idx="1"/>
          </p:cNvCxnSpPr>
          <p:nvPr/>
        </p:nvCxnSpPr>
        <p:spPr>
          <a:xfrm>
            <a:off x="7641404" y="4022665"/>
            <a:ext cx="493594" cy="444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34" idx="1"/>
            <a:endCxn id="180" idx="3"/>
          </p:cNvCxnSpPr>
          <p:nvPr/>
        </p:nvCxnSpPr>
        <p:spPr>
          <a:xfrm rot="10800000">
            <a:off x="5060797" y="5488275"/>
            <a:ext cx="136447" cy="40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43" idx="3"/>
            <a:endCxn id="179" idx="1"/>
          </p:cNvCxnSpPr>
          <p:nvPr/>
        </p:nvCxnSpPr>
        <p:spPr>
          <a:xfrm flipV="1">
            <a:off x="7639075" y="5496485"/>
            <a:ext cx="497811" cy="287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871041" y="2256774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  <p:sp>
        <p:nvSpPr>
          <p:cNvPr id="194" name="Rectangle 193"/>
          <p:cNvSpPr/>
          <p:nvPr/>
        </p:nvSpPr>
        <p:spPr>
          <a:xfrm>
            <a:off x="5872929" y="3763782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  <p:sp>
        <p:nvSpPr>
          <p:cNvPr id="195" name="Rectangle 194"/>
          <p:cNvSpPr/>
          <p:nvPr/>
        </p:nvSpPr>
        <p:spPr>
          <a:xfrm>
            <a:off x="5874817" y="5242569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0772"/>
            <a:ext cx="8229600" cy="3997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Annotation Examples (12/18/2009)</a:t>
            </a:r>
            <a:endParaRPr lang="en-US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88102" y="817165"/>
          <a:ext cx="2620492" cy="133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23"/>
                <a:gridCol w="655123"/>
                <a:gridCol w="655123"/>
                <a:gridCol w="655123"/>
              </a:tblGrid>
              <a:tr h="333001"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yr</a:t>
                      </a:r>
                      <a:endParaRPr lang="en-US" sz="1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spec</a:t>
                      </a:r>
                      <a:endParaRPr lang="en-US" sz="1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</a:rPr>
                        <a:t>spp</a:t>
                      </a:r>
                      <a:endParaRPr lang="en-US" sz="1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</a:rPr>
                        <a:t>dbh</a:t>
                      </a:r>
                      <a:endParaRPr lang="en-US" sz="1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2007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/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35.8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2008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36.2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2008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4"/>
                          </a:solidFill>
                        </a:rPr>
                        <a:t>abba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33.2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8467" y="877455"/>
            <a:ext cx="3954929" cy="4154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observation</a:t>
            </a:r>
            <a:r>
              <a:rPr lang="en-US" sz="1200" dirty="0" smtClean="0"/>
              <a:t> "o1” </a:t>
            </a:r>
          </a:p>
          <a:p>
            <a:r>
              <a:rPr lang="en-US" sz="1200" b="1" dirty="0" smtClean="0"/>
              <a:t>    entity</a:t>
            </a:r>
            <a:r>
              <a:rPr lang="en-US" sz="1200" dirty="0" smtClean="0"/>
              <a:t> ”</a:t>
            </a:r>
            <a:r>
              <a:rPr lang="en-US" sz="1200" dirty="0" err="1" smtClean="0"/>
              <a:t>TemporalRange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"m1” </a:t>
            </a:r>
          </a:p>
          <a:p>
            <a:r>
              <a:rPr lang="en-US" sz="1200" b="1" dirty="0" smtClean="0"/>
              <a:t>        characteristic</a:t>
            </a:r>
            <a:r>
              <a:rPr lang="en-US" sz="1200" dirty="0" smtClean="0"/>
              <a:t> ”Year” </a:t>
            </a:r>
          </a:p>
          <a:p>
            <a:r>
              <a:rPr lang="en-US" sz="1200" b="1" dirty="0" smtClean="0"/>
              <a:t>        standard</a:t>
            </a:r>
            <a:r>
              <a:rPr lang="en-US" sz="1200" dirty="0" smtClean="0"/>
              <a:t> ”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”</a:t>
            </a:r>
          </a:p>
          <a:p>
            <a:r>
              <a:rPr lang="en-US" sz="1200" b="1" dirty="0" smtClean="0"/>
              <a:t>observation</a:t>
            </a:r>
            <a:r>
              <a:rPr lang="en-US" sz="1200" dirty="0" smtClean="0"/>
              <a:t> "o2”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entity</a:t>
            </a:r>
            <a:r>
              <a:rPr lang="en-US" sz="1200" dirty="0" smtClean="0"/>
              <a:t> “Tree”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"m2" precision: "0.1”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“DBH”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”Centimeter”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"m3”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</a:t>
            </a:r>
            <a:r>
              <a:rPr lang="en-US" sz="1200" dirty="0" err="1" smtClean="0"/>
              <a:t>TaxonomicTypeName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“ITIS”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"m4”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</a:t>
            </a:r>
            <a:r>
              <a:rPr lang="en-US" sz="1200" dirty="0" err="1" smtClean="0"/>
              <a:t>EntityName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“</a:t>
            </a:r>
            <a:r>
              <a:rPr lang="en-US" sz="1200" dirty="0" err="1" smtClean="0"/>
              <a:t>LocalTreeNames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context</a:t>
            </a:r>
            <a:r>
              <a:rPr lang="en-US" sz="1200" dirty="0" smtClean="0"/>
              <a:t> observation “o1” relationship “Within”</a:t>
            </a:r>
          </a:p>
          <a:p>
            <a:r>
              <a:rPr lang="en-US" sz="1200" b="1" dirty="0"/>
              <a:t>m</a:t>
            </a:r>
            <a:r>
              <a:rPr lang="en-US" sz="1200" b="1" dirty="0" smtClean="0"/>
              <a:t>ap </a:t>
            </a:r>
            <a:r>
              <a:rPr lang="en-US" sz="1200" dirty="0" smtClean="0"/>
              <a:t>“yr" </a:t>
            </a:r>
            <a:r>
              <a:rPr lang="en-US" sz="1200" b="1" dirty="0" smtClean="0"/>
              <a:t>to </a:t>
            </a:r>
            <a:r>
              <a:rPr lang="en-US" sz="1200" dirty="0" smtClean="0"/>
              <a:t>“m1”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dbh</a:t>
            </a:r>
            <a:r>
              <a:rPr lang="en-US" sz="1200" dirty="0" smtClean="0"/>
              <a:t>” </a:t>
            </a:r>
            <a:r>
              <a:rPr lang="en-US" sz="1200" b="1" dirty="0" smtClean="0"/>
              <a:t>to</a:t>
            </a:r>
            <a:r>
              <a:rPr lang="en-US" sz="1200" dirty="0" smtClean="0"/>
              <a:t> “m2" </a:t>
            </a:r>
            <a:r>
              <a:rPr lang="en-US" sz="1200" b="1" dirty="0" smtClean="0"/>
              <a:t>if </a:t>
            </a:r>
            <a:r>
              <a:rPr lang="en-US" sz="1200" dirty="0" err="1" smtClean="0"/>
              <a:t>dbh</a:t>
            </a:r>
            <a:r>
              <a:rPr lang="en-US" sz="1200" dirty="0" smtClean="0"/>
              <a:t> &gt; 0</a:t>
            </a:r>
          </a:p>
          <a:p>
            <a:r>
              <a:rPr lang="en-US" sz="1200" b="1" dirty="0"/>
              <a:t>m</a:t>
            </a:r>
            <a:r>
              <a:rPr lang="en-US" sz="1200" b="1" dirty="0" smtClean="0"/>
              <a:t>ap </a:t>
            </a:r>
            <a:r>
              <a:rPr lang="en-US" sz="1200" dirty="0" smtClean="0"/>
              <a:t>“spec" </a:t>
            </a:r>
            <a:r>
              <a:rPr lang="en-US" sz="1200" b="1" dirty="0" smtClean="0"/>
              <a:t>to </a:t>
            </a:r>
            <a:r>
              <a:rPr lang="en-US" sz="1200" dirty="0" smtClean="0"/>
              <a:t>“m3”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piru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Picea</a:t>
            </a:r>
            <a:r>
              <a:rPr lang="en-US" sz="1200" dirty="0" smtClean="0"/>
              <a:t> </a:t>
            </a:r>
            <a:r>
              <a:rPr lang="en-US" sz="1200" dirty="0" err="1" smtClean="0"/>
              <a:t>rubens</a:t>
            </a:r>
            <a:r>
              <a:rPr lang="en-US" sz="1200" dirty="0" smtClean="0"/>
              <a:t>” </a:t>
            </a:r>
            <a:endParaRPr lang="en-US" sz="1200" dirty="0" smtClean="0"/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</a:t>
            </a:r>
            <a:r>
              <a:rPr lang="en-US" sz="1200" dirty="0" smtClean="0"/>
              <a:t>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abba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Abies</a:t>
            </a:r>
            <a:r>
              <a:rPr lang="en-US" sz="1200" dirty="0" smtClean="0"/>
              <a:t> </a:t>
            </a:r>
            <a:r>
              <a:rPr lang="en-US" sz="1200" dirty="0" err="1" smtClean="0"/>
              <a:t>balsamea</a:t>
            </a:r>
            <a:r>
              <a:rPr lang="en-US" sz="1200" dirty="0" smtClean="0"/>
              <a:t>”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99211" y="520309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Annotation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688102" y="520309"/>
            <a:ext cx="970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Dataset</a:t>
            </a:r>
            <a:endParaRPr lang="en-US" i="1" dirty="0"/>
          </a:p>
        </p:txBody>
      </p:sp>
      <p:sp>
        <p:nvSpPr>
          <p:cNvPr id="15" name="Rectangle 14"/>
          <p:cNvSpPr/>
          <p:nvPr/>
        </p:nvSpPr>
        <p:spPr>
          <a:xfrm>
            <a:off x="334046" y="5632305"/>
            <a:ext cx="371114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Chalkboard"/>
                <a:cs typeface="Chalkboard"/>
              </a:rPr>
              <a:t> Same Trees!! (both have name = 1)</a:t>
            </a:r>
          </a:p>
          <a:p>
            <a:pPr>
              <a:buFontTx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Chalkboard"/>
                <a:cs typeface="Chalkboard"/>
              </a:rPr>
              <a:t> Same Year and year observation!!</a:t>
            </a:r>
            <a:endParaRPr lang="en-US" sz="1600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7837" y="2359832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7837" y="2803106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22856" y="3158711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Year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7021" y="3467900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DateTime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 rot="5400000">
            <a:off x="5302763" y="2722920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45754" y="3158711"/>
            <a:ext cx="468661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2007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8" idx="2"/>
            <a:endCxn id="20" idx="0"/>
          </p:cNvCxnSpPr>
          <p:nvPr/>
        </p:nvCxnSpPr>
        <p:spPr>
          <a:xfrm rot="5400000">
            <a:off x="5192003" y="3276954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9" idx="0"/>
          </p:cNvCxnSpPr>
          <p:nvPr/>
        </p:nvCxnSpPr>
        <p:spPr>
          <a:xfrm rot="5400000">
            <a:off x="5214108" y="2989869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3" idx="0"/>
          </p:cNvCxnSpPr>
          <p:nvPr/>
        </p:nvCxnSpPr>
        <p:spPr>
          <a:xfrm rot="16200000" flipH="1">
            <a:off x="5495166" y="2973791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39446" y="2366889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133111" y="276312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86944" y="3146954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67705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LocTN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>
            <a:stCxn id="37" idx="2"/>
            <a:endCxn id="38" idx="1"/>
          </p:cNvCxnSpPr>
          <p:nvPr/>
        </p:nvCxnSpPr>
        <p:spPr>
          <a:xfrm rot="16200000" flipH="1">
            <a:off x="7656440" y="2427908"/>
            <a:ext cx="254788" cy="69855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377325" y="3149172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1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8" idx="2"/>
            <a:endCxn id="40" idx="0"/>
          </p:cNvCxnSpPr>
          <p:nvPr/>
        </p:nvCxnSpPr>
        <p:spPr>
          <a:xfrm rot="16200000" flipH="1">
            <a:off x="8117288" y="3256964"/>
            <a:ext cx="421870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2"/>
            <a:endCxn id="39" idx="0"/>
          </p:cNvCxnSpPr>
          <p:nvPr/>
        </p:nvCxnSpPr>
        <p:spPr>
          <a:xfrm rot="5400000">
            <a:off x="8154678" y="2973409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42" idx="0"/>
          </p:cNvCxnSpPr>
          <p:nvPr/>
        </p:nvCxnSpPr>
        <p:spPr>
          <a:xfrm rot="16200000" flipH="1">
            <a:off x="8388318" y="2985935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1"/>
            <a:endCxn id="17" idx="3"/>
          </p:cNvCxnSpPr>
          <p:nvPr/>
        </p:nvCxnSpPr>
        <p:spPr>
          <a:xfrm rot="10800000">
            <a:off x="5578060" y="2501284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239004" y="2763127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992837" y="3146953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73598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483218" y="3149171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>
            <a:stCxn id="77" idx="2"/>
            <a:endCxn id="79" idx="0"/>
          </p:cNvCxnSpPr>
          <p:nvPr/>
        </p:nvCxnSpPr>
        <p:spPr>
          <a:xfrm rot="16200000" flipH="1">
            <a:off x="7223181" y="3256963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2"/>
            <a:endCxn id="78" idx="0"/>
          </p:cNvCxnSpPr>
          <p:nvPr/>
        </p:nvCxnSpPr>
        <p:spPr>
          <a:xfrm rot="5400000">
            <a:off x="7260571" y="2973408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2"/>
            <a:endCxn id="80" idx="0"/>
          </p:cNvCxnSpPr>
          <p:nvPr/>
        </p:nvCxnSpPr>
        <p:spPr>
          <a:xfrm rot="16200000" flipH="1">
            <a:off x="7494211" y="2985934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343721" y="2763126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97554" y="3146952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278315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587935" y="3149170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35.8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84" idx="2"/>
            <a:endCxn id="86" idx="0"/>
          </p:cNvCxnSpPr>
          <p:nvPr/>
        </p:nvCxnSpPr>
        <p:spPr>
          <a:xfrm rot="16200000" flipH="1">
            <a:off x="6327897" y="3256963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85" idx="0"/>
          </p:cNvCxnSpPr>
          <p:nvPr/>
        </p:nvCxnSpPr>
        <p:spPr>
          <a:xfrm rot="5400000">
            <a:off x="6365288" y="2973407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2"/>
            <a:endCxn id="87" idx="0"/>
          </p:cNvCxnSpPr>
          <p:nvPr/>
        </p:nvCxnSpPr>
        <p:spPr>
          <a:xfrm rot="16200000" flipH="1">
            <a:off x="6598928" y="2985933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2"/>
            <a:endCxn id="77" idx="0"/>
          </p:cNvCxnSpPr>
          <p:nvPr/>
        </p:nvCxnSpPr>
        <p:spPr>
          <a:xfrm rot="5400000">
            <a:off x="7377669" y="2706238"/>
            <a:ext cx="113336" cy="44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7" idx="2"/>
            <a:endCxn id="84" idx="3"/>
          </p:cNvCxnSpPr>
          <p:nvPr/>
        </p:nvCxnSpPr>
        <p:spPr>
          <a:xfrm rot="5400000">
            <a:off x="6956858" y="2426877"/>
            <a:ext cx="254786" cy="7006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99572" y="3874157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99572" y="431743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34591" y="4673036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Year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68756" y="4982225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DateTime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>
            <a:stCxn id="99" idx="2"/>
            <a:endCxn id="100" idx="0"/>
          </p:cNvCxnSpPr>
          <p:nvPr/>
        </p:nvCxnSpPr>
        <p:spPr>
          <a:xfrm rot="5400000">
            <a:off x="5314498" y="4237245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457489" y="4673036"/>
            <a:ext cx="468661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2008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05" name="Straight Arrow Connector 104"/>
          <p:cNvCxnSpPr>
            <a:stCxn id="100" idx="2"/>
            <a:endCxn id="102" idx="0"/>
          </p:cNvCxnSpPr>
          <p:nvPr/>
        </p:nvCxnSpPr>
        <p:spPr>
          <a:xfrm rot="5400000">
            <a:off x="5203738" y="4791279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0" idx="2"/>
            <a:endCxn id="101" idx="0"/>
          </p:cNvCxnSpPr>
          <p:nvPr/>
        </p:nvCxnSpPr>
        <p:spPr>
          <a:xfrm rot="5400000">
            <a:off x="5225843" y="4504194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0" idx="2"/>
            <a:endCxn id="104" idx="0"/>
          </p:cNvCxnSpPr>
          <p:nvPr/>
        </p:nvCxnSpPr>
        <p:spPr>
          <a:xfrm rot="16200000" flipH="1">
            <a:off x="5506901" y="4488116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251181" y="3881214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144846" y="4277453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898679" y="4661279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079440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LocTN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>
            <a:stCxn id="108" idx="2"/>
            <a:endCxn id="109" idx="1"/>
          </p:cNvCxnSpPr>
          <p:nvPr/>
        </p:nvCxnSpPr>
        <p:spPr>
          <a:xfrm rot="16200000" flipH="1">
            <a:off x="7668175" y="3942233"/>
            <a:ext cx="254788" cy="69855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8389060" y="4663497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1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/>
          <p:cNvCxnSpPr>
            <a:stCxn id="109" idx="2"/>
            <a:endCxn id="111" idx="0"/>
          </p:cNvCxnSpPr>
          <p:nvPr/>
        </p:nvCxnSpPr>
        <p:spPr>
          <a:xfrm rot="16200000" flipH="1">
            <a:off x="8129023" y="4771289"/>
            <a:ext cx="421870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2"/>
            <a:endCxn id="110" idx="0"/>
          </p:cNvCxnSpPr>
          <p:nvPr/>
        </p:nvCxnSpPr>
        <p:spPr>
          <a:xfrm rot="5400000">
            <a:off x="8166413" y="4487734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9" idx="2"/>
            <a:endCxn id="113" idx="0"/>
          </p:cNvCxnSpPr>
          <p:nvPr/>
        </p:nvCxnSpPr>
        <p:spPr>
          <a:xfrm rot="16200000" flipH="1">
            <a:off x="8400053" y="4500260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1"/>
            <a:endCxn id="99" idx="3"/>
          </p:cNvCxnSpPr>
          <p:nvPr/>
        </p:nvCxnSpPr>
        <p:spPr>
          <a:xfrm rot="10800000">
            <a:off x="5589795" y="4015609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250739" y="4277452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004572" y="4661278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185333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494953" y="4663496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2" name="Straight Arrow Connector 121"/>
          <p:cNvCxnSpPr>
            <a:stCxn id="118" idx="2"/>
            <a:endCxn id="120" idx="0"/>
          </p:cNvCxnSpPr>
          <p:nvPr/>
        </p:nvCxnSpPr>
        <p:spPr>
          <a:xfrm rot="16200000" flipH="1">
            <a:off x="7234916" y="4771288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8" idx="2"/>
            <a:endCxn id="119" idx="0"/>
          </p:cNvCxnSpPr>
          <p:nvPr/>
        </p:nvCxnSpPr>
        <p:spPr>
          <a:xfrm rot="5400000">
            <a:off x="7272306" y="4487733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2"/>
            <a:endCxn id="121" idx="0"/>
          </p:cNvCxnSpPr>
          <p:nvPr/>
        </p:nvCxnSpPr>
        <p:spPr>
          <a:xfrm rot="16200000" flipH="1">
            <a:off x="7505946" y="4500259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355456" y="427745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109289" y="4661277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290050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99670" y="4663495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36.2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/>
          <p:cNvCxnSpPr>
            <a:stCxn id="125" idx="2"/>
            <a:endCxn id="127" idx="0"/>
          </p:cNvCxnSpPr>
          <p:nvPr/>
        </p:nvCxnSpPr>
        <p:spPr>
          <a:xfrm rot="16200000" flipH="1">
            <a:off x="6339632" y="4771288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5" idx="2"/>
            <a:endCxn id="126" idx="0"/>
          </p:cNvCxnSpPr>
          <p:nvPr/>
        </p:nvCxnSpPr>
        <p:spPr>
          <a:xfrm rot="5400000">
            <a:off x="6377023" y="4487732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5" idx="2"/>
            <a:endCxn id="128" idx="0"/>
          </p:cNvCxnSpPr>
          <p:nvPr/>
        </p:nvCxnSpPr>
        <p:spPr>
          <a:xfrm rot="16200000" flipH="1">
            <a:off x="6610663" y="4500258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8" idx="2"/>
            <a:endCxn id="118" idx="0"/>
          </p:cNvCxnSpPr>
          <p:nvPr/>
        </p:nvCxnSpPr>
        <p:spPr>
          <a:xfrm rot="5400000">
            <a:off x="7389404" y="4220563"/>
            <a:ext cx="113336" cy="44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8" idx="2"/>
            <a:endCxn id="125" idx="3"/>
          </p:cNvCxnSpPr>
          <p:nvPr/>
        </p:nvCxnSpPr>
        <p:spPr>
          <a:xfrm rot="5400000">
            <a:off x="6968593" y="3941202"/>
            <a:ext cx="254786" cy="7006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197243" y="5350854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197243" y="579412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932262" y="6149733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Year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066427" y="6458922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DateTime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38" name="Straight Arrow Connector 137"/>
          <p:cNvCxnSpPr>
            <a:stCxn id="134" idx="2"/>
            <a:endCxn id="135" idx="0"/>
          </p:cNvCxnSpPr>
          <p:nvPr/>
        </p:nvCxnSpPr>
        <p:spPr>
          <a:xfrm rot="5400000">
            <a:off x="5312169" y="5713942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455160" y="6149733"/>
            <a:ext cx="468661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2008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0" name="Straight Arrow Connector 139"/>
          <p:cNvCxnSpPr>
            <a:stCxn id="135" idx="2"/>
            <a:endCxn id="137" idx="0"/>
          </p:cNvCxnSpPr>
          <p:nvPr/>
        </p:nvCxnSpPr>
        <p:spPr>
          <a:xfrm rot="5400000">
            <a:off x="5201409" y="6267976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2"/>
            <a:endCxn id="136" idx="0"/>
          </p:cNvCxnSpPr>
          <p:nvPr/>
        </p:nvCxnSpPr>
        <p:spPr>
          <a:xfrm rot="5400000">
            <a:off x="5223514" y="5980891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5" idx="2"/>
            <a:endCxn id="139" idx="0"/>
          </p:cNvCxnSpPr>
          <p:nvPr/>
        </p:nvCxnSpPr>
        <p:spPr>
          <a:xfrm rot="16200000" flipH="1">
            <a:off x="5504572" y="5964813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248852" y="535791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142517" y="5754150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896350" y="6137976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077111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LocTN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47" name="Straight Arrow Connector 146"/>
          <p:cNvCxnSpPr>
            <a:stCxn id="143" idx="2"/>
            <a:endCxn id="144" idx="1"/>
          </p:cNvCxnSpPr>
          <p:nvPr/>
        </p:nvCxnSpPr>
        <p:spPr>
          <a:xfrm rot="16200000" flipH="1">
            <a:off x="7665846" y="5418930"/>
            <a:ext cx="254788" cy="69855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8386731" y="6140194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/>
          <p:cNvCxnSpPr>
            <a:stCxn id="144" idx="2"/>
            <a:endCxn id="146" idx="0"/>
          </p:cNvCxnSpPr>
          <p:nvPr/>
        </p:nvCxnSpPr>
        <p:spPr>
          <a:xfrm rot="16200000" flipH="1">
            <a:off x="8126694" y="6247986"/>
            <a:ext cx="421870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4" idx="2"/>
            <a:endCxn id="145" idx="0"/>
          </p:cNvCxnSpPr>
          <p:nvPr/>
        </p:nvCxnSpPr>
        <p:spPr>
          <a:xfrm rot="5400000">
            <a:off x="8164084" y="5964431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4" idx="2"/>
            <a:endCxn id="148" idx="0"/>
          </p:cNvCxnSpPr>
          <p:nvPr/>
        </p:nvCxnSpPr>
        <p:spPr>
          <a:xfrm rot="16200000" flipH="1">
            <a:off x="8397724" y="5976957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3" idx="1"/>
            <a:endCxn id="134" idx="3"/>
          </p:cNvCxnSpPr>
          <p:nvPr/>
        </p:nvCxnSpPr>
        <p:spPr>
          <a:xfrm rot="10800000">
            <a:off x="5587466" y="5492306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7248410" y="5754149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02243" y="6137975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83004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92624" y="6140193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Abie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7" name="Straight Arrow Connector 156"/>
          <p:cNvCxnSpPr>
            <a:stCxn id="153" idx="2"/>
            <a:endCxn id="155" idx="0"/>
          </p:cNvCxnSpPr>
          <p:nvPr/>
        </p:nvCxnSpPr>
        <p:spPr>
          <a:xfrm rot="16200000" flipH="1">
            <a:off x="7232587" y="6247985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2"/>
            <a:endCxn id="154" idx="0"/>
          </p:cNvCxnSpPr>
          <p:nvPr/>
        </p:nvCxnSpPr>
        <p:spPr>
          <a:xfrm rot="5400000">
            <a:off x="7269977" y="5964430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56" idx="0"/>
          </p:cNvCxnSpPr>
          <p:nvPr/>
        </p:nvCxnSpPr>
        <p:spPr>
          <a:xfrm rot="16200000" flipH="1">
            <a:off x="7503617" y="5976956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353127" y="575414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106960" y="6137974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287721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597341" y="6140192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33.2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/>
          <p:cNvCxnSpPr>
            <a:stCxn id="160" idx="2"/>
            <a:endCxn id="162" idx="0"/>
          </p:cNvCxnSpPr>
          <p:nvPr/>
        </p:nvCxnSpPr>
        <p:spPr>
          <a:xfrm rot="16200000" flipH="1">
            <a:off x="6337303" y="6247985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0" idx="2"/>
            <a:endCxn id="161" idx="0"/>
          </p:cNvCxnSpPr>
          <p:nvPr/>
        </p:nvCxnSpPr>
        <p:spPr>
          <a:xfrm rot="5400000">
            <a:off x="6374694" y="5964429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0" idx="2"/>
            <a:endCxn id="163" idx="0"/>
          </p:cNvCxnSpPr>
          <p:nvPr/>
        </p:nvCxnSpPr>
        <p:spPr>
          <a:xfrm rot="16200000" flipH="1">
            <a:off x="6608334" y="5976955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3" idx="2"/>
            <a:endCxn id="153" idx="0"/>
          </p:cNvCxnSpPr>
          <p:nvPr/>
        </p:nvCxnSpPr>
        <p:spPr>
          <a:xfrm rot="5400000">
            <a:off x="7387075" y="5697260"/>
            <a:ext cx="113336" cy="44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3" idx="2"/>
            <a:endCxn id="160" idx="3"/>
          </p:cNvCxnSpPr>
          <p:nvPr/>
        </p:nvCxnSpPr>
        <p:spPr>
          <a:xfrm rot="5400000">
            <a:off x="6966264" y="5417899"/>
            <a:ext cx="254786" cy="7006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133110" y="2369239"/>
            <a:ext cx="430180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Tree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492675" y="2361028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Tempral</a:t>
            </a:r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Range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71" name="Straight Arrow Connector 170"/>
          <p:cNvCxnSpPr>
            <a:stCxn id="17" idx="1"/>
            <a:endCxn id="170" idx="3"/>
          </p:cNvCxnSpPr>
          <p:nvPr/>
        </p:nvCxnSpPr>
        <p:spPr>
          <a:xfrm rot="10800000" flipV="1">
            <a:off x="5057021" y="2501283"/>
            <a:ext cx="130817" cy="119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37" idx="3"/>
            <a:endCxn id="169" idx="1"/>
          </p:cNvCxnSpPr>
          <p:nvPr/>
        </p:nvCxnSpPr>
        <p:spPr>
          <a:xfrm>
            <a:off x="7629669" y="2508340"/>
            <a:ext cx="503441" cy="235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8134998" y="3885654"/>
            <a:ext cx="430180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Tree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494563" y="3877443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Tempral</a:t>
            </a:r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Range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136886" y="5355034"/>
            <a:ext cx="430180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Tree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496451" y="5346823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Tempral</a:t>
            </a:r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Range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81" name="Straight Arrow Connector 180"/>
          <p:cNvCxnSpPr>
            <a:stCxn id="99" idx="1"/>
            <a:endCxn id="178" idx="3"/>
          </p:cNvCxnSpPr>
          <p:nvPr/>
        </p:nvCxnSpPr>
        <p:spPr>
          <a:xfrm rot="10800000" flipV="1">
            <a:off x="5058908" y="4015608"/>
            <a:ext cx="140664" cy="328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08" idx="3"/>
            <a:endCxn id="177" idx="1"/>
          </p:cNvCxnSpPr>
          <p:nvPr/>
        </p:nvCxnSpPr>
        <p:spPr>
          <a:xfrm>
            <a:off x="7641404" y="4022665"/>
            <a:ext cx="493594" cy="444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34" idx="1"/>
            <a:endCxn id="180" idx="3"/>
          </p:cNvCxnSpPr>
          <p:nvPr/>
        </p:nvCxnSpPr>
        <p:spPr>
          <a:xfrm rot="10800000">
            <a:off x="5060797" y="5488275"/>
            <a:ext cx="136447" cy="40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43" idx="3"/>
            <a:endCxn id="179" idx="1"/>
          </p:cNvCxnSpPr>
          <p:nvPr/>
        </p:nvCxnSpPr>
        <p:spPr>
          <a:xfrm flipV="1">
            <a:off x="7639075" y="5496485"/>
            <a:ext cx="497811" cy="287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917492" y="2286000"/>
            <a:ext cx="838841" cy="43949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7917492" y="3807356"/>
            <a:ext cx="838841" cy="43949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279128" y="2196204"/>
            <a:ext cx="1635287" cy="57632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4279128" y="3721757"/>
            <a:ext cx="1635287" cy="57632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874817" y="5242569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  <p:sp>
        <p:nvSpPr>
          <p:cNvPr id="183" name="Rectangle 182"/>
          <p:cNvSpPr/>
          <p:nvPr/>
        </p:nvSpPr>
        <p:spPr>
          <a:xfrm>
            <a:off x="5871041" y="2256774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  <p:sp>
        <p:nvSpPr>
          <p:cNvPr id="185" name="Rectangle 184"/>
          <p:cNvSpPr/>
          <p:nvPr/>
        </p:nvSpPr>
        <p:spPr>
          <a:xfrm>
            <a:off x="5872929" y="3763782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0772"/>
            <a:ext cx="8229600" cy="3997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Annotation Examples (12/18/2009)</a:t>
            </a:r>
            <a:endParaRPr lang="en-US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88102" y="817165"/>
          <a:ext cx="2620492" cy="133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23"/>
                <a:gridCol w="655123"/>
                <a:gridCol w="655123"/>
                <a:gridCol w="655123"/>
              </a:tblGrid>
              <a:tr h="333001"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yr</a:t>
                      </a:r>
                      <a:endParaRPr lang="en-US" sz="1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spec</a:t>
                      </a:r>
                      <a:endParaRPr lang="en-US" sz="1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</a:rPr>
                        <a:t>spp</a:t>
                      </a:r>
                      <a:endParaRPr lang="en-US" sz="1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</a:rPr>
                        <a:t>dbh</a:t>
                      </a:r>
                      <a:endParaRPr lang="en-US" sz="140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2007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/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35.8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2008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36.2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2008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4"/>
                          </a:solidFill>
                        </a:rPr>
                        <a:t>abba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33.2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8467" y="877455"/>
            <a:ext cx="3954929" cy="4154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observation</a:t>
            </a:r>
            <a:r>
              <a:rPr lang="en-US" sz="1200" dirty="0" smtClean="0"/>
              <a:t> "o1”  </a:t>
            </a:r>
            <a:r>
              <a:rPr lang="en-US" sz="1200" b="1" dirty="0" smtClean="0">
                <a:solidFill>
                  <a:srgbClr val="FF0000"/>
                </a:solidFill>
              </a:rPr>
              <a:t>distinct</a:t>
            </a:r>
            <a:r>
              <a:rPr lang="en-US" sz="1200" dirty="0" smtClean="0">
                <a:solidFill>
                  <a:srgbClr val="FF0000"/>
                </a:solidFill>
              </a:rPr>
              <a:t> yes</a:t>
            </a:r>
          </a:p>
          <a:p>
            <a:r>
              <a:rPr lang="en-US" sz="1200" b="1" dirty="0" smtClean="0"/>
              <a:t>    entity</a:t>
            </a:r>
            <a:r>
              <a:rPr lang="en-US" sz="1200" dirty="0" smtClean="0"/>
              <a:t> ”</a:t>
            </a:r>
            <a:r>
              <a:rPr lang="en-US" sz="1200" dirty="0" err="1" smtClean="0"/>
              <a:t>TemporalRange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"m1” </a:t>
            </a:r>
            <a:r>
              <a:rPr lang="en-US" sz="1200" b="1" dirty="0" smtClean="0">
                <a:solidFill>
                  <a:srgbClr val="FF0000"/>
                </a:solidFill>
              </a:rPr>
              <a:t>key</a:t>
            </a:r>
            <a:r>
              <a:rPr lang="en-US" sz="1200" dirty="0" smtClean="0">
                <a:solidFill>
                  <a:srgbClr val="FF0000"/>
                </a:solidFill>
              </a:rPr>
              <a:t> yes</a:t>
            </a:r>
          </a:p>
          <a:p>
            <a:r>
              <a:rPr lang="en-US" sz="1200" b="1" dirty="0" smtClean="0"/>
              <a:t>        characteristic</a:t>
            </a:r>
            <a:r>
              <a:rPr lang="en-US" sz="1200" dirty="0" smtClean="0"/>
              <a:t> ”Year” </a:t>
            </a:r>
          </a:p>
          <a:p>
            <a:r>
              <a:rPr lang="en-US" sz="1200" b="1" dirty="0" smtClean="0"/>
              <a:t>        standard</a:t>
            </a:r>
            <a:r>
              <a:rPr lang="en-US" sz="1200" dirty="0" smtClean="0"/>
              <a:t> ”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”</a:t>
            </a:r>
          </a:p>
          <a:p>
            <a:r>
              <a:rPr lang="en-US" sz="1200" b="1" dirty="0" smtClean="0"/>
              <a:t>observation</a:t>
            </a:r>
            <a:r>
              <a:rPr lang="en-US" sz="1200" dirty="0" smtClean="0"/>
              <a:t> "o2”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entity</a:t>
            </a:r>
            <a:r>
              <a:rPr lang="en-US" sz="1200" dirty="0" smtClean="0"/>
              <a:t> “Tree”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"m2" precision: "0.1”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“DBH”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”Centimeter”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"m3”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</a:t>
            </a:r>
            <a:r>
              <a:rPr lang="en-US" sz="1200" dirty="0" err="1" smtClean="0"/>
              <a:t>TaxonomicTypeName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“ITIS”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"m4” </a:t>
            </a:r>
            <a:r>
              <a:rPr lang="en-US" sz="1200" b="1" dirty="0" smtClean="0">
                <a:solidFill>
                  <a:srgbClr val="FF0000"/>
                </a:solidFill>
              </a:rPr>
              <a:t>key</a:t>
            </a:r>
            <a:r>
              <a:rPr lang="en-US" sz="1200" dirty="0" smtClean="0">
                <a:solidFill>
                  <a:srgbClr val="FF0000"/>
                </a:solidFill>
              </a:rPr>
              <a:t> yes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</a:t>
            </a:r>
            <a:r>
              <a:rPr lang="en-US" sz="1200" dirty="0" err="1" smtClean="0"/>
              <a:t>EntityName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“</a:t>
            </a:r>
            <a:r>
              <a:rPr lang="en-US" sz="1200" dirty="0" err="1" smtClean="0"/>
              <a:t>LocalTreeNames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context</a:t>
            </a:r>
            <a:r>
              <a:rPr lang="en-US" sz="1200" dirty="0" smtClean="0"/>
              <a:t> observation “o1” relationship “Within”</a:t>
            </a:r>
          </a:p>
          <a:p>
            <a:r>
              <a:rPr lang="en-US" sz="1200" b="1" dirty="0"/>
              <a:t>m</a:t>
            </a:r>
            <a:r>
              <a:rPr lang="en-US" sz="1200" b="1" dirty="0" smtClean="0"/>
              <a:t>ap </a:t>
            </a:r>
            <a:r>
              <a:rPr lang="en-US" sz="1200" dirty="0" smtClean="0"/>
              <a:t>“yr" </a:t>
            </a:r>
            <a:r>
              <a:rPr lang="en-US" sz="1200" b="1" dirty="0" smtClean="0"/>
              <a:t>to </a:t>
            </a:r>
            <a:r>
              <a:rPr lang="en-US" sz="1200" dirty="0" smtClean="0"/>
              <a:t>“m1”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dbh</a:t>
            </a:r>
            <a:r>
              <a:rPr lang="en-US" sz="1200" dirty="0" smtClean="0"/>
              <a:t>” </a:t>
            </a:r>
            <a:r>
              <a:rPr lang="en-US" sz="1200" b="1" dirty="0" smtClean="0"/>
              <a:t>to</a:t>
            </a:r>
            <a:r>
              <a:rPr lang="en-US" sz="1200" dirty="0" smtClean="0"/>
              <a:t> “m2" </a:t>
            </a:r>
            <a:r>
              <a:rPr lang="en-US" sz="1200" b="1" dirty="0" smtClean="0"/>
              <a:t>if </a:t>
            </a:r>
            <a:r>
              <a:rPr lang="en-US" sz="1200" dirty="0" err="1" smtClean="0"/>
              <a:t>dbh</a:t>
            </a:r>
            <a:r>
              <a:rPr lang="en-US" sz="1200" dirty="0" smtClean="0"/>
              <a:t> &gt; 0</a:t>
            </a:r>
          </a:p>
          <a:p>
            <a:r>
              <a:rPr lang="en-US" sz="1200" b="1" dirty="0"/>
              <a:t>m</a:t>
            </a:r>
            <a:r>
              <a:rPr lang="en-US" sz="1200" b="1" dirty="0" smtClean="0"/>
              <a:t>ap </a:t>
            </a:r>
            <a:r>
              <a:rPr lang="en-US" sz="1200" dirty="0" smtClean="0"/>
              <a:t>“spec" </a:t>
            </a:r>
            <a:r>
              <a:rPr lang="en-US" sz="1200" b="1" dirty="0" smtClean="0"/>
              <a:t>to </a:t>
            </a:r>
            <a:r>
              <a:rPr lang="en-US" sz="1200" dirty="0" smtClean="0"/>
              <a:t>“m3”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piru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Picea</a:t>
            </a:r>
            <a:r>
              <a:rPr lang="en-US" sz="1200" dirty="0" smtClean="0"/>
              <a:t> </a:t>
            </a:r>
            <a:r>
              <a:rPr lang="en-US" sz="1200" dirty="0" err="1" smtClean="0"/>
              <a:t>rubens</a:t>
            </a:r>
            <a:r>
              <a:rPr lang="en-US" sz="1200" dirty="0" smtClean="0"/>
              <a:t>” </a:t>
            </a:r>
            <a:endParaRPr lang="en-US" sz="1200" dirty="0" smtClean="0"/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</a:t>
            </a:r>
            <a:r>
              <a:rPr lang="en-US" sz="1200" dirty="0" smtClean="0"/>
              <a:t>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abba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Abies</a:t>
            </a:r>
            <a:r>
              <a:rPr lang="en-US" sz="1200" dirty="0" smtClean="0"/>
              <a:t> </a:t>
            </a:r>
            <a:r>
              <a:rPr lang="en-US" sz="1200" dirty="0" err="1" smtClean="0"/>
              <a:t>balsamea</a:t>
            </a:r>
            <a:r>
              <a:rPr lang="en-US" sz="1200" dirty="0" smtClean="0"/>
              <a:t>”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99211" y="520309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Annotation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688102" y="520309"/>
            <a:ext cx="970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Dataset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5187837" y="2359832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7837" y="2803106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22856" y="3158711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Year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7021" y="3467900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DateTime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 rot="5400000">
            <a:off x="5302763" y="2722920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45754" y="3158711"/>
            <a:ext cx="468661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2007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8" idx="2"/>
            <a:endCxn id="20" idx="0"/>
          </p:cNvCxnSpPr>
          <p:nvPr/>
        </p:nvCxnSpPr>
        <p:spPr>
          <a:xfrm rot="5400000">
            <a:off x="5192003" y="3276954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9" idx="0"/>
          </p:cNvCxnSpPr>
          <p:nvPr/>
        </p:nvCxnSpPr>
        <p:spPr>
          <a:xfrm rot="5400000">
            <a:off x="5214108" y="2989869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3" idx="0"/>
          </p:cNvCxnSpPr>
          <p:nvPr/>
        </p:nvCxnSpPr>
        <p:spPr>
          <a:xfrm rot="16200000" flipH="1">
            <a:off x="5495166" y="2973791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39446" y="2366889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452949" y="276312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206782" y="3146954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87543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LocTN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>
            <a:stCxn id="37" idx="2"/>
            <a:endCxn id="38" idx="1"/>
          </p:cNvCxnSpPr>
          <p:nvPr/>
        </p:nvCxnSpPr>
        <p:spPr>
          <a:xfrm rot="16200000" flipH="1">
            <a:off x="7816359" y="2267989"/>
            <a:ext cx="254788" cy="101839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697163" y="3149172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1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8" idx="2"/>
            <a:endCxn id="40" idx="0"/>
          </p:cNvCxnSpPr>
          <p:nvPr/>
        </p:nvCxnSpPr>
        <p:spPr>
          <a:xfrm rot="16200000" flipH="1">
            <a:off x="8437126" y="3256964"/>
            <a:ext cx="421870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2"/>
            <a:endCxn id="39" idx="0"/>
          </p:cNvCxnSpPr>
          <p:nvPr/>
        </p:nvCxnSpPr>
        <p:spPr>
          <a:xfrm rot="5400000">
            <a:off x="8474516" y="2973409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42" idx="0"/>
          </p:cNvCxnSpPr>
          <p:nvPr/>
        </p:nvCxnSpPr>
        <p:spPr>
          <a:xfrm rot="16200000" flipH="1">
            <a:off x="8708156" y="2985935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1"/>
            <a:endCxn id="17" idx="3"/>
          </p:cNvCxnSpPr>
          <p:nvPr/>
        </p:nvCxnSpPr>
        <p:spPr>
          <a:xfrm rot="10800000">
            <a:off x="5578060" y="2501284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239004" y="2763127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992837" y="3146953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73598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483218" y="3149171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>
            <a:stCxn id="77" idx="2"/>
            <a:endCxn id="79" idx="0"/>
          </p:cNvCxnSpPr>
          <p:nvPr/>
        </p:nvCxnSpPr>
        <p:spPr>
          <a:xfrm rot="16200000" flipH="1">
            <a:off x="7223181" y="3256963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2"/>
            <a:endCxn id="78" idx="0"/>
          </p:cNvCxnSpPr>
          <p:nvPr/>
        </p:nvCxnSpPr>
        <p:spPr>
          <a:xfrm rot="5400000">
            <a:off x="7260571" y="2973408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2"/>
            <a:endCxn id="80" idx="0"/>
          </p:cNvCxnSpPr>
          <p:nvPr/>
        </p:nvCxnSpPr>
        <p:spPr>
          <a:xfrm rot="16200000" flipH="1">
            <a:off x="7494211" y="2985934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343721" y="2763126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97554" y="3146952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278315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587935" y="3149170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35.8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84" idx="2"/>
            <a:endCxn id="86" idx="0"/>
          </p:cNvCxnSpPr>
          <p:nvPr/>
        </p:nvCxnSpPr>
        <p:spPr>
          <a:xfrm rot="16200000" flipH="1">
            <a:off x="6327897" y="3256963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85" idx="0"/>
          </p:cNvCxnSpPr>
          <p:nvPr/>
        </p:nvCxnSpPr>
        <p:spPr>
          <a:xfrm rot="5400000">
            <a:off x="6365288" y="2973407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2"/>
            <a:endCxn id="87" idx="0"/>
          </p:cNvCxnSpPr>
          <p:nvPr/>
        </p:nvCxnSpPr>
        <p:spPr>
          <a:xfrm rot="16200000" flipH="1">
            <a:off x="6598928" y="2985933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2"/>
            <a:endCxn id="77" idx="0"/>
          </p:cNvCxnSpPr>
          <p:nvPr/>
        </p:nvCxnSpPr>
        <p:spPr>
          <a:xfrm rot="5400000">
            <a:off x="7377669" y="2706238"/>
            <a:ext cx="113336" cy="44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7" idx="2"/>
            <a:endCxn id="84" idx="3"/>
          </p:cNvCxnSpPr>
          <p:nvPr/>
        </p:nvCxnSpPr>
        <p:spPr>
          <a:xfrm rot="5400000">
            <a:off x="6956858" y="2426877"/>
            <a:ext cx="254786" cy="7006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251181" y="3881214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144846" y="4277453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898679" y="4661279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079440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LocTN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>
            <a:stCxn id="108" idx="2"/>
            <a:endCxn id="109" idx="1"/>
          </p:cNvCxnSpPr>
          <p:nvPr/>
        </p:nvCxnSpPr>
        <p:spPr>
          <a:xfrm rot="16200000" flipH="1">
            <a:off x="7668175" y="3942233"/>
            <a:ext cx="254788" cy="69855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8389060" y="4663497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1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/>
          <p:cNvCxnSpPr>
            <a:stCxn id="109" idx="2"/>
            <a:endCxn id="111" idx="0"/>
          </p:cNvCxnSpPr>
          <p:nvPr/>
        </p:nvCxnSpPr>
        <p:spPr>
          <a:xfrm rot="16200000" flipH="1">
            <a:off x="8129023" y="4771289"/>
            <a:ext cx="421870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2"/>
            <a:endCxn id="110" idx="0"/>
          </p:cNvCxnSpPr>
          <p:nvPr/>
        </p:nvCxnSpPr>
        <p:spPr>
          <a:xfrm rot="5400000">
            <a:off x="8166413" y="4487734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9" idx="2"/>
            <a:endCxn id="113" idx="0"/>
          </p:cNvCxnSpPr>
          <p:nvPr/>
        </p:nvCxnSpPr>
        <p:spPr>
          <a:xfrm rot="16200000" flipH="1">
            <a:off x="8400053" y="4500260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250739" y="4277452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004572" y="4661278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185333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494953" y="4663496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2" name="Straight Arrow Connector 121"/>
          <p:cNvCxnSpPr>
            <a:stCxn id="118" idx="2"/>
            <a:endCxn id="120" idx="0"/>
          </p:cNvCxnSpPr>
          <p:nvPr/>
        </p:nvCxnSpPr>
        <p:spPr>
          <a:xfrm rot="16200000" flipH="1">
            <a:off x="7234916" y="4771288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8" idx="2"/>
            <a:endCxn id="119" idx="0"/>
          </p:cNvCxnSpPr>
          <p:nvPr/>
        </p:nvCxnSpPr>
        <p:spPr>
          <a:xfrm rot="5400000">
            <a:off x="7272306" y="4487733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2"/>
            <a:endCxn id="121" idx="0"/>
          </p:cNvCxnSpPr>
          <p:nvPr/>
        </p:nvCxnSpPr>
        <p:spPr>
          <a:xfrm rot="16200000" flipH="1">
            <a:off x="7505946" y="4500259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355456" y="427745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109289" y="4661277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290050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99670" y="4663495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36.2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/>
          <p:cNvCxnSpPr>
            <a:stCxn id="125" idx="2"/>
            <a:endCxn id="127" idx="0"/>
          </p:cNvCxnSpPr>
          <p:nvPr/>
        </p:nvCxnSpPr>
        <p:spPr>
          <a:xfrm rot="16200000" flipH="1">
            <a:off x="6339632" y="4771288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5" idx="2"/>
            <a:endCxn id="126" idx="0"/>
          </p:cNvCxnSpPr>
          <p:nvPr/>
        </p:nvCxnSpPr>
        <p:spPr>
          <a:xfrm rot="5400000">
            <a:off x="6377023" y="4487732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5" idx="2"/>
            <a:endCxn id="128" idx="0"/>
          </p:cNvCxnSpPr>
          <p:nvPr/>
        </p:nvCxnSpPr>
        <p:spPr>
          <a:xfrm rot="16200000" flipH="1">
            <a:off x="6610663" y="4500258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8" idx="2"/>
            <a:endCxn id="118" idx="0"/>
          </p:cNvCxnSpPr>
          <p:nvPr/>
        </p:nvCxnSpPr>
        <p:spPr>
          <a:xfrm rot="5400000">
            <a:off x="7389404" y="4220563"/>
            <a:ext cx="113336" cy="44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8" idx="2"/>
            <a:endCxn id="125" idx="3"/>
          </p:cNvCxnSpPr>
          <p:nvPr/>
        </p:nvCxnSpPr>
        <p:spPr>
          <a:xfrm rot="5400000">
            <a:off x="6968593" y="3941202"/>
            <a:ext cx="254786" cy="7006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197243" y="5350854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197243" y="579412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932262" y="6149733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Year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066427" y="6458922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DateTime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38" name="Straight Arrow Connector 137"/>
          <p:cNvCxnSpPr>
            <a:stCxn id="134" idx="2"/>
            <a:endCxn id="135" idx="0"/>
          </p:cNvCxnSpPr>
          <p:nvPr/>
        </p:nvCxnSpPr>
        <p:spPr>
          <a:xfrm rot="5400000">
            <a:off x="5312169" y="5713942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455160" y="6149733"/>
            <a:ext cx="468661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2008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0" name="Straight Arrow Connector 139"/>
          <p:cNvCxnSpPr>
            <a:stCxn id="135" idx="2"/>
            <a:endCxn id="137" idx="0"/>
          </p:cNvCxnSpPr>
          <p:nvPr/>
        </p:nvCxnSpPr>
        <p:spPr>
          <a:xfrm rot="5400000">
            <a:off x="5201409" y="6267976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2"/>
            <a:endCxn id="136" idx="0"/>
          </p:cNvCxnSpPr>
          <p:nvPr/>
        </p:nvCxnSpPr>
        <p:spPr>
          <a:xfrm rot="5400000">
            <a:off x="5223514" y="5980891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5" idx="2"/>
            <a:endCxn id="139" idx="0"/>
          </p:cNvCxnSpPr>
          <p:nvPr/>
        </p:nvCxnSpPr>
        <p:spPr>
          <a:xfrm rot="16200000" flipH="1">
            <a:off x="5504572" y="5964813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248852" y="535791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142517" y="5754150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896350" y="6137976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077111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LocTN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47" name="Straight Arrow Connector 146"/>
          <p:cNvCxnSpPr>
            <a:stCxn id="143" idx="2"/>
            <a:endCxn id="144" idx="1"/>
          </p:cNvCxnSpPr>
          <p:nvPr/>
        </p:nvCxnSpPr>
        <p:spPr>
          <a:xfrm rot="16200000" flipH="1">
            <a:off x="7665846" y="5418930"/>
            <a:ext cx="254788" cy="69855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8386731" y="6140194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/>
          <p:cNvCxnSpPr>
            <a:stCxn id="144" idx="2"/>
            <a:endCxn id="146" idx="0"/>
          </p:cNvCxnSpPr>
          <p:nvPr/>
        </p:nvCxnSpPr>
        <p:spPr>
          <a:xfrm rot="16200000" flipH="1">
            <a:off x="8126694" y="6247986"/>
            <a:ext cx="421870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4" idx="2"/>
            <a:endCxn id="145" idx="0"/>
          </p:cNvCxnSpPr>
          <p:nvPr/>
        </p:nvCxnSpPr>
        <p:spPr>
          <a:xfrm rot="5400000">
            <a:off x="8164084" y="5964431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4" idx="2"/>
            <a:endCxn id="148" idx="0"/>
          </p:cNvCxnSpPr>
          <p:nvPr/>
        </p:nvCxnSpPr>
        <p:spPr>
          <a:xfrm rot="16200000" flipH="1">
            <a:off x="8397724" y="5976957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3" idx="1"/>
            <a:endCxn id="134" idx="3"/>
          </p:cNvCxnSpPr>
          <p:nvPr/>
        </p:nvCxnSpPr>
        <p:spPr>
          <a:xfrm rot="10800000">
            <a:off x="5587466" y="5492306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7248410" y="5754149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02243" y="6137975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83004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92624" y="6140193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Abie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7" name="Straight Arrow Connector 156"/>
          <p:cNvCxnSpPr>
            <a:stCxn id="153" idx="2"/>
            <a:endCxn id="155" idx="0"/>
          </p:cNvCxnSpPr>
          <p:nvPr/>
        </p:nvCxnSpPr>
        <p:spPr>
          <a:xfrm rot="16200000" flipH="1">
            <a:off x="7232587" y="6247985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2"/>
            <a:endCxn id="154" idx="0"/>
          </p:cNvCxnSpPr>
          <p:nvPr/>
        </p:nvCxnSpPr>
        <p:spPr>
          <a:xfrm rot="5400000">
            <a:off x="7269977" y="5964430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56" idx="0"/>
          </p:cNvCxnSpPr>
          <p:nvPr/>
        </p:nvCxnSpPr>
        <p:spPr>
          <a:xfrm rot="16200000" flipH="1">
            <a:off x="7503617" y="5976956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353127" y="575414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106960" y="6137974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287721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597341" y="6140192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33.2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/>
          <p:cNvCxnSpPr>
            <a:stCxn id="160" idx="2"/>
            <a:endCxn id="162" idx="0"/>
          </p:cNvCxnSpPr>
          <p:nvPr/>
        </p:nvCxnSpPr>
        <p:spPr>
          <a:xfrm rot="16200000" flipH="1">
            <a:off x="6337303" y="6247985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0" idx="2"/>
            <a:endCxn id="161" idx="0"/>
          </p:cNvCxnSpPr>
          <p:nvPr/>
        </p:nvCxnSpPr>
        <p:spPr>
          <a:xfrm rot="5400000">
            <a:off x="6374694" y="5964429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0" idx="2"/>
            <a:endCxn id="163" idx="0"/>
          </p:cNvCxnSpPr>
          <p:nvPr/>
        </p:nvCxnSpPr>
        <p:spPr>
          <a:xfrm rot="16200000" flipH="1">
            <a:off x="6608334" y="5976955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3" idx="2"/>
            <a:endCxn id="153" idx="0"/>
          </p:cNvCxnSpPr>
          <p:nvPr/>
        </p:nvCxnSpPr>
        <p:spPr>
          <a:xfrm rot="5400000">
            <a:off x="7387075" y="5697260"/>
            <a:ext cx="113336" cy="44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3" idx="2"/>
            <a:endCxn id="160" idx="3"/>
          </p:cNvCxnSpPr>
          <p:nvPr/>
        </p:nvCxnSpPr>
        <p:spPr>
          <a:xfrm rot="5400000">
            <a:off x="6966264" y="5417899"/>
            <a:ext cx="254786" cy="7006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452948" y="2369239"/>
            <a:ext cx="430180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Tree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492675" y="2361028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Tempral</a:t>
            </a:r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Range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71" name="Straight Arrow Connector 170"/>
          <p:cNvCxnSpPr>
            <a:stCxn id="17" idx="1"/>
            <a:endCxn id="170" idx="3"/>
          </p:cNvCxnSpPr>
          <p:nvPr/>
        </p:nvCxnSpPr>
        <p:spPr>
          <a:xfrm rot="10800000" flipV="1">
            <a:off x="5057021" y="2501283"/>
            <a:ext cx="130817" cy="119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37" idx="3"/>
            <a:endCxn id="169" idx="1"/>
          </p:cNvCxnSpPr>
          <p:nvPr/>
        </p:nvCxnSpPr>
        <p:spPr>
          <a:xfrm>
            <a:off x="7629669" y="2508340"/>
            <a:ext cx="823279" cy="235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8136886" y="5355034"/>
            <a:ext cx="430180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Tree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496451" y="5346823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Tempral</a:t>
            </a:r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Range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84" name="Straight Arrow Connector 183"/>
          <p:cNvCxnSpPr>
            <a:stCxn id="108" idx="3"/>
            <a:endCxn id="169" idx="1"/>
          </p:cNvCxnSpPr>
          <p:nvPr/>
        </p:nvCxnSpPr>
        <p:spPr>
          <a:xfrm flipV="1">
            <a:off x="7641404" y="2510690"/>
            <a:ext cx="811544" cy="151197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34" idx="1"/>
            <a:endCxn id="180" idx="3"/>
          </p:cNvCxnSpPr>
          <p:nvPr/>
        </p:nvCxnSpPr>
        <p:spPr>
          <a:xfrm rot="10800000">
            <a:off x="5060797" y="5488275"/>
            <a:ext cx="136447" cy="40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43" idx="3"/>
            <a:endCxn id="179" idx="1"/>
          </p:cNvCxnSpPr>
          <p:nvPr/>
        </p:nvCxnSpPr>
        <p:spPr>
          <a:xfrm flipV="1">
            <a:off x="7639075" y="5496485"/>
            <a:ext cx="497811" cy="287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334046" y="5312467"/>
            <a:ext cx="37111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latin typeface="Chalkboard"/>
                <a:cs typeface="Chalkboard"/>
              </a:rPr>
              <a:t>Every observation has an implicit “distinct” attribute (set to “no”)</a:t>
            </a:r>
          </a:p>
          <a:p>
            <a:pPr>
              <a:spcAft>
                <a:spcPts val="1200"/>
              </a:spcAft>
            </a:pPr>
            <a:r>
              <a:rPr lang="en-US" sz="1600" dirty="0" smtClean="0">
                <a:latin typeface="Chalkboard"/>
                <a:cs typeface="Chalkboard"/>
              </a:rPr>
              <a:t>… and every measurement has an implicit “key” attribute (set to “no”)</a:t>
            </a:r>
            <a:endParaRPr lang="en-US" sz="1600" dirty="0">
              <a:latin typeface="Chalkboard"/>
              <a:cs typeface="Chalkboard"/>
            </a:endParaRPr>
          </a:p>
        </p:txBody>
      </p:sp>
      <p:cxnSp>
        <p:nvCxnSpPr>
          <p:cNvPr id="185" name="Straight Arrow Connector 184"/>
          <p:cNvCxnSpPr>
            <a:stCxn id="108" idx="1"/>
            <a:endCxn id="17" idx="3"/>
          </p:cNvCxnSpPr>
          <p:nvPr/>
        </p:nvCxnSpPr>
        <p:spPr>
          <a:xfrm rot="10800000">
            <a:off x="5578061" y="2501283"/>
            <a:ext cx="1673121" cy="1521382"/>
          </a:xfrm>
          <a:prstGeom prst="curvedConnector3">
            <a:avLst>
              <a:gd name="adj1" fmla="val 76427"/>
            </a:avLst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5871041" y="2256774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  <p:sp>
        <p:nvSpPr>
          <p:cNvPr id="192" name="Rectangle 191"/>
          <p:cNvSpPr/>
          <p:nvPr/>
        </p:nvSpPr>
        <p:spPr>
          <a:xfrm>
            <a:off x="5872929" y="3763782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780816"/>
            <a:ext cx="8229600" cy="534534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Observation measurement keys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Like a primary key constraint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States that observation instances with the same measurement key values are of the same entity instance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Does not imply the same observation instance, unless the observation is declared distinct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All key measurements of an observation together form the primary key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Distinct observations 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Only applies if at least one key measurement is defined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States that observation instances with the same entity instance are the same observation instance</a:t>
            </a:r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000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60772"/>
            <a:ext cx="8229600" cy="3997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Annotation Examples (12/18/2009)</a:t>
            </a:r>
            <a:endParaRPr lang="en-US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0772"/>
            <a:ext cx="8229600" cy="3997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Annotation Examples (12/18/2009)</a:t>
            </a:r>
            <a:endParaRPr lang="en-US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88102" y="817165"/>
          <a:ext cx="1965369" cy="133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23"/>
                <a:gridCol w="655123"/>
                <a:gridCol w="655123"/>
              </a:tblGrid>
              <a:tr h="333001"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</a:rPr>
                        <a:t>spp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</a:rPr>
                        <a:t>dbh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/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35.8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36.2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4"/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33.2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8467" y="877455"/>
            <a:ext cx="3959212" cy="341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observation</a:t>
            </a:r>
            <a:r>
              <a:rPr lang="en-US" sz="1200" dirty="0" smtClean="0"/>
              <a:t> "o1”  </a:t>
            </a:r>
            <a:r>
              <a:rPr lang="en-US" sz="1200" b="1" dirty="0" smtClean="0">
                <a:solidFill>
                  <a:srgbClr val="FF0000"/>
                </a:solidFill>
              </a:rPr>
              <a:t>distinct</a:t>
            </a:r>
            <a:r>
              <a:rPr lang="en-US" sz="1200" dirty="0" smtClean="0">
                <a:solidFill>
                  <a:srgbClr val="FF0000"/>
                </a:solidFill>
              </a:rPr>
              <a:t> yes</a:t>
            </a:r>
          </a:p>
          <a:p>
            <a:r>
              <a:rPr lang="en-US" sz="1200" b="1" dirty="0" smtClean="0"/>
              <a:t>    entity</a:t>
            </a:r>
            <a:r>
              <a:rPr lang="en-US" sz="1200" dirty="0" smtClean="0"/>
              <a:t> ”Plot”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"m1” </a:t>
            </a:r>
            <a:r>
              <a:rPr lang="en-US" sz="1200" b="1" dirty="0" smtClean="0">
                <a:solidFill>
                  <a:srgbClr val="FF0000"/>
                </a:solidFill>
              </a:rPr>
              <a:t>key</a:t>
            </a:r>
            <a:r>
              <a:rPr lang="en-US" sz="1200" dirty="0" smtClean="0">
                <a:solidFill>
                  <a:srgbClr val="FF0000"/>
                </a:solidFill>
              </a:rPr>
              <a:t> yes</a:t>
            </a:r>
          </a:p>
          <a:p>
            <a:r>
              <a:rPr lang="en-US" sz="1200" b="1" dirty="0" smtClean="0"/>
              <a:t>        characteristic</a:t>
            </a:r>
            <a:r>
              <a:rPr lang="en-US" sz="1200" dirty="0" smtClean="0"/>
              <a:t> ”</a:t>
            </a:r>
            <a:r>
              <a:rPr lang="en-US" sz="1200" dirty="0" err="1" smtClean="0"/>
              <a:t>EntityName</a:t>
            </a:r>
            <a:r>
              <a:rPr lang="en-US" sz="1200" dirty="0" smtClean="0"/>
              <a:t>” </a:t>
            </a:r>
          </a:p>
          <a:p>
            <a:r>
              <a:rPr lang="en-US" sz="1200" b="1" dirty="0" smtClean="0"/>
              <a:t>        standard</a:t>
            </a:r>
            <a:r>
              <a:rPr lang="en-US" sz="1200" dirty="0" smtClean="0"/>
              <a:t> ”Nominal”</a:t>
            </a:r>
          </a:p>
          <a:p>
            <a:r>
              <a:rPr lang="en-US" sz="1200" b="1" dirty="0" smtClean="0"/>
              <a:t>observation</a:t>
            </a:r>
            <a:r>
              <a:rPr lang="en-US" sz="1200" dirty="0" smtClean="0"/>
              <a:t> "o2”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entity</a:t>
            </a:r>
            <a:r>
              <a:rPr lang="en-US" sz="1200" dirty="0" smtClean="0"/>
              <a:t> “Tree”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"m2" precision: "0.1”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“DBH”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”Centimeter”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"m3” </a:t>
            </a:r>
            <a:r>
              <a:rPr lang="en-US" sz="1200" b="1" dirty="0" smtClean="0">
                <a:solidFill>
                  <a:srgbClr val="FF0000"/>
                </a:solidFill>
              </a:rPr>
              <a:t>key </a:t>
            </a:r>
            <a:r>
              <a:rPr lang="en-US" sz="1200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</a:t>
            </a:r>
            <a:r>
              <a:rPr lang="en-US" sz="1200" dirty="0" err="1" smtClean="0"/>
              <a:t>TaxonomicTypeName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“ITIS”</a:t>
            </a:r>
          </a:p>
          <a:p>
            <a:r>
              <a:rPr lang="en-US" sz="1200" b="1" dirty="0" smtClean="0"/>
              <a:t>    context</a:t>
            </a:r>
            <a:r>
              <a:rPr lang="en-US" sz="1200" dirty="0" smtClean="0"/>
              <a:t> observation “o2” relationship “Within”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plt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“m2”</a:t>
            </a:r>
            <a:endParaRPr lang="en-US" sz="1200" b="1" dirty="0" smtClean="0"/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dbh</a:t>
            </a:r>
            <a:r>
              <a:rPr lang="en-US" sz="1200" dirty="0" smtClean="0"/>
              <a:t>” </a:t>
            </a:r>
            <a:r>
              <a:rPr lang="en-US" sz="1200" b="1" dirty="0" smtClean="0"/>
              <a:t>to</a:t>
            </a:r>
            <a:r>
              <a:rPr lang="en-US" sz="1200" dirty="0" smtClean="0"/>
              <a:t> “m3”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piru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Picea</a:t>
            </a:r>
            <a:r>
              <a:rPr lang="en-US" sz="1200" dirty="0" smtClean="0"/>
              <a:t> </a:t>
            </a:r>
            <a:r>
              <a:rPr lang="en-US" sz="1200" dirty="0" err="1" smtClean="0"/>
              <a:t>rubens</a:t>
            </a:r>
            <a:r>
              <a:rPr lang="en-US" sz="1200" dirty="0" smtClean="0"/>
              <a:t>” </a:t>
            </a:r>
            <a:endParaRPr lang="en-US" sz="1200" dirty="0" smtClean="0"/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</a:t>
            </a:r>
            <a:r>
              <a:rPr lang="en-US" sz="1200" dirty="0" smtClean="0"/>
              <a:t>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abba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Abies</a:t>
            </a:r>
            <a:r>
              <a:rPr lang="en-US" sz="1200" dirty="0" smtClean="0"/>
              <a:t> </a:t>
            </a:r>
            <a:r>
              <a:rPr lang="en-US" sz="1200" dirty="0" err="1" smtClean="0"/>
              <a:t>balsamea</a:t>
            </a:r>
            <a:r>
              <a:rPr lang="en-US" sz="1200" dirty="0" smtClean="0"/>
              <a:t>”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99211" y="520309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Annotation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688102" y="520309"/>
            <a:ext cx="970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Dataset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5187837" y="2359832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7837" y="2803106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22856" y="3158711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7021" y="3467900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Nominal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 rot="5400000">
            <a:off x="5302763" y="2722920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45754" y="3158711"/>
            <a:ext cx="468661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8" idx="2"/>
            <a:endCxn id="20" idx="0"/>
          </p:cNvCxnSpPr>
          <p:nvPr/>
        </p:nvCxnSpPr>
        <p:spPr>
          <a:xfrm rot="5400000">
            <a:off x="5192003" y="3276954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9" idx="0"/>
          </p:cNvCxnSpPr>
          <p:nvPr/>
        </p:nvCxnSpPr>
        <p:spPr>
          <a:xfrm rot="5400000">
            <a:off x="5214108" y="2989869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3" idx="0"/>
          </p:cNvCxnSpPr>
          <p:nvPr/>
        </p:nvCxnSpPr>
        <p:spPr>
          <a:xfrm rot="16200000" flipH="1">
            <a:off x="5495166" y="2973791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39446" y="2366889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>
            <a:stCxn id="37" idx="1"/>
            <a:endCxn id="17" idx="3"/>
          </p:cNvCxnSpPr>
          <p:nvPr/>
        </p:nvCxnSpPr>
        <p:spPr>
          <a:xfrm rot="10800000">
            <a:off x="5578060" y="2501284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681133" y="2763127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34966" y="3146953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15727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925347" y="3149171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>
            <a:stCxn id="77" idx="2"/>
            <a:endCxn id="79" idx="0"/>
          </p:cNvCxnSpPr>
          <p:nvPr/>
        </p:nvCxnSpPr>
        <p:spPr>
          <a:xfrm rot="16200000" flipH="1">
            <a:off x="7665310" y="3256963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2"/>
            <a:endCxn id="78" idx="0"/>
          </p:cNvCxnSpPr>
          <p:nvPr/>
        </p:nvCxnSpPr>
        <p:spPr>
          <a:xfrm rot="5400000">
            <a:off x="7702700" y="2973408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2"/>
            <a:endCxn id="80" idx="0"/>
          </p:cNvCxnSpPr>
          <p:nvPr/>
        </p:nvCxnSpPr>
        <p:spPr>
          <a:xfrm rot="16200000" flipH="1">
            <a:off x="7936340" y="2985934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785850" y="2763126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539683" y="3146952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20444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30064" y="3149170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35.8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84" idx="2"/>
            <a:endCxn id="86" idx="0"/>
          </p:cNvCxnSpPr>
          <p:nvPr/>
        </p:nvCxnSpPr>
        <p:spPr>
          <a:xfrm rot="16200000" flipH="1">
            <a:off x="6770026" y="3256963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85" idx="0"/>
          </p:cNvCxnSpPr>
          <p:nvPr/>
        </p:nvCxnSpPr>
        <p:spPr>
          <a:xfrm rot="5400000">
            <a:off x="6807417" y="2973407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2"/>
            <a:endCxn id="87" idx="0"/>
          </p:cNvCxnSpPr>
          <p:nvPr/>
        </p:nvCxnSpPr>
        <p:spPr>
          <a:xfrm rot="16200000" flipH="1">
            <a:off x="7041057" y="2985933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2"/>
            <a:endCxn id="77" idx="1"/>
          </p:cNvCxnSpPr>
          <p:nvPr/>
        </p:nvCxnSpPr>
        <p:spPr>
          <a:xfrm rot="16200000" flipH="1">
            <a:off x="7430452" y="2653896"/>
            <a:ext cx="254787" cy="246575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7" idx="2"/>
            <a:endCxn id="84" idx="3"/>
          </p:cNvCxnSpPr>
          <p:nvPr/>
        </p:nvCxnSpPr>
        <p:spPr>
          <a:xfrm rot="5400000">
            <a:off x="7177923" y="2647942"/>
            <a:ext cx="254786" cy="258485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072448" y="3881214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523542" y="4277452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277375" y="4661278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58136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767756" y="4663496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2" name="Straight Arrow Connector 121"/>
          <p:cNvCxnSpPr>
            <a:stCxn id="118" idx="2"/>
            <a:endCxn id="120" idx="0"/>
          </p:cNvCxnSpPr>
          <p:nvPr/>
        </p:nvCxnSpPr>
        <p:spPr>
          <a:xfrm rot="16200000" flipH="1">
            <a:off x="7507719" y="4771288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8" idx="2"/>
            <a:endCxn id="119" idx="0"/>
          </p:cNvCxnSpPr>
          <p:nvPr/>
        </p:nvCxnSpPr>
        <p:spPr>
          <a:xfrm rot="5400000">
            <a:off x="7545109" y="4487733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2"/>
            <a:endCxn id="121" idx="0"/>
          </p:cNvCxnSpPr>
          <p:nvPr/>
        </p:nvCxnSpPr>
        <p:spPr>
          <a:xfrm rot="16200000" flipH="1">
            <a:off x="7778749" y="4500259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628259" y="427745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382092" y="4661277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562853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872473" y="4663495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36.2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/>
          <p:cNvCxnSpPr>
            <a:stCxn id="125" idx="2"/>
            <a:endCxn id="127" idx="0"/>
          </p:cNvCxnSpPr>
          <p:nvPr/>
        </p:nvCxnSpPr>
        <p:spPr>
          <a:xfrm rot="16200000" flipH="1">
            <a:off x="6612435" y="4771288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5" idx="2"/>
            <a:endCxn id="126" idx="0"/>
          </p:cNvCxnSpPr>
          <p:nvPr/>
        </p:nvCxnSpPr>
        <p:spPr>
          <a:xfrm rot="5400000">
            <a:off x="6649826" y="4487732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5" idx="2"/>
            <a:endCxn id="128" idx="0"/>
          </p:cNvCxnSpPr>
          <p:nvPr/>
        </p:nvCxnSpPr>
        <p:spPr>
          <a:xfrm rot="16200000" flipH="1">
            <a:off x="6883466" y="4500258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8" idx="2"/>
            <a:endCxn id="118" idx="1"/>
          </p:cNvCxnSpPr>
          <p:nvPr/>
        </p:nvCxnSpPr>
        <p:spPr>
          <a:xfrm rot="16200000" flipH="1">
            <a:off x="7268158" y="4163518"/>
            <a:ext cx="254787" cy="25598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8" idx="2"/>
            <a:endCxn id="125" idx="3"/>
          </p:cNvCxnSpPr>
          <p:nvPr/>
        </p:nvCxnSpPr>
        <p:spPr>
          <a:xfrm rot="5400000">
            <a:off x="7015628" y="4166970"/>
            <a:ext cx="254786" cy="24907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347755" y="5350854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47755" y="579412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082774" y="6149733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216939" y="6458922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Nominal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38" name="Straight Arrow Connector 137"/>
          <p:cNvCxnSpPr>
            <a:stCxn id="134" idx="2"/>
            <a:endCxn id="135" idx="0"/>
          </p:cNvCxnSpPr>
          <p:nvPr/>
        </p:nvCxnSpPr>
        <p:spPr>
          <a:xfrm rot="5400000">
            <a:off x="5462681" y="5713942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605672" y="6149733"/>
            <a:ext cx="468661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B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0" name="Straight Arrow Connector 139"/>
          <p:cNvCxnSpPr>
            <a:stCxn id="135" idx="2"/>
            <a:endCxn id="137" idx="0"/>
          </p:cNvCxnSpPr>
          <p:nvPr/>
        </p:nvCxnSpPr>
        <p:spPr>
          <a:xfrm rot="5400000">
            <a:off x="5351921" y="6267976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2"/>
            <a:endCxn id="136" idx="0"/>
          </p:cNvCxnSpPr>
          <p:nvPr/>
        </p:nvCxnSpPr>
        <p:spPr>
          <a:xfrm rot="5400000">
            <a:off x="5374026" y="5980891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5" idx="2"/>
            <a:endCxn id="139" idx="0"/>
          </p:cNvCxnSpPr>
          <p:nvPr/>
        </p:nvCxnSpPr>
        <p:spPr>
          <a:xfrm rot="16200000" flipH="1">
            <a:off x="5655084" y="5964813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399364" y="535791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52" name="Straight Arrow Connector 151"/>
          <p:cNvCxnSpPr>
            <a:stCxn id="143" idx="1"/>
            <a:endCxn id="134" idx="3"/>
          </p:cNvCxnSpPr>
          <p:nvPr/>
        </p:nvCxnSpPr>
        <p:spPr>
          <a:xfrm rot="10800000">
            <a:off x="5737978" y="5492306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7398922" y="5754149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152755" y="6137975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333516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643136" y="6140193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7" name="Straight Arrow Connector 156"/>
          <p:cNvCxnSpPr>
            <a:stCxn id="153" idx="2"/>
            <a:endCxn id="155" idx="0"/>
          </p:cNvCxnSpPr>
          <p:nvPr/>
        </p:nvCxnSpPr>
        <p:spPr>
          <a:xfrm rot="16200000" flipH="1">
            <a:off x="7383099" y="6247985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2"/>
            <a:endCxn id="154" idx="0"/>
          </p:cNvCxnSpPr>
          <p:nvPr/>
        </p:nvCxnSpPr>
        <p:spPr>
          <a:xfrm rot="5400000">
            <a:off x="7420489" y="5964430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56" idx="0"/>
          </p:cNvCxnSpPr>
          <p:nvPr/>
        </p:nvCxnSpPr>
        <p:spPr>
          <a:xfrm rot="16200000" flipH="1">
            <a:off x="7654129" y="5976956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503639" y="575414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257472" y="6137974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438233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747853" y="6140192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33.2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/>
          <p:cNvCxnSpPr>
            <a:stCxn id="160" idx="2"/>
            <a:endCxn id="162" idx="0"/>
          </p:cNvCxnSpPr>
          <p:nvPr/>
        </p:nvCxnSpPr>
        <p:spPr>
          <a:xfrm rot="16200000" flipH="1">
            <a:off x="6487815" y="6247985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0" idx="2"/>
            <a:endCxn id="161" idx="0"/>
          </p:cNvCxnSpPr>
          <p:nvPr/>
        </p:nvCxnSpPr>
        <p:spPr>
          <a:xfrm rot="5400000">
            <a:off x="6525206" y="5964429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0" idx="2"/>
            <a:endCxn id="163" idx="0"/>
          </p:cNvCxnSpPr>
          <p:nvPr/>
        </p:nvCxnSpPr>
        <p:spPr>
          <a:xfrm rot="16200000" flipH="1">
            <a:off x="6758846" y="5976955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3" idx="2"/>
            <a:endCxn id="153" idx="0"/>
          </p:cNvCxnSpPr>
          <p:nvPr/>
        </p:nvCxnSpPr>
        <p:spPr>
          <a:xfrm rot="5400000">
            <a:off x="7537587" y="5697260"/>
            <a:ext cx="113336" cy="44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3" idx="2"/>
            <a:endCxn id="160" idx="3"/>
          </p:cNvCxnSpPr>
          <p:nvPr/>
        </p:nvCxnSpPr>
        <p:spPr>
          <a:xfrm rot="5400000">
            <a:off x="7116776" y="5417899"/>
            <a:ext cx="254786" cy="7006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452948" y="2369239"/>
            <a:ext cx="430180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Tree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492675" y="2361028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Plot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71" name="Straight Arrow Connector 170"/>
          <p:cNvCxnSpPr>
            <a:stCxn id="17" idx="1"/>
            <a:endCxn id="170" idx="3"/>
          </p:cNvCxnSpPr>
          <p:nvPr/>
        </p:nvCxnSpPr>
        <p:spPr>
          <a:xfrm rot="10800000" flipV="1">
            <a:off x="5057021" y="2501283"/>
            <a:ext cx="130817" cy="119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37" idx="3"/>
            <a:endCxn id="169" idx="1"/>
          </p:cNvCxnSpPr>
          <p:nvPr/>
        </p:nvCxnSpPr>
        <p:spPr>
          <a:xfrm>
            <a:off x="7629669" y="2508340"/>
            <a:ext cx="823279" cy="235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4646963" y="5346823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Plot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87" name="Straight Arrow Connector 186"/>
          <p:cNvCxnSpPr>
            <a:stCxn id="134" idx="1"/>
            <a:endCxn id="180" idx="3"/>
          </p:cNvCxnSpPr>
          <p:nvPr/>
        </p:nvCxnSpPr>
        <p:spPr>
          <a:xfrm rot="10800000">
            <a:off x="5211309" y="5488275"/>
            <a:ext cx="136447" cy="40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08" idx="1"/>
            <a:endCxn id="17" idx="3"/>
          </p:cNvCxnSpPr>
          <p:nvPr/>
        </p:nvCxnSpPr>
        <p:spPr>
          <a:xfrm rot="10800000">
            <a:off x="5578060" y="2501283"/>
            <a:ext cx="1494388" cy="152138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5871041" y="2256774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  <p:sp>
        <p:nvSpPr>
          <p:cNvPr id="192" name="Rectangle 191"/>
          <p:cNvSpPr/>
          <p:nvPr/>
        </p:nvSpPr>
        <p:spPr>
          <a:xfrm>
            <a:off x="5872929" y="3763782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  <p:sp>
        <p:nvSpPr>
          <p:cNvPr id="117" name="Rectangle 116"/>
          <p:cNvSpPr/>
          <p:nvPr/>
        </p:nvSpPr>
        <p:spPr>
          <a:xfrm>
            <a:off x="334045" y="4672791"/>
            <a:ext cx="390363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latin typeface="Chalkboard"/>
                <a:cs typeface="Chalkboard"/>
              </a:rPr>
              <a:t>Here we </a:t>
            </a:r>
            <a:r>
              <a:rPr lang="en-US" sz="1600" dirty="0" smtClean="0">
                <a:latin typeface="Chalkboard"/>
                <a:cs typeface="Chalkboard"/>
              </a:rPr>
              <a:t>don’t have unique ids for trees</a:t>
            </a:r>
          </a:p>
          <a:p>
            <a:pPr>
              <a:spcAft>
                <a:spcPts val="1200"/>
              </a:spcAft>
            </a:pPr>
            <a:r>
              <a:rPr lang="en-US" sz="1600" dirty="0" smtClean="0">
                <a:latin typeface="Chalkboard"/>
                <a:cs typeface="Chalkboard"/>
              </a:rPr>
              <a:t>But, assume each </a:t>
            </a:r>
            <a:r>
              <a:rPr lang="en-US" sz="1600" dirty="0" err="1" smtClean="0">
                <a:latin typeface="Chalkboard"/>
                <a:cs typeface="Chalkboard"/>
              </a:rPr>
              <a:t>spp</a:t>
            </a:r>
            <a:r>
              <a:rPr lang="en-US" sz="1600" dirty="0" smtClean="0">
                <a:latin typeface="Chalkboard"/>
                <a:cs typeface="Chalkboard"/>
              </a:rPr>
              <a:t> name within a plot uniquely identifies a tree … </a:t>
            </a:r>
          </a:p>
          <a:p>
            <a:pPr>
              <a:spcAft>
                <a:spcPts val="1200"/>
              </a:spcAft>
            </a:pPr>
            <a:r>
              <a:rPr lang="en-US" sz="1600" dirty="0" smtClean="0">
                <a:latin typeface="Chalkboard"/>
                <a:cs typeface="Chalkboard"/>
              </a:rPr>
              <a:t>i.e., at most one tree of a particular type was measured (possibly multiple times) in each plot</a:t>
            </a:r>
          </a:p>
        </p:txBody>
      </p:sp>
      <p:cxnSp>
        <p:nvCxnSpPr>
          <p:cNvPr id="181" name="Straight Arrow Connector 180"/>
          <p:cNvCxnSpPr>
            <a:stCxn id="108" idx="3"/>
            <a:endCxn id="169" idx="2"/>
          </p:cNvCxnSpPr>
          <p:nvPr/>
        </p:nvCxnSpPr>
        <p:spPr>
          <a:xfrm flipV="1">
            <a:off x="7462671" y="2652141"/>
            <a:ext cx="1205367" cy="1370524"/>
          </a:xfrm>
          <a:prstGeom prst="curvedConnector2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184"/>
          <p:cNvCxnSpPr>
            <a:stCxn id="143" idx="3"/>
          </p:cNvCxnSpPr>
          <p:nvPr/>
        </p:nvCxnSpPr>
        <p:spPr>
          <a:xfrm flipV="1">
            <a:off x="7789587" y="2652141"/>
            <a:ext cx="1093541" cy="2847221"/>
          </a:xfrm>
          <a:prstGeom prst="curvedConnector2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0772"/>
            <a:ext cx="8229600" cy="3997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Annotation Examples (12/18/2009)</a:t>
            </a:r>
            <a:endParaRPr lang="en-US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88102" y="817165"/>
          <a:ext cx="1965369" cy="133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23"/>
                <a:gridCol w="655123"/>
                <a:gridCol w="655123"/>
              </a:tblGrid>
              <a:tr h="333001"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</a:rPr>
                        <a:t>spp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</a:rPr>
                        <a:t>dbh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/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/>
                          </a:solidFill>
                        </a:rPr>
                        <a:t>35.8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36.2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4"/>
                          </a:solidFill>
                        </a:rPr>
                        <a:t>piru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</a:rPr>
                        <a:t>33.2</a:t>
                      </a:r>
                      <a:endParaRPr lang="en-US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8467" y="877455"/>
            <a:ext cx="3959212" cy="341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observation</a:t>
            </a:r>
            <a:r>
              <a:rPr lang="en-US" sz="1200" dirty="0" smtClean="0"/>
              <a:t> "o1”  </a:t>
            </a:r>
            <a:r>
              <a:rPr lang="en-US" sz="1200" b="1" dirty="0" smtClean="0">
                <a:solidFill>
                  <a:srgbClr val="FF0000"/>
                </a:solidFill>
              </a:rPr>
              <a:t>distinct</a:t>
            </a:r>
            <a:r>
              <a:rPr lang="en-US" sz="1200" dirty="0" smtClean="0">
                <a:solidFill>
                  <a:srgbClr val="FF0000"/>
                </a:solidFill>
              </a:rPr>
              <a:t> yes</a:t>
            </a:r>
          </a:p>
          <a:p>
            <a:r>
              <a:rPr lang="en-US" sz="1200" b="1" dirty="0" smtClean="0"/>
              <a:t>    entity</a:t>
            </a:r>
            <a:r>
              <a:rPr lang="en-US" sz="1200" dirty="0" smtClean="0"/>
              <a:t> ”Plot”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"m1” </a:t>
            </a:r>
            <a:r>
              <a:rPr lang="en-US" sz="1200" b="1" dirty="0" smtClean="0">
                <a:solidFill>
                  <a:srgbClr val="FF0000"/>
                </a:solidFill>
              </a:rPr>
              <a:t>key</a:t>
            </a:r>
            <a:r>
              <a:rPr lang="en-US" sz="1200" dirty="0" smtClean="0">
                <a:solidFill>
                  <a:srgbClr val="FF0000"/>
                </a:solidFill>
              </a:rPr>
              <a:t> yes</a:t>
            </a:r>
          </a:p>
          <a:p>
            <a:r>
              <a:rPr lang="en-US" sz="1200" b="1" dirty="0" smtClean="0"/>
              <a:t>        characteristic</a:t>
            </a:r>
            <a:r>
              <a:rPr lang="en-US" sz="1200" dirty="0" smtClean="0"/>
              <a:t> ”</a:t>
            </a:r>
            <a:r>
              <a:rPr lang="en-US" sz="1200" dirty="0" err="1" smtClean="0"/>
              <a:t>EntityName</a:t>
            </a:r>
            <a:r>
              <a:rPr lang="en-US" sz="1200" dirty="0" smtClean="0"/>
              <a:t>” </a:t>
            </a:r>
          </a:p>
          <a:p>
            <a:r>
              <a:rPr lang="en-US" sz="1200" b="1" dirty="0" smtClean="0"/>
              <a:t>        standard</a:t>
            </a:r>
            <a:r>
              <a:rPr lang="en-US" sz="1200" dirty="0" smtClean="0"/>
              <a:t> ”Nominal”</a:t>
            </a:r>
          </a:p>
          <a:p>
            <a:r>
              <a:rPr lang="en-US" sz="1200" b="1" dirty="0" smtClean="0"/>
              <a:t>observation</a:t>
            </a:r>
            <a:r>
              <a:rPr lang="en-US" sz="1200" dirty="0" smtClean="0"/>
              <a:t> "o2”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entity</a:t>
            </a:r>
            <a:r>
              <a:rPr lang="en-US" sz="1200" dirty="0" smtClean="0"/>
              <a:t> “Tree”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"m2" precision: "0.1”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“DBH”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”Centimeter”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measurement</a:t>
            </a:r>
            <a:r>
              <a:rPr lang="en-US" sz="1200" dirty="0" smtClean="0"/>
              <a:t> "m3” </a:t>
            </a:r>
            <a:r>
              <a:rPr lang="en-US" sz="1200" b="1" dirty="0" smtClean="0">
                <a:solidFill>
                  <a:srgbClr val="FF0000"/>
                </a:solidFill>
              </a:rPr>
              <a:t>key </a:t>
            </a:r>
            <a:r>
              <a:rPr lang="en-US" sz="1200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characteristic</a:t>
            </a:r>
            <a:r>
              <a:rPr lang="en-US" sz="1200" dirty="0" smtClean="0"/>
              <a:t> “</a:t>
            </a:r>
            <a:r>
              <a:rPr lang="en-US" sz="1200" dirty="0" err="1" smtClean="0"/>
              <a:t>TaxonomicTypeName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standard</a:t>
            </a:r>
            <a:r>
              <a:rPr lang="en-US" sz="1200" dirty="0" smtClean="0"/>
              <a:t> “ITIS”</a:t>
            </a:r>
          </a:p>
          <a:p>
            <a:r>
              <a:rPr lang="en-US" sz="1200" b="1" dirty="0" smtClean="0"/>
              <a:t>    context</a:t>
            </a:r>
            <a:r>
              <a:rPr lang="en-US" sz="1200" dirty="0" smtClean="0"/>
              <a:t> observation “o2” relationship “Within”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plt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“m2”</a:t>
            </a:r>
            <a:endParaRPr lang="en-US" sz="1200" b="1" dirty="0" smtClean="0"/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dbh</a:t>
            </a:r>
            <a:r>
              <a:rPr lang="en-US" sz="1200" dirty="0" smtClean="0"/>
              <a:t>” </a:t>
            </a:r>
            <a:r>
              <a:rPr lang="en-US" sz="1200" b="1" dirty="0" smtClean="0"/>
              <a:t>to</a:t>
            </a:r>
            <a:r>
              <a:rPr lang="en-US" sz="1200" dirty="0" smtClean="0"/>
              <a:t> “m3”</a:t>
            </a:r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piru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Picea</a:t>
            </a:r>
            <a:r>
              <a:rPr lang="en-US" sz="1200" dirty="0" smtClean="0"/>
              <a:t> </a:t>
            </a:r>
            <a:r>
              <a:rPr lang="en-US" sz="1200" dirty="0" err="1" smtClean="0"/>
              <a:t>rubens</a:t>
            </a:r>
            <a:r>
              <a:rPr lang="en-US" sz="1200" dirty="0" smtClean="0"/>
              <a:t>” </a:t>
            </a:r>
            <a:endParaRPr lang="en-US" sz="1200" dirty="0" smtClean="0"/>
          </a:p>
          <a:p>
            <a:r>
              <a:rPr lang="en-US" sz="1200" b="1" dirty="0" smtClean="0"/>
              <a:t>map </a:t>
            </a:r>
            <a:r>
              <a:rPr lang="en-US" sz="1200" dirty="0" smtClean="0"/>
              <a:t>“</a:t>
            </a:r>
            <a:r>
              <a:rPr lang="en-US" sz="1200" dirty="0" err="1" smtClean="0"/>
              <a:t>spp</a:t>
            </a:r>
            <a:r>
              <a:rPr lang="en-US" sz="1200" dirty="0" smtClean="0"/>
              <a:t>" </a:t>
            </a:r>
            <a:r>
              <a:rPr lang="en-US" sz="1200" b="1" dirty="0" smtClean="0"/>
              <a:t>to </a:t>
            </a:r>
            <a:r>
              <a:rPr lang="en-US" sz="1200" dirty="0" smtClean="0"/>
              <a:t>“m4" </a:t>
            </a:r>
            <a:r>
              <a:rPr lang="en-US" sz="1200" b="1" dirty="0" smtClean="0"/>
              <a:t>if</a:t>
            </a:r>
            <a:r>
              <a:rPr lang="en-US" sz="1200" dirty="0" smtClean="0"/>
              <a:t> </a:t>
            </a:r>
            <a:r>
              <a:rPr lang="en-US" sz="1200" dirty="0" err="1" smtClean="0"/>
              <a:t>spp</a:t>
            </a:r>
            <a:r>
              <a:rPr lang="en-US" sz="1200" dirty="0" smtClean="0"/>
              <a:t> == “</a:t>
            </a:r>
            <a:r>
              <a:rPr lang="en-US" sz="1200" dirty="0" err="1" smtClean="0"/>
              <a:t>abba</a:t>
            </a:r>
            <a:r>
              <a:rPr lang="en-US" sz="1200" dirty="0" smtClean="0"/>
              <a:t>” </a:t>
            </a:r>
            <a:r>
              <a:rPr lang="en-US" sz="1200" b="1" dirty="0" smtClean="0"/>
              <a:t>value</a:t>
            </a:r>
            <a:r>
              <a:rPr lang="en-US" sz="1200" dirty="0" smtClean="0"/>
              <a:t>=“</a:t>
            </a:r>
            <a:r>
              <a:rPr lang="en-US" sz="1200" dirty="0" err="1" smtClean="0"/>
              <a:t>Abies</a:t>
            </a:r>
            <a:r>
              <a:rPr lang="en-US" sz="1200" dirty="0" smtClean="0"/>
              <a:t> </a:t>
            </a:r>
            <a:r>
              <a:rPr lang="en-US" sz="1200" dirty="0" err="1" smtClean="0"/>
              <a:t>balsamea</a:t>
            </a:r>
            <a:r>
              <a:rPr lang="en-US" sz="1200" dirty="0" smtClean="0"/>
              <a:t>”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99211" y="520309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Annotation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688102" y="520309"/>
            <a:ext cx="970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Dataset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5187837" y="2359832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7837" y="2803106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22856" y="3158711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7021" y="3467900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Nominal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 rot="5400000">
            <a:off x="5302763" y="2722920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45754" y="3158711"/>
            <a:ext cx="468661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8" idx="2"/>
            <a:endCxn id="20" idx="0"/>
          </p:cNvCxnSpPr>
          <p:nvPr/>
        </p:nvCxnSpPr>
        <p:spPr>
          <a:xfrm rot="5400000">
            <a:off x="5192003" y="3276954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9" idx="0"/>
          </p:cNvCxnSpPr>
          <p:nvPr/>
        </p:nvCxnSpPr>
        <p:spPr>
          <a:xfrm rot="5400000">
            <a:off x="5214108" y="2989869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3" idx="0"/>
          </p:cNvCxnSpPr>
          <p:nvPr/>
        </p:nvCxnSpPr>
        <p:spPr>
          <a:xfrm rot="16200000" flipH="1">
            <a:off x="5495166" y="2973791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39446" y="2366889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>
            <a:stCxn id="37" idx="1"/>
            <a:endCxn id="17" idx="3"/>
          </p:cNvCxnSpPr>
          <p:nvPr/>
        </p:nvCxnSpPr>
        <p:spPr>
          <a:xfrm rot="10800000">
            <a:off x="5578060" y="2501284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681133" y="2763127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34966" y="3146953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15727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925347" y="3149171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>
            <a:stCxn id="77" idx="2"/>
            <a:endCxn id="79" idx="0"/>
          </p:cNvCxnSpPr>
          <p:nvPr/>
        </p:nvCxnSpPr>
        <p:spPr>
          <a:xfrm rot="16200000" flipH="1">
            <a:off x="7665310" y="3256963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2"/>
            <a:endCxn id="78" idx="0"/>
          </p:cNvCxnSpPr>
          <p:nvPr/>
        </p:nvCxnSpPr>
        <p:spPr>
          <a:xfrm rot="5400000">
            <a:off x="7702700" y="2973408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2"/>
            <a:endCxn id="80" idx="0"/>
          </p:cNvCxnSpPr>
          <p:nvPr/>
        </p:nvCxnSpPr>
        <p:spPr>
          <a:xfrm rot="16200000" flipH="1">
            <a:off x="7936340" y="2985934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785850" y="2763126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539683" y="3146952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20444" y="3467900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30064" y="3149170"/>
            <a:ext cx="348460" cy="253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35.8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84" idx="2"/>
            <a:endCxn id="86" idx="0"/>
          </p:cNvCxnSpPr>
          <p:nvPr/>
        </p:nvCxnSpPr>
        <p:spPr>
          <a:xfrm rot="16200000" flipH="1">
            <a:off x="6770026" y="3256963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85" idx="0"/>
          </p:cNvCxnSpPr>
          <p:nvPr/>
        </p:nvCxnSpPr>
        <p:spPr>
          <a:xfrm rot="5400000">
            <a:off x="6807417" y="2973407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2"/>
            <a:endCxn id="87" idx="0"/>
          </p:cNvCxnSpPr>
          <p:nvPr/>
        </p:nvCxnSpPr>
        <p:spPr>
          <a:xfrm rot="16200000" flipH="1">
            <a:off x="7041057" y="2985933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2"/>
            <a:endCxn id="77" idx="1"/>
          </p:cNvCxnSpPr>
          <p:nvPr/>
        </p:nvCxnSpPr>
        <p:spPr>
          <a:xfrm rot="16200000" flipH="1">
            <a:off x="7430452" y="2653896"/>
            <a:ext cx="254787" cy="246575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7" idx="2"/>
            <a:endCxn id="84" idx="3"/>
          </p:cNvCxnSpPr>
          <p:nvPr/>
        </p:nvCxnSpPr>
        <p:spPr>
          <a:xfrm rot="5400000">
            <a:off x="7177923" y="2647942"/>
            <a:ext cx="254786" cy="258485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072448" y="3881214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523542" y="4277452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277375" y="4661278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58136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767756" y="4663496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2" name="Straight Arrow Connector 121"/>
          <p:cNvCxnSpPr>
            <a:stCxn id="118" idx="2"/>
            <a:endCxn id="120" idx="0"/>
          </p:cNvCxnSpPr>
          <p:nvPr/>
        </p:nvCxnSpPr>
        <p:spPr>
          <a:xfrm rot="16200000" flipH="1">
            <a:off x="7507719" y="4771288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8" idx="2"/>
            <a:endCxn id="119" idx="0"/>
          </p:cNvCxnSpPr>
          <p:nvPr/>
        </p:nvCxnSpPr>
        <p:spPr>
          <a:xfrm rot="5400000">
            <a:off x="7545109" y="4487733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2"/>
            <a:endCxn id="121" idx="0"/>
          </p:cNvCxnSpPr>
          <p:nvPr/>
        </p:nvCxnSpPr>
        <p:spPr>
          <a:xfrm rot="16200000" flipH="1">
            <a:off x="7778749" y="4500259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628259" y="427745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382092" y="4661277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562853" y="4982225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872473" y="4663495"/>
            <a:ext cx="348460" cy="2538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36.2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/>
          <p:cNvCxnSpPr>
            <a:stCxn id="125" idx="2"/>
            <a:endCxn id="127" idx="0"/>
          </p:cNvCxnSpPr>
          <p:nvPr/>
        </p:nvCxnSpPr>
        <p:spPr>
          <a:xfrm rot="16200000" flipH="1">
            <a:off x="6612435" y="4771288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5" idx="2"/>
            <a:endCxn id="126" idx="0"/>
          </p:cNvCxnSpPr>
          <p:nvPr/>
        </p:nvCxnSpPr>
        <p:spPr>
          <a:xfrm rot="5400000">
            <a:off x="6649826" y="4487732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5" idx="2"/>
            <a:endCxn id="128" idx="0"/>
          </p:cNvCxnSpPr>
          <p:nvPr/>
        </p:nvCxnSpPr>
        <p:spPr>
          <a:xfrm rot="16200000" flipH="1">
            <a:off x="6883466" y="4500258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8" idx="2"/>
            <a:endCxn id="118" idx="1"/>
          </p:cNvCxnSpPr>
          <p:nvPr/>
        </p:nvCxnSpPr>
        <p:spPr>
          <a:xfrm rot="16200000" flipH="1">
            <a:off x="7268158" y="4163518"/>
            <a:ext cx="254787" cy="25598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8" idx="2"/>
            <a:endCxn id="125" idx="3"/>
          </p:cNvCxnSpPr>
          <p:nvPr/>
        </p:nvCxnSpPr>
        <p:spPr>
          <a:xfrm rot="5400000">
            <a:off x="7015628" y="4166970"/>
            <a:ext cx="254786" cy="24907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347755" y="5350854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47755" y="579412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082774" y="6149733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EntN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216939" y="6458922"/>
            <a:ext cx="651854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Nominal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38" name="Straight Arrow Connector 137"/>
          <p:cNvCxnSpPr>
            <a:stCxn id="134" idx="2"/>
            <a:endCxn id="135" idx="0"/>
          </p:cNvCxnSpPr>
          <p:nvPr/>
        </p:nvCxnSpPr>
        <p:spPr>
          <a:xfrm rot="5400000">
            <a:off x="5462681" y="5713942"/>
            <a:ext cx="160372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605672" y="6149733"/>
            <a:ext cx="468661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B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0" name="Straight Arrow Connector 139"/>
          <p:cNvCxnSpPr>
            <a:stCxn id="135" idx="2"/>
            <a:endCxn id="137" idx="0"/>
          </p:cNvCxnSpPr>
          <p:nvPr/>
        </p:nvCxnSpPr>
        <p:spPr>
          <a:xfrm rot="5400000">
            <a:off x="5351921" y="6267976"/>
            <a:ext cx="38189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2"/>
            <a:endCxn id="136" idx="0"/>
          </p:cNvCxnSpPr>
          <p:nvPr/>
        </p:nvCxnSpPr>
        <p:spPr>
          <a:xfrm rot="5400000">
            <a:off x="5374026" y="5980891"/>
            <a:ext cx="72703" cy="26498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5" idx="2"/>
            <a:endCxn id="139" idx="0"/>
          </p:cNvCxnSpPr>
          <p:nvPr/>
        </p:nvCxnSpPr>
        <p:spPr>
          <a:xfrm rot="16200000" flipH="1">
            <a:off x="5655084" y="5964813"/>
            <a:ext cx="72703" cy="29713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399364" y="5357911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Obs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52" name="Straight Arrow Connector 151"/>
          <p:cNvCxnSpPr>
            <a:stCxn id="143" idx="1"/>
            <a:endCxn id="134" idx="3"/>
          </p:cNvCxnSpPr>
          <p:nvPr/>
        </p:nvCxnSpPr>
        <p:spPr>
          <a:xfrm rot="10800000">
            <a:off x="5737978" y="5492306"/>
            <a:ext cx="1661386" cy="70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7398922" y="5754149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152755" y="6137975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TaxN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333516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ITIS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643136" y="6140193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Picea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7" name="Straight Arrow Connector 156"/>
          <p:cNvCxnSpPr>
            <a:stCxn id="153" idx="2"/>
            <a:endCxn id="155" idx="0"/>
          </p:cNvCxnSpPr>
          <p:nvPr/>
        </p:nvCxnSpPr>
        <p:spPr>
          <a:xfrm rot="16200000" flipH="1">
            <a:off x="7383099" y="6247985"/>
            <a:ext cx="42187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2"/>
            <a:endCxn id="154" idx="0"/>
          </p:cNvCxnSpPr>
          <p:nvPr/>
        </p:nvCxnSpPr>
        <p:spPr>
          <a:xfrm rot="5400000">
            <a:off x="7420489" y="5964430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56" idx="0"/>
          </p:cNvCxnSpPr>
          <p:nvPr/>
        </p:nvCxnSpPr>
        <p:spPr>
          <a:xfrm rot="16200000" flipH="1">
            <a:off x="7654129" y="5976956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503639" y="5754148"/>
            <a:ext cx="390223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Meas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257472" y="6137974"/>
            <a:ext cx="390223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DBH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438233" y="6458922"/>
            <a:ext cx="521038" cy="2538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Centim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747853" y="6140192"/>
            <a:ext cx="348460" cy="253857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33.2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/>
          <p:cNvCxnSpPr>
            <a:stCxn id="160" idx="2"/>
            <a:endCxn id="162" idx="0"/>
          </p:cNvCxnSpPr>
          <p:nvPr/>
        </p:nvCxnSpPr>
        <p:spPr>
          <a:xfrm rot="16200000" flipH="1">
            <a:off x="6487815" y="6247985"/>
            <a:ext cx="421872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0" idx="2"/>
            <a:endCxn id="161" idx="0"/>
          </p:cNvCxnSpPr>
          <p:nvPr/>
        </p:nvCxnSpPr>
        <p:spPr>
          <a:xfrm rot="5400000">
            <a:off x="6525206" y="5964429"/>
            <a:ext cx="100924" cy="2461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0" idx="2"/>
            <a:endCxn id="163" idx="0"/>
          </p:cNvCxnSpPr>
          <p:nvPr/>
        </p:nvCxnSpPr>
        <p:spPr>
          <a:xfrm rot="16200000" flipH="1">
            <a:off x="6758846" y="5976955"/>
            <a:ext cx="103142" cy="22333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3" idx="2"/>
            <a:endCxn id="153" idx="0"/>
          </p:cNvCxnSpPr>
          <p:nvPr/>
        </p:nvCxnSpPr>
        <p:spPr>
          <a:xfrm rot="5400000">
            <a:off x="7537587" y="5697260"/>
            <a:ext cx="113336" cy="44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3" idx="2"/>
            <a:endCxn id="160" idx="3"/>
          </p:cNvCxnSpPr>
          <p:nvPr/>
        </p:nvCxnSpPr>
        <p:spPr>
          <a:xfrm rot="5400000">
            <a:off x="7116776" y="5417899"/>
            <a:ext cx="254786" cy="7006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452948" y="2369239"/>
            <a:ext cx="430180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Tree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492675" y="2361028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Plot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71" name="Straight Arrow Connector 170"/>
          <p:cNvCxnSpPr>
            <a:stCxn id="17" idx="1"/>
            <a:endCxn id="170" idx="3"/>
          </p:cNvCxnSpPr>
          <p:nvPr/>
        </p:nvCxnSpPr>
        <p:spPr>
          <a:xfrm rot="10800000" flipV="1">
            <a:off x="5057021" y="2501283"/>
            <a:ext cx="130817" cy="119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37" idx="3"/>
            <a:endCxn id="169" idx="1"/>
          </p:cNvCxnSpPr>
          <p:nvPr/>
        </p:nvCxnSpPr>
        <p:spPr>
          <a:xfrm>
            <a:off x="7629669" y="2508340"/>
            <a:ext cx="823279" cy="235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4646963" y="5346823"/>
            <a:ext cx="564345" cy="2829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: Plot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87" name="Straight Arrow Connector 186"/>
          <p:cNvCxnSpPr>
            <a:stCxn id="134" idx="1"/>
            <a:endCxn id="180" idx="3"/>
          </p:cNvCxnSpPr>
          <p:nvPr/>
        </p:nvCxnSpPr>
        <p:spPr>
          <a:xfrm rot="10800000">
            <a:off x="5211309" y="5488275"/>
            <a:ext cx="136447" cy="40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08" idx="1"/>
            <a:endCxn id="17" idx="3"/>
          </p:cNvCxnSpPr>
          <p:nvPr/>
        </p:nvCxnSpPr>
        <p:spPr>
          <a:xfrm rot="10800000">
            <a:off x="5578060" y="2501283"/>
            <a:ext cx="1494388" cy="152138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5871041" y="2256774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  <p:sp>
        <p:nvSpPr>
          <p:cNvPr id="192" name="Rectangle 191"/>
          <p:cNvSpPr/>
          <p:nvPr/>
        </p:nvSpPr>
        <p:spPr>
          <a:xfrm>
            <a:off x="5872929" y="3763782"/>
            <a:ext cx="79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 smtClean="0">
                <a:solidFill>
                  <a:srgbClr val="000000"/>
                </a:solidFill>
              </a:rPr>
              <a:t>hasContext</a:t>
            </a:r>
            <a:endParaRPr lang="en-US" sz="1000" i="1" dirty="0"/>
          </a:p>
        </p:txBody>
      </p:sp>
      <p:cxnSp>
        <p:nvCxnSpPr>
          <p:cNvPr id="181" name="Straight Arrow Connector 180"/>
          <p:cNvCxnSpPr>
            <a:stCxn id="108" idx="3"/>
            <a:endCxn id="169" idx="2"/>
          </p:cNvCxnSpPr>
          <p:nvPr/>
        </p:nvCxnSpPr>
        <p:spPr>
          <a:xfrm flipV="1">
            <a:off x="7462671" y="2652141"/>
            <a:ext cx="1205367" cy="1370524"/>
          </a:xfrm>
          <a:prstGeom prst="curvedConnector2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184"/>
          <p:cNvCxnSpPr>
            <a:stCxn id="143" idx="3"/>
          </p:cNvCxnSpPr>
          <p:nvPr/>
        </p:nvCxnSpPr>
        <p:spPr>
          <a:xfrm flipV="1">
            <a:off x="7789587" y="2652141"/>
            <a:ext cx="1093541" cy="2847221"/>
          </a:xfrm>
          <a:prstGeom prst="curvedConnector2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99211" y="4907531"/>
            <a:ext cx="371114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Chalkboard"/>
                <a:cs typeface="Chalkboard"/>
              </a:rPr>
              <a:t>  The </a:t>
            </a:r>
            <a:r>
              <a:rPr lang="en-US" sz="1600" dirty="0" smtClean="0">
                <a:solidFill>
                  <a:srgbClr val="FF0000"/>
                </a:solidFill>
                <a:latin typeface="Chalkboard"/>
                <a:cs typeface="Chalkboard"/>
              </a:rPr>
              <a:t>Tree entity instance should depend on the plot it is in!!! (context)</a:t>
            </a:r>
            <a:endParaRPr lang="en-US" sz="1600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7035765" y="5290381"/>
            <a:ext cx="1099855" cy="40732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273807" y="2307026"/>
            <a:ext cx="823152" cy="40732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2958</Words>
  <Application>Microsoft Macintosh PowerPoint</Application>
  <PresentationFormat>On-screen Show (4:3)</PresentationFormat>
  <Paragraphs>705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Annotation Examples (12/18/2009)</vt:lpstr>
      <vt:lpstr>Annotation Examples (12/18/2009)</vt:lpstr>
      <vt:lpstr>Annotation Examples (12/18/2009)</vt:lpstr>
      <vt:lpstr>Annotation Examples (12/18/2009)</vt:lpstr>
      <vt:lpstr>Annotation Examples (12/18/2009)</vt:lpstr>
      <vt:lpstr>Annotation Examples (12/18/2009)</vt:lpstr>
      <vt:lpstr>Annotation Examples (12/18/2009)</vt:lpstr>
      <vt:lpstr>Annotation Examples (12/18/2009)</vt:lpstr>
      <vt:lpstr>Annotation Examples (12/18/2009)</vt:lpstr>
      <vt:lpstr>Annotation Examples (12/18/2009)</vt:lpstr>
      <vt:lpstr>Annotation Examples (12/18/2009)</vt:lpstr>
      <vt:lpstr>Annotation Examples (12/18/2009)</vt:lpstr>
      <vt:lpstr>Slide 13</vt:lpstr>
      <vt:lpstr>Annotation Examples (12/18/2009)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 Examples (12/18/2009)</dc:title>
  <dc:creator>Shawn Bowers</dc:creator>
  <cp:lastModifiedBy>Shawn Bowers</cp:lastModifiedBy>
  <cp:revision>67</cp:revision>
  <cp:lastPrinted>2009-12-18T23:58:35Z</cp:lastPrinted>
  <dcterms:created xsi:type="dcterms:W3CDTF">2009-12-18T18:13:38Z</dcterms:created>
  <dcterms:modified xsi:type="dcterms:W3CDTF">2009-12-18T23:59:57Z</dcterms:modified>
</cp:coreProperties>
</file>