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B79"/>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5"/>
    <p:restoredTop sz="94660"/>
  </p:normalViewPr>
  <p:slideViewPr>
    <p:cSldViewPr snapToGrid="0" snapToObjects="1">
      <p:cViewPr varScale="1">
        <p:scale>
          <a:sx n="86" d="100"/>
          <a:sy n="86" d="100"/>
        </p:scale>
        <p:origin x="216"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360D-3FF7-3C4F-9FDD-F9936A83DA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DA400-9237-924F-B9BB-DA67DC8E3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98E8E5-1115-944B-A59D-B5F629AB0429}"/>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EB6E45F2-57E6-C841-B732-A2F1AF2E2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87F03-D0D8-C94D-AD5E-C09118AE8391}"/>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19181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FF96-1035-ED48-A6EC-5B83903EA1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F6786-D371-9041-9998-E65418AC34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3C715-60B1-6940-8728-9D4B94281F60}"/>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23F745A1-DA12-654F-BE6F-009D1BFC0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BEEAE-DC8F-314C-8B8E-0AAC751241CC}"/>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126839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A3546-FD64-C648-92FB-40DA43822F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6ABB9E-832C-024D-A100-FDFF0B723E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3CCD1-8A5C-534A-9299-16EEF909A3B9}"/>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DB52BAE6-BEEF-344E-8525-DEAF90AF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E6C50-D49E-D745-9327-942A41FB8FAA}"/>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396273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F5CB-DAE4-9049-AD2E-F642877B3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A1449-CF48-AD4E-862A-2A25EA5455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E678-7F4A-F946-B3D0-9884305DF286}"/>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3ECD81B1-4241-A341-928D-36DF73B12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681D2-EDCD-344B-89CF-5059F45EE73F}"/>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271325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334C-FC82-B544-8E3C-73CCBA929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AB8C8-68FD-4041-B014-F79CC38F4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ECEF19-2FF9-E64E-A166-295F7B507820}"/>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13C6978A-270E-854B-92C5-3C1B1AB2D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B66C3-2024-744E-A086-B82EB03E26CE}"/>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91426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A95F-6C48-8041-A8FE-768A4EFDF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D5C8F-B6CE-8E47-A59C-59EBC86CAA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9F683-1AF2-9F41-B52E-302CE538C3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40005-29B5-D548-A215-5A849BCC4B6D}"/>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6" name="Footer Placeholder 5">
            <a:extLst>
              <a:ext uri="{FF2B5EF4-FFF2-40B4-BE49-F238E27FC236}">
                <a16:creationId xmlns:a16="http://schemas.microsoft.com/office/drawing/2014/main" id="{0B4D4761-8905-074B-98A2-3ECFC0E4F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824BA-BBF9-5148-93F4-2FDF9492AAE3}"/>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392856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5DF9-2227-AC4F-8E75-044E572C3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B3081-4A34-A546-8756-2861A89BF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55C5E4-47FD-3A42-A0BB-BBE4B93784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0E17ED-DA49-4446-8D8C-C95838139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6CB966-90B8-1240-A952-A53E7BDB71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2F8613-72AE-A943-B5CC-7B4051BFF532}"/>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8" name="Footer Placeholder 7">
            <a:extLst>
              <a:ext uri="{FF2B5EF4-FFF2-40B4-BE49-F238E27FC236}">
                <a16:creationId xmlns:a16="http://schemas.microsoft.com/office/drawing/2014/main" id="{760E148B-E0B4-F64F-8EB3-A82154A121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6329D-44C8-A242-91A8-7567FDD02AAF}"/>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17391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07A9-CA17-6444-8DC7-6F911C6FE2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BB33C-F6EA-9741-8FC2-63F57FFC89AB}"/>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4" name="Footer Placeholder 3">
            <a:extLst>
              <a:ext uri="{FF2B5EF4-FFF2-40B4-BE49-F238E27FC236}">
                <a16:creationId xmlns:a16="http://schemas.microsoft.com/office/drawing/2014/main" id="{49ED799D-D171-9E42-A712-9EF70755D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E37551-1642-5A48-ABA2-488FDA7C0F9A}"/>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200597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5C92F-61A8-A54C-BDE0-BA81933C7274}"/>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3" name="Footer Placeholder 2">
            <a:extLst>
              <a:ext uri="{FF2B5EF4-FFF2-40B4-BE49-F238E27FC236}">
                <a16:creationId xmlns:a16="http://schemas.microsoft.com/office/drawing/2014/main" id="{51435007-ABF9-EF4C-9C3D-1909CD7D7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D86C5E-D519-8B45-B063-F113A1A692E6}"/>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18375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2817-5070-D341-87B6-21F2BE2F9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094F2-4060-DF4C-A4F1-83642F08C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B35A8-32EF-6743-A786-8F94FBFC8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3F21B-39C5-7D48-9696-323024CFC0B2}"/>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6" name="Footer Placeholder 5">
            <a:extLst>
              <a:ext uri="{FF2B5EF4-FFF2-40B4-BE49-F238E27FC236}">
                <a16:creationId xmlns:a16="http://schemas.microsoft.com/office/drawing/2014/main" id="{376397AD-406C-EE4E-AAAB-DFD4B7D25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B8190-294B-034A-BBED-7E53A8B4E36F}"/>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177113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12A-22C6-1644-842C-6220D88FD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E0C18-ECD4-DF4E-803B-3214D9F8C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34EB8-7B0A-F04D-9421-F431927E1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B44165-A168-E44A-A2BE-9DC0DE16B46F}"/>
              </a:ext>
            </a:extLst>
          </p:cNvPr>
          <p:cNvSpPr>
            <a:spLocks noGrp="1"/>
          </p:cNvSpPr>
          <p:nvPr>
            <p:ph type="dt" sz="half" idx="10"/>
          </p:nvPr>
        </p:nvSpPr>
        <p:spPr/>
        <p:txBody>
          <a:bodyPr/>
          <a:lstStyle/>
          <a:p>
            <a:fld id="{3981B049-D347-E848-B776-46696229FF0A}" type="datetimeFigureOut">
              <a:rPr lang="en-US" smtClean="0"/>
              <a:t>12/4/19</a:t>
            </a:fld>
            <a:endParaRPr lang="en-US"/>
          </a:p>
        </p:txBody>
      </p:sp>
      <p:sp>
        <p:nvSpPr>
          <p:cNvPr id="6" name="Footer Placeholder 5">
            <a:extLst>
              <a:ext uri="{FF2B5EF4-FFF2-40B4-BE49-F238E27FC236}">
                <a16:creationId xmlns:a16="http://schemas.microsoft.com/office/drawing/2014/main" id="{AC2D17A6-56C4-4741-B17D-24DE24C6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BAF81-896B-5E41-B667-F2BA112CA0B2}"/>
              </a:ext>
            </a:extLst>
          </p:cNvPr>
          <p:cNvSpPr>
            <a:spLocks noGrp="1"/>
          </p:cNvSpPr>
          <p:nvPr>
            <p:ph type="sldNum" sz="quarter" idx="12"/>
          </p:nvPr>
        </p:nvSpPr>
        <p:spPr/>
        <p:txBody>
          <a:bodyPr/>
          <a:lstStyle/>
          <a:p>
            <a:fld id="{BDEBB1CA-1175-7C4C-A8C1-C247037F3946}" type="slidenum">
              <a:rPr lang="en-US" smtClean="0"/>
              <a:t>‹#›</a:t>
            </a:fld>
            <a:endParaRPr lang="en-US"/>
          </a:p>
        </p:txBody>
      </p:sp>
    </p:spTree>
    <p:extLst>
      <p:ext uri="{BB962C8B-B14F-4D97-AF65-F5344CB8AC3E}">
        <p14:creationId xmlns:p14="http://schemas.microsoft.com/office/powerpoint/2010/main" val="326376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703F47-655D-0142-AC04-A6B726742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51227-F4ED-7E42-B404-9C8678E49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C928F-DA9B-FE4B-8A54-8FF11AEBC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1B049-D347-E848-B776-46696229FF0A}" type="datetimeFigureOut">
              <a:rPr lang="en-US" smtClean="0"/>
              <a:t>12/4/19</a:t>
            </a:fld>
            <a:endParaRPr lang="en-US"/>
          </a:p>
        </p:txBody>
      </p:sp>
      <p:sp>
        <p:nvSpPr>
          <p:cNvPr id="5" name="Footer Placeholder 4">
            <a:extLst>
              <a:ext uri="{FF2B5EF4-FFF2-40B4-BE49-F238E27FC236}">
                <a16:creationId xmlns:a16="http://schemas.microsoft.com/office/drawing/2014/main" id="{B0F8C73C-3ABE-2848-B126-20698689C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13324-6271-5D44-AAD0-26B76BC30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BB1CA-1175-7C4C-A8C1-C247037F3946}" type="slidenum">
              <a:rPr lang="en-US" smtClean="0"/>
              <a:t>‹#›</a:t>
            </a:fld>
            <a:endParaRPr lang="en-US"/>
          </a:p>
        </p:txBody>
      </p:sp>
    </p:spTree>
    <p:extLst>
      <p:ext uri="{BB962C8B-B14F-4D97-AF65-F5344CB8AC3E}">
        <p14:creationId xmlns:p14="http://schemas.microsoft.com/office/powerpoint/2010/main" val="254558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C81E-D995-0F46-B564-3C81951C8AB9}"/>
              </a:ext>
            </a:extLst>
          </p:cNvPr>
          <p:cNvSpPr>
            <a:spLocks noGrp="1"/>
          </p:cNvSpPr>
          <p:nvPr>
            <p:ph type="title"/>
          </p:nvPr>
        </p:nvSpPr>
        <p:spPr/>
        <p:txBody>
          <a:bodyPr/>
          <a:lstStyle/>
          <a:p>
            <a:r>
              <a:rPr lang="en-US" dirty="0" err="1"/>
              <a:t>OneStop</a:t>
            </a:r>
            <a:r>
              <a:rPr lang="en-US" dirty="0"/>
              <a:t> Workflow Diagrams</a:t>
            </a:r>
          </a:p>
        </p:txBody>
      </p:sp>
    </p:spTree>
    <p:extLst>
      <p:ext uri="{BB962C8B-B14F-4D97-AF65-F5344CB8AC3E}">
        <p14:creationId xmlns:p14="http://schemas.microsoft.com/office/powerpoint/2010/main" val="327597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A33A8E-D17B-104F-B449-B0B8A3CAC227}"/>
              </a:ext>
            </a:extLst>
          </p:cNvPr>
          <p:cNvPicPr>
            <a:picLocks noChangeAspect="1"/>
          </p:cNvPicPr>
          <p:nvPr/>
        </p:nvPicPr>
        <p:blipFill>
          <a:blip r:embed="rId2"/>
          <a:stretch>
            <a:fillRect/>
          </a:stretch>
        </p:blipFill>
        <p:spPr>
          <a:xfrm>
            <a:off x="0" y="122526"/>
            <a:ext cx="572259" cy="673100"/>
          </a:xfrm>
          <a:prstGeom prst="rect">
            <a:avLst/>
          </a:prstGeom>
        </p:spPr>
      </p:pic>
      <p:sp>
        <p:nvSpPr>
          <p:cNvPr id="7" name="Rounded Rectangle 6">
            <a:extLst>
              <a:ext uri="{FF2B5EF4-FFF2-40B4-BE49-F238E27FC236}">
                <a16:creationId xmlns:a16="http://schemas.microsoft.com/office/drawing/2014/main" id="{D10BCA73-40EE-8F41-ACCC-439F03B24A0A}"/>
              </a:ext>
            </a:extLst>
          </p:cNvPr>
          <p:cNvSpPr/>
          <p:nvPr/>
        </p:nvSpPr>
        <p:spPr>
          <a:xfrm>
            <a:off x="2759551" y="209972"/>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Registry API</a:t>
            </a:r>
          </a:p>
        </p:txBody>
      </p:sp>
      <p:sp>
        <p:nvSpPr>
          <p:cNvPr id="8" name="Rounded Rectangle 7">
            <a:extLst>
              <a:ext uri="{FF2B5EF4-FFF2-40B4-BE49-F238E27FC236}">
                <a16:creationId xmlns:a16="http://schemas.microsoft.com/office/drawing/2014/main" id="{0FA41151-6344-5949-BA02-0ED80BBD00A7}"/>
              </a:ext>
            </a:extLst>
          </p:cNvPr>
          <p:cNvSpPr/>
          <p:nvPr/>
        </p:nvSpPr>
        <p:spPr>
          <a:xfrm>
            <a:off x="3104917" y="3839119"/>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API</a:t>
            </a:r>
          </a:p>
        </p:txBody>
      </p:sp>
      <p:sp>
        <p:nvSpPr>
          <p:cNvPr id="9" name="Rounded Rectangle 8">
            <a:extLst>
              <a:ext uri="{FF2B5EF4-FFF2-40B4-BE49-F238E27FC236}">
                <a16:creationId xmlns:a16="http://schemas.microsoft.com/office/drawing/2014/main" id="{13B75B53-F96B-6C4F-B7EE-793F505296B4}"/>
              </a:ext>
            </a:extLst>
          </p:cNvPr>
          <p:cNvSpPr/>
          <p:nvPr/>
        </p:nvSpPr>
        <p:spPr>
          <a:xfrm>
            <a:off x="10315807" y="324045"/>
            <a:ext cx="1555845"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Kafka</a:t>
            </a:r>
          </a:p>
        </p:txBody>
      </p:sp>
      <p:sp>
        <p:nvSpPr>
          <p:cNvPr id="10" name="Rounded Rectangle 9">
            <a:extLst>
              <a:ext uri="{FF2B5EF4-FFF2-40B4-BE49-F238E27FC236}">
                <a16:creationId xmlns:a16="http://schemas.microsoft.com/office/drawing/2014/main" id="{A5B7C919-8F3C-124A-B78A-7D15A9AE4A58}"/>
              </a:ext>
            </a:extLst>
          </p:cNvPr>
          <p:cNvSpPr/>
          <p:nvPr/>
        </p:nvSpPr>
        <p:spPr>
          <a:xfrm>
            <a:off x="572259" y="3839119"/>
            <a:ext cx="1784399"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Elasticsearch</a:t>
            </a:r>
          </a:p>
          <a:p>
            <a:pPr algn="ctr"/>
            <a:r>
              <a:rPr lang="en-US" dirty="0">
                <a:solidFill>
                  <a:sysClr val="windowText" lastClr="000000"/>
                </a:solidFill>
              </a:rPr>
              <a:t>(Search Indices)</a:t>
            </a:r>
          </a:p>
        </p:txBody>
      </p:sp>
      <p:sp>
        <p:nvSpPr>
          <p:cNvPr id="11" name="Rounded Rectangle 10">
            <a:extLst>
              <a:ext uri="{FF2B5EF4-FFF2-40B4-BE49-F238E27FC236}">
                <a16:creationId xmlns:a16="http://schemas.microsoft.com/office/drawing/2014/main" id="{9886E5E3-72E5-674C-A7EA-D7E16B9BF236}"/>
              </a:ext>
            </a:extLst>
          </p:cNvPr>
          <p:cNvSpPr/>
          <p:nvPr/>
        </p:nvSpPr>
        <p:spPr>
          <a:xfrm>
            <a:off x="6905939" y="4172967"/>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UI</a:t>
            </a:r>
          </a:p>
        </p:txBody>
      </p:sp>
      <p:sp>
        <p:nvSpPr>
          <p:cNvPr id="12" name="Rounded Rectangle 11">
            <a:extLst>
              <a:ext uri="{FF2B5EF4-FFF2-40B4-BE49-F238E27FC236}">
                <a16:creationId xmlns:a16="http://schemas.microsoft.com/office/drawing/2014/main" id="{298EC07B-53CA-8548-9B18-C81E2B7E6019}"/>
              </a:ext>
            </a:extLst>
          </p:cNvPr>
          <p:cNvSpPr/>
          <p:nvPr/>
        </p:nvSpPr>
        <p:spPr>
          <a:xfrm>
            <a:off x="6905939" y="2924466"/>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CLI</a:t>
            </a:r>
          </a:p>
        </p:txBody>
      </p:sp>
      <p:sp>
        <p:nvSpPr>
          <p:cNvPr id="14" name="Rounded Rectangle 13">
            <a:extLst>
              <a:ext uri="{FF2B5EF4-FFF2-40B4-BE49-F238E27FC236}">
                <a16:creationId xmlns:a16="http://schemas.microsoft.com/office/drawing/2014/main" id="{243D086D-729C-5548-9FD4-A2EFF89869C1}"/>
              </a:ext>
            </a:extLst>
          </p:cNvPr>
          <p:cNvSpPr/>
          <p:nvPr/>
        </p:nvSpPr>
        <p:spPr>
          <a:xfrm>
            <a:off x="858340" y="126735"/>
            <a:ext cx="1555845" cy="8341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Automated Metadata Publishers</a:t>
            </a:r>
          </a:p>
        </p:txBody>
      </p:sp>
      <p:sp>
        <p:nvSpPr>
          <p:cNvPr id="15" name="Rounded Rectangle 14">
            <a:extLst>
              <a:ext uri="{FF2B5EF4-FFF2-40B4-BE49-F238E27FC236}">
                <a16:creationId xmlns:a16="http://schemas.microsoft.com/office/drawing/2014/main" id="{706FDB77-0419-714F-BCD7-9CFC16107ACE}"/>
              </a:ext>
            </a:extLst>
          </p:cNvPr>
          <p:cNvSpPr/>
          <p:nvPr/>
        </p:nvSpPr>
        <p:spPr>
          <a:xfrm>
            <a:off x="148856" y="1247327"/>
            <a:ext cx="1555845" cy="6676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Indexer</a:t>
            </a:r>
          </a:p>
        </p:txBody>
      </p:sp>
      <p:sp>
        <p:nvSpPr>
          <p:cNvPr id="16" name="Rounded Rectangle 15">
            <a:extLst>
              <a:ext uri="{FF2B5EF4-FFF2-40B4-BE49-F238E27FC236}">
                <a16:creationId xmlns:a16="http://schemas.microsoft.com/office/drawing/2014/main" id="{02E13F1D-92A0-8245-9B2B-B93447CCE8F4}"/>
              </a:ext>
            </a:extLst>
          </p:cNvPr>
          <p:cNvSpPr/>
          <p:nvPr/>
        </p:nvSpPr>
        <p:spPr>
          <a:xfrm>
            <a:off x="1940227" y="1109523"/>
            <a:ext cx="1555845" cy="6676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Parsalyzer</a:t>
            </a:r>
          </a:p>
        </p:txBody>
      </p:sp>
      <p:sp>
        <p:nvSpPr>
          <p:cNvPr id="17" name="Rounded Rectangle 16">
            <a:extLst>
              <a:ext uri="{FF2B5EF4-FFF2-40B4-BE49-F238E27FC236}">
                <a16:creationId xmlns:a16="http://schemas.microsoft.com/office/drawing/2014/main" id="{643C538E-A999-3545-9CD5-2A55347CDDAB}"/>
              </a:ext>
            </a:extLst>
          </p:cNvPr>
          <p:cNvSpPr/>
          <p:nvPr/>
        </p:nvSpPr>
        <p:spPr>
          <a:xfrm>
            <a:off x="8414596" y="441826"/>
            <a:ext cx="1555845" cy="6676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SME Functions</a:t>
            </a:r>
          </a:p>
        </p:txBody>
      </p:sp>
      <p:sp>
        <p:nvSpPr>
          <p:cNvPr id="18" name="Rounded Rectangle 17">
            <a:extLst>
              <a:ext uri="{FF2B5EF4-FFF2-40B4-BE49-F238E27FC236}">
                <a16:creationId xmlns:a16="http://schemas.microsoft.com/office/drawing/2014/main" id="{67FB57D0-21F3-374A-A215-6CBFB2707C9C}"/>
              </a:ext>
            </a:extLst>
          </p:cNvPr>
          <p:cNvSpPr/>
          <p:nvPr/>
        </p:nvSpPr>
        <p:spPr>
          <a:xfrm>
            <a:off x="5020924" y="5172062"/>
            <a:ext cx="1555845" cy="79385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Downstream</a:t>
            </a:r>
          </a:p>
          <a:p>
            <a:pPr algn="ctr"/>
            <a:r>
              <a:rPr lang="en-US" dirty="0">
                <a:solidFill>
                  <a:sysClr val="windowText" lastClr="000000"/>
                </a:solidFill>
              </a:rPr>
              <a:t>Automated Consumers</a:t>
            </a:r>
          </a:p>
        </p:txBody>
      </p:sp>
      <p:pic>
        <p:nvPicPr>
          <p:cNvPr id="19" name="Picture 18">
            <a:extLst>
              <a:ext uri="{FF2B5EF4-FFF2-40B4-BE49-F238E27FC236}">
                <a16:creationId xmlns:a16="http://schemas.microsoft.com/office/drawing/2014/main" id="{5A483F73-99E0-5542-AC1F-6AF646F1F446}"/>
              </a:ext>
            </a:extLst>
          </p:cNvPr>
          <p:cNvPicPr>
            <a:picLocks noChangeAspect="1"/>
          </p:cNvPicPr>
          <p:nvPr/>
        </p:nvPicPr>
        <p:blipFill>
          <a:blip r:embed="rId2"/>
          <a:stretch>
            <a:fillRect/>
          </a:stretch>
        </p:blipFill>
        <p:spPr>
          <a:xfrm>
            <a:off x="5479886" y="2336204"/>
            <a:ext cx="572259" cy="673100"/>
          </a:xfrm>
          <a:prstGeom prst="rect">
            <a:avLst/>
          </a:prstGeom>
        </p:spPr>
      </p:pic>
      <p:cxnSp>
        <p:nvCxnSpPr>
          <p:cNvPr id="23" name="Curved Connector 22">
            <a:extLst>
              <a:ext uri="{FF2B5EF4-FFF2-40B4-BE49-F238E27FC236}">
                <a16:creationId xmlns:a16="http://schemas.microsoft.com/office/drawing/2014/main" id="{5E338DFD-60CC-5142-BDB2-0B6B98253A0C}"/>
              </a:ext>
            </a:extLst>
          </p:cNvPr>
          <p:cNvCxnSpPr>
            <a:cxnSpLocks/>
          </p:cNvCxnSpPr>
          <p:nvPr/>
        </p:nvCxnSpPr>
        <p:spPr>
          <a:xfrm rot="16200000" flipH="1">
            <a:off x="7166806" y="208174"/>
            <a:ext cx="774324" cy="777921"/>
          </a:xfrm>
          <a:prstGeom prst="curvedConnector2">
            <a:avLst/>
          </a:prstGeom>
          <a:ln w="38100">
            <a:headEnd type="triangle"/>
            <a:tailEnd type="triangle"/>
          </a:ln>
        </p:spPr>
        <p:style>
          <a:lnRef idx="3">
            <a:schemeClr val="dk1"/>
          </a:lnRef>
          <a:fillRef idx="0">
            <a:schemeClr val="dk1"/>
          </a:fillRef>
          <a:effectRef idx="2">
            <a:schemeClr val="dk1"/>
          </a:effectRef>
          <a:fontRef idx="minor">
            <a:schemeClr val="tx1"/>
          </a:fontRef>
        </p:style>
      </p:cxnSp>
      <p:cxnSp>
        <p:nvCxnSpPr>
          <p:cNvPr id="29" name="Curved Connector 28">
            <a:extLst>
              <a:ext uri="{FF2B5EF4-FFF2-40B4-BE49-F238E27FC236}">
                <a16:creationId xmlns:a16="http://schemas.microsoft.com/office/drawing/2014/main" id="{B2CAD0D2-7F54-4A43-B675-B4C03362F26F}"/>
              </a:ext>
            </a:extLst>
          </p:cNvPr>
          <p:cNvCxnSpPr>
            <a:cxnSpLocks/>
            <a:stCxn id="8" idx="0"/>
            <a:endCxn id="19" idx="1"/>
          </p:cNvCxnSpPr>
          <p:nvPr/>
        </p:nvCxnSpPr>
        <p:spPr>
          <a:xfrm rot="5400000" flipH="1" flipV="1">
            <a:off x="4098181" y="2457414"/>
            <a:ext cx="1166365" cy="1597046"/>
          </a:xfrm>
          <a:prstGeom prst="curvedConnector2">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647412C-08A3-4846-B012-1EB9F6C7461B}"/>
              </a:ext>
            </a:extLst>
          </p:cNvPr>
          <p:cNvCxnSpPr>
            <a:cxnSpLocks/>
            <a:stCxn id="10" idx="3"/>
            <a:endCxn id="8" idx="1"/>
          </p:cNvCxnSpPr>
          <p:nvPr/>
        </p:nvCxnSpPr>
        <p:spPr>
          <a:xfrm>
            <a:off x="2356658" y="4172968"/>
            <a:ext cx="748259" cy="0"/>
          </a:xfrm>
          <a:prstGeom prst="straightConnector1">
            <a:avLst/>
          </a:prstGeom>
          <a:ln w="3810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73" name="Curved Connector 72">
            <a:extLst>
              <a:ext uri="{FF2B5EF4-FFF2-40B4-BE49-F238E27FC236}">
                <a16:creationId xmlns:a16="http://schemas.microsoft.com/office/drawing/2014/main" id="{5B305B6F-F52B-2642-B78E-970C2D7EACAF}"/>
              </a:ext>
            </a:extLst>
          </p:cNvPr>
          <p:cNvCxnSpPr>
            <a:cxnSpLocks/>
            <a:stCxn id="18" idx="1"/>
            <a:endCxn id="8" idx="2"/>
          </p:cNvCxnSpPr>
          <p:nvPr/>
        </p:nvCxnSpPr>
        <p:spPr>
          <a:xfrm rot="10800000">
            <a:off x="3882840" y="4506817"/>
            <a:ext cx="1138084" cy="1062171"/>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50F168F9-CEEC-C748-85B7-575F008AE0FD}"/>
              </a:ext>
            </a:extLst>
          </p:cNvPr>
          <p:cNvCxnSpPr>
            <a:cxnSpLocks/>
            <a:stCxn id="8" idx="3"/>
            <a:endCxn id="12" idx="1"/>
          </p:cNvCxnSpPr>
          <p:nvPr/>
        </p:nvCxnSpPr>
        <p:spPr>
          <a:xfrm flipV="1">
            <a:off x="4660762" y="3258315"/>
            <a:ext cx="2245177" cy="914653"/>
          </a:xfrm>
          <a:prstGeom prst="straightConnector1">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TextBox 96">
            <a:extLst>
              <a:ext uri="{FF2B5EF4-FFF2-40B4-BE49-F238E27FC236}">
                <a16:creationId xmlns:a16="http://schemas.microsoft.com/office/drawing/2014/main" id="{49DEEC2A-FCE4-9E47-AC9B-1AF563F501B0}"/>
              </a:ext>
            </a:extLst>
          </p:cNvPr>
          <p:cNvSpPr txBox="1"/>
          <p:nvPr/>
        </p:nvSpPr>
        <p:spPr>
          <a:xfrm>
            <a:off x="5097137" y="2950078"/>
            <a:ext cx="1337755" cy="369332"/>
          </a:xfrm>
          <a:prstGeom prst="rect">
            <a:avLst/>
          </a:prstGeom>
          <a:noFill/>
        </p:spPr>
        <p:txBody>
          <a:bodyPr wrap="square" rtlCol="0">
            <a:spAutoFit/>
          </a:bodyPr>
          <a:lstStyle/>
          <a:p>
            <a:r>
              <a:rPr lang="en-US" dirty="0"/>
              <a:t>Public Users</a:t>
            </a:r>
          </a:p>
        </p:txBody>
      </p:sp>
      <p:cxnSp>
        <p:nvCxnSpPr>
          <p:cNvPr id="106" name="Straight Arrow Connector 105">
            <a:extLst>
              <a:ext uri="{FF2B5EF4-FFF2-40B4-BE49-F238E27FC236}">
                <a16:creationId xmlns:a16="http://schemas.microsoft.com/office/drawing/2014/main" id="{9FC8EAF1-DF98-C84A-A59A-C4054E47280C}"/>
              </a:ext>
            </a:extLst>
          </p:cNvPr>
          <p:cNvCxnSpPr>
            <a:cxnSpLocks/>
            <a:stCxn id="8" idx="3"/>
            <a:endCxn id="11" idx="1"/>
          </p:cNvCxnSpPr>
          <p:nvPr/>
        </p:nvCxnSpPr>
        <p:spPr>
          <a:xfrm>
            <a:off x="4660762" y="4172968"/>
            <a:ext cx="2245177" cy="333848"/>
          </a:xfrm>
          <a:prstGeom prst="straightConnector1">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395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858A6-488D-C94B-800C-E8DA72A9B6CC}"/>
              </a:ext>
            </a:extLst>
          </p:cNvPr>
          <p:cNvPicPr>
            <a:picLocks noChangeAspect="1"/>
          </p:cNvPicPr>
          <p:nvPr/>
        </p:nvPicPr>
        <p:blipFill>
          <a:blip r:embed="rId2"/>
          <a:stretch>
            <a:fillRect/>
          </a:stretch>
        </p:blipFill>
        <p:spPr>
          <a:xfrm>
            <a:off x="658532" y="1240115"/>
            <a:ext cx="572259" cy="673100"/>
          </a:xfrm>
          <a:prstGeom prst="rect">
            <a:avLst/>
          </a:prstGeom>
        </p:spPr>
      </p:pic>
      <p:sp>
        <p:nvSpPr>
          <p:cNvPr id="5" name="Rounded Rectangle 4">
            <a:extLst>
              <a:ext uri="{FF2B5EF4-FFF2-40B4-BE49-F238E27FC236}">
                <a16:creationId xmlns:a16="http://schemas.microsoft.com/office/drawing/2014/main" id="{1706B7F8-E7AD-AC44-99C6-E66F94A2601E}"/>
              </a:ext>
            </a:extLst>
          </p:cNvPr>
          <p:cNvSpPr/>
          <p:nvPr/>
        </p:nvSpPr>
        <p:spPr>
          <a:xfrm>
            <a:off x="1820186" y="2957931"/>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Registry API</a:t>
            </a:r>
          </a:p>
        </p:txBody>
      </p:sp>
      <p:sp>
        <p:nvSpPr>
          <p:cNvPr id="6" name="Rounded Rectangle 5">
            <a:extLst>
              <a:ext uri="{FF2B5EF4-FFF2-40B4-BE49-F238E27FC236}">
                <a16:creationId xmlns:a16="http://schemas.microsoft.com/office/drawing/2014/main" id="{BAD54305-8C3D-D540-A63A-2C5C5FAFAAB4}"/>
              </a:ext>
            </a:extLst>
          </p:cNvPr>
          <p:cNvSpPr/>
          <p:nvPr/>
        </p:nvSpPr>
        <p:spPr>
          <a:xfrm>
            <a:off x="3376030" y="4066103"/>
            <a:ext cx="1555845"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Kafka</a:t>
            </a:r>
          </a:p>
        </p:txBody>
      </p:sp>
      <p:sp>
        <p:nvSpPr>
          <p:cNvPr id="7" name="Rounded Rectangle 6">
            <a:extLst>
              <a:ext uri="{FF2B5EF4-FFF2-40B4-BE49-F238E27FC236}">
                <a16:creationId xmlns:a16="http://schemas.microsoft.com/office/drawing/2014/main" id="{120DDF5E-2777-6D41-8E84-4DF05263DD09}"/>
              </a:ext>
            </a:extLst>
          </p:cNvPr>
          <p:cNvSpPr/>
          <p:nvPr/>
        </p:nvSpPr>
        <p:spPr>
          <a:xfrm>
            <a:off x="3790335" y="1360671"/>
            <a:ext cx="1555845" cy="8341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Automated Metadata Publishers</a:t>
            </a:r>
          </a:p>
        </p:txBody>
      </p:sp>
      <p:cxnSp>
        <p:nvCxnSpPr>
          <p:cNvPr id="8" name="Curved Connector 7">
            <a:extLst>
              <a:ext uri="{FF2B5EF4-FFF2-40B4-BE49-F238E27FC236}">
                <a16:creationId xmlns:a16="http://schemas.microsoft.com/office/drawing/2014/main" id="{A455E277-438F-1642-BC73-38C3A1B13395}"/>
              </a:ext>
            </a:extLst>
          </p:cNvPr>
          <p:cNvCxnSpPr>
            <a:stCxn id="5" idx="2"/>
            <a:endCxn id="6" idx="1"/>
          </p:cNvCxnSpPr>
          <p:nvPr/>
        </p:nvCxnSpPr>
        <p:spPr>
          <a:xfrm rot="16200000" flipH="1">
            <a:off x="2599907" y="3623829"/>
            <a:ext cx="774324" cy="777921"/>
          </a:xfrm>
          <a:prstGeom prst="curvedConnector2">
            <a:avLst/>
          </a:prstGeom>
          <a:ln w="38100">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Curved Connector 8">
            <a:extLst>
              <a:ext uri="{FF2B5EF4-FFF2-40B4-BE49-F238E27FC236}">
                <a16:creationId xmlns:a16="http://schemas.microsoft.com/office/drawing/2014/main" id="{96E139BD-F426-6743-9283-911127EFC31D}"/>
              </a:ext>
            </a:extLst>
          </p:cNvPr>
          <p:cNvCxnSpPr>
            <a:cxnSpLocks/>
            <a:endCxn id="5" idx="0"/>
          </p:cNvCxnSpPr>
          <p:nvPr/>
        </p:nvCxnSpPr>
        <p:spPr>
          <a:xfrm>
            <a:off x="1230791" y="1553044"/>
            <a:ext cx="1367318" cy="1404887"/>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10" name="Curved Connector 9">
            <a:extLst>
              <a:ext uri="{FF2B5EF4-FFF2-40B4-BE49-F238E27FC236}">
                <a16:creationId xmlns:a16="http://schemas.microsoft.com/office/drawing/2014/main" id="{898FA1C6-CD1B-2C49-B7A6-280F48F256F8}"/>
              </a:ext>
            </a:extLst>
          </p:cNvPr>
          <p:cNvCxnSpPr>
            <a:stCxn id="7" idx="2"/>
            <a:endCxn id="5" idx="3"/>
          </p:cNvCxnSpPr>
          <p:nvPr/>
        </p:nvCxnSpPr>
        <p:spPr>
          <a:xfrm rot="5400000">
            <a:off x="3423677" y="2147198"/>
            <a:ext cx="1096937" cy="1192227"/>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3FD7267-269B-494A-B139-2CBFBF393351}"/>
              </a:ext>
            </a:extLst>
          </p:cNvPr>
          <p:cNvCxnSpPr>
            <a:stCxn id="7" idx="2"/>
            <a:endCxn id="6" idx="0"/>
          </p:cNvCxnSpPr>
          <p:nvPr/>
        </p:nvCxnSpPr>
        <p:spPr>
          <a:xfrm flipH="1">
            <a:off x="4153953" y="2194843"/>
            <a:ext cx="414305" cy="187126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4552FCC-C190-9640-AC51-E6CA06889E64}"/>
              </a:ext>
            </a:extLst>
          </p:cNvPr>
          <p:cNvSpPr txBox="1"/>
          <p:nvPr/>
        </p:nvSpPr>
        <p:spPr>
          <a:xfrm>
            <a:off x="404735" y="1871678"/>
            <a:ext cx="1178788" cy="646331"/>
          </a:xfrm>
          <a:prstGeom prst="rect">
            <a:avLst/>
          </a:prstGeom>
          <a:noFill/>
        </p:spPr>
        <p:txBody>
          <a:bodyPr wrap="square" rtlCol="0">
            <a:spAutoFit/>
          </a:bodyPr>
          <a:lstStyle/>
          <a:p>
            <a:r>
              <a:rPr lang="en-US" dirty="0"/>
              <a:t>Metadata Managers</a:t>
            </a:r>
          </a:p>
        </p:txBody>
      </p:sp>
      <p:sp>
        <p:nvSpPr>
          <p:cNvPr id="16" name="TextBox 15">
            <a:extLst>
              <a:ext uri="{FF2B5EF4-FFF2-40B4-BE49-F238E27FC236}">
                <a16:creationId xmlns:a16="http://schemas.microsoft.com/office/drawing/2014/main" id="{555A975F-C225-3844-9D28-9993FE5A4BA5}"/>
              </a:ext>
            </a:extLst>
          </p:cNvPr>
          <p:cNvSpPr txBox="1"/>
          <p:nvPr/>
        </p:nvSpPr>
        <p:spPr>
          <a:xfrm>
            <a:off x="906905" y="388935"/>
            <a:ext cx="3912432" cy="461665"/>
          </a:xfrm>
          <a:prstGeom prst="rect">
            <a:avLst/>
          </a:prstGeom>
          <a:noFill/>
        </p:spPr>
        <p:txBody>
          <a:bodyPr wrap="square" rtlCol="0">
            <a:spAutoFit/>
          </a:bodyPr>
          <a:lstStyle/>
          <a:p>
            <a:r>
              <a:rPr lang="en-US" sz="2400" b="1" dirty="0"/>
              <a:t>Step One: Metadata Loading</a:t>
            </a:r>
          </a:p>
        </p:txBody>
      </p:sp>
      <p:sp>
        <p:nvSpPr>
          <p:cNvPr id="17" name="TextBox 16">
            <a:extLst>
              <a:ext uri="{FF2B5EF4-FFF2-40B4-BE49-F238E27FC236}">
                <a16:creationId xmlns:a16="http://schemas.microsoft.com/office/drawing/2014/main" id="{BF0B7BD5-24EB-6241-9BD5-91AD86219B8F}"/>
              </a:ext>
            </a:extLst>
          </p:cNvPr>
          <p:cNvSpPr txBox="1"/>
          <p:nvPr/>
        </p:nvSpPr>
        <p:spPr>
          <a:xfrm>
            <a:off x="239843" y="5067947"/>
            <a:ext cx="524655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t>Metadata is loaded into </a:t>
            </a:r>
            <a:r>
              <a:rPr lang="en-US" dirty="0" err="1"/>
              <a:t>OneStop</a:t>
            </a:r>
            <a:r>
              <a:rPr lang="en-US" dirty="0"/>
              <a:t> either manually by Metadata Managers via the Registry API, or automated through external software that also communicates to the Registry API or interfaces directly to Kafka by writing to an input topic.</a:t>
            </a:r>
          </a:p>
        </p:txBody>
      </p:sp>
    </p:spTree>
    <p:extLst>
      <p:ext uri="{BB962C8B-B14F-4D97-AF65-F5344CB8AC3E}">
        <p14:creationId xmlns:p14="http://schemas.microsoft.com/office/powerpoint/2010/main" val="24515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55A975F-C225-3844-9D28-9993FE5A4BA5}"/>
              </a:ext>
            </a:extLst>
          </p:cNvPr>
          <p:cNvSpPr txBox="1"/>
          <p:nvPr/>
        </p:nvSpPr>
        <p:spPr>
          <a:xfrm>
            <a:off x="753103" y="449706"/>
            <a:ext cx="4751881" cy="461665"/>
          </a:xfrm>
          <a:prstGeom prst="rect">
            <a:avLst/>
          </a:prstGeom>
          <a:noFill/>
        </p:spPr>
        <p:txBody>
          <a:bodyPr wrap="square" rtlCol="0">
            <a:spAutoFit/>
          </a:bodyPr>
          <a:lstStyle/>
          <a:p>
            <a:r>
              <a:rPr lang="en-US" sz="2400" b="1" dirty="0"/>
              <a:t>Step Two: Metadata Transformation</a:t>
            </a:r>
          </a:p>
        </p:txBody>
      </p:sp>
      <p:sp>
        <p:nvSpPr>
          <p:cNvPr id="17" name="TextBox 16">
            <a:extLst>
              <a:ext uri="{FF2B5EF4-FFF2-40B4-BE49-F238E27FC236}">
                <a16:creationId xmlns:a16="http://schemas.microsoft.com/office/drawing/2014/main" id="{BF0B7BD5-24EB-6241-9BD5-91AD86219B8F}"/>
              </a:ext>
            </a:extLst>
          </p:cNvPr>
          <p:cNvSpPr txBox="1"/>
          <p:nvPr/>
        </p:nvSpPr>
        <p:spPr>
          <a:xfrm>
            <a:off x="239843" y="5007097"/>
            <a:ext cx="535148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t>Once metadata lands on the input Kafka topics, automatic processes are triggered to parse it into the Discovery format and analyze individual fields from that format. If a </a:t>
            </a:r>
            <a:r>
              <a:rPr lang="en-US" dirty="0" err="1"/>
              <a:t>datastream</a:t>
            </a:r>
            <a:r>
              <a:rPr lang="en-US" dirty="0"/>
              <a:t> or collection has been setup for it, </a:t>
            </a:r>
            <a:r>
              <a:rPr lang="en-US" i="1" dirty="0"/>
              <a:t>optional</a:t>
            </a:r>
            <a:r>
              <a:rPr lang="en-US" dirty="0"/>
              <a:t> SME functions can be triggered for metadata enhancement prior to parsing and analysis.</a:t>
            </a:r>
          </a:p>
        </p:txBody>
      </p:sp>
      <p:sp>
        <p:nvSpPr>
          <p:cNvPr id="13" name="Rounded Rectangle 12">
            <a:extLst>
              <a:ext uri="{FF2B5EF4-FFF2-40B4-BE49-F238E27FC236}">
                <a16:creationId xmlns:a16="http://schemas.microsoft.com/office/drawing/2014/main" id="{8B247DF5-FE01-B240-96B6-815CC382BECD}"/>
              </a:ext>
            </a:extLst>
          </p:cNvPr>
          <p:cNvSpPr/>
          <p:nvPr/>
        </p:nvSpPr>
        <p:spPr>
          <a:xfrm>
            <a:off x="2351122" y="2655810"/>
            <a:ext cx="1555845"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Kafka</a:t>
            </a:r>
          </a:p>
        </p:txBody>
      </p:sp>
      <p:sp>
        <p:nvSpPr>
          <p:cNvPr id="14" name="Rounded Rectangle 13">
            <a:extLst>
              <a:ext uri="{FF2B5EF4-FFF2-40B4-BE49-F238E27FC236}">
                <a16:creationId xmlns:a16="http://schemas.microsoft.com/office/drawing/2014/main" id="{53890B62-897A-6947-A0D0-C3A2F4A4E8BF}"/>
              </a:ext>
            </a:extLst>
          </p:cNvPr>
          <p:cNvSpPr/>
          <p:nvPr/>
        </p:nvSpPr>
        <p:spPr>
          <a:xfrm>
            <a:off x="404735" y="4139820"/>
            <a:ext cx="1555845" cy="6676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Parsalyzer</a:t>
            </a:r>
          </a:p>
        </p:txBody>
      </p:sp>
      <p:sp>
        <p:nvSpPr>
          <p:cNvPr id="15" name="Rounded Rectangle 14">
            <a:extLst>
              <a:ext uri="{FF2B5EF4-FFF2-40B4-BE49-F238E27FC236}">
                <a16:creationId xmlns:a16="http://schemas.microsoft.com/office/drawing/2014/main" id="{C9EC7D69-ADB2-ED4A-80AA-E223A3DFDD58}"/>
              </a:ext>
            </a:extLst>
          </p:cNvPr>
          <p:cNvSpPr/>
          <p:nvPr/>
        </p:nvSpPr>
        <p:spPr>
          <a:xfrm>
            <a:off x="3735682" y="1152603"/>
            <a:ext cx="1555845" cy="6676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SME Functions</a:t>
            </a:r>
          </a:p>
        </p:txBody>
      </p:sp>
      <p:cxnSp>
        <p:nvCxnSpPr>
          <p:cNvPr id="19" name="Curved Connector 18">
            <a:extLst>
              <a:ext uri="{FF2B5EF4-FFF2-40B4-BE49-F238E27FC236}">
                <a16:creationId xmlns:a16="http://schemas.microsoft.com/office/drawing/2014/main" id="{14EE4D40-D6B2-B34D-876D-71ACA4382B1A}"/>
              </a:ext>
            </a:extLst>
          </p:cNvPr>
          <p:cNvCxnSpPr>
            <a:cxnSpLocks/>
            <a:stCxn id="13" idx="1"/>
            <a:endCxn id="14" idx="0"/>
          </p:cNvCxnSpPr>
          <p:nvPr/>
        </p:nvCxnSpPr>
        <p:spPr>
          <a:xfrm rot="10800000" flipV="1">
            <a:off x="1182658" y="2989658"/>
            <a:ext cx="1168464" cy="1150161"/>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Curved Connector 19">
            <a:extLst>
              <a:ext uri="{FF2B5EF4-FFF2-40B4-BE49-F238E27FC236}">
                <a16:creationId xmlns:a16="http://schemas.microsoft.com/office/drawing/2014/main" id="{E96CCD36-B7C3-A343-B5F7-518A3CED4815}"/>
              </a:ext>
            </a:extLst>
          </p:cNvPr>
          <p:cNvCxnSpPr>
            <a:cxnSpLocks/>
            <a:stCxn id="13" idx="0"/>
            <a:endCxn id="15" idx="1"/>
          </p:cNvCxnSpPr>
          <p:nvPr/>
        </p:nvCxnSpPr>
        <p:spPr>
          <a:xfrm rot="5400000" flipH="1" flipV="1">
            <a:off x="2847684" y="1767813"/>
            <a:ext cx="1169358" cy="606637"/>
          </a:xfrm>
          <a:prstGeom prst="curvedConnector2">
            <a:avLst/>
          </a:prstGeom>
          <a:ln w="381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urved Connector 21">
            <a:extLst>
              <a:ext uri="{FF2B5EF4-FFF2-40B4-BE49-F238E27FC236}">
                <a16:creationId xmlns:a16="http://schemas.microsoft.com/office/drawing/2014/main" id="{B83A55F4-9221-1048-A018-5DC29F20167D}"/>
              </a:ext>
            </a:extLst>
          </p:cNvPr>
          <p:cNvCxnSpPr>
            <a:cxnSpLocks/>
            <a:stCxn id="15" idx="3"/>
            <a:endCxn id="13" idx="3"/>
          </p:cNvCxnSpPr>
          <p:nvPr/>
        </p:nvCxnSpPr>
        <p:spPr>
          <a:xfrm flipH="1">
            <a:off x="3906967" y="1486452"/>
            <a:ext cx="1384560" cy="1503207"/>
          </a:xfrm>
          <a:prstGeom prst="curvedConnector3">
            <a:avLst>
              <a:gd name="adj1" fmla="val -16511"/>
            </a:avLst>
          </a:prstGeom>
          <a:ln w="381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urved Connector 22">
            <a:extLst>
              <a:ext uri="{FF2B5EF4-FFF2-40B4-BE49-F238E27FC236}">
                <a16:creationId xmlns:a16="http://schemas.microsoft.com/office/drawing/2014/main" id="{FF1F14ED-6B42-5248-AFDF-61289CB88641}"/>
              </a:ext>
            </a:extLst>
          </p:cNvPr>
          <p:cNvCxnSpPr>
            <a:cxnSpLocks/>
            <a:stCxn id="14" idx="3"/>
            <a:endCxn id="13" idx="2"/>
          </p:cNvCxnSpPr>
          <p:nvPr/>
        </p:nvCxnSpPr>
        <p:spPr>
          <a:xfrm flipV="1">
            <a:off x="1960580" y="3323507"/>
            <a:ext cx="1168465" cy="1150162"/>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74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55A975F-C225-3844-9D28-9993FE5A4BA5}"/>
              </a:ext>
            </a:extLst>
          </p:cNvPr>
          <p:cNvSpPr txBox="1"/>
          <p:nvPr/>
        </p:nvSpPr>
        <p:spPr>
          <a:xfrm>
            <a:off x="657922" y="999515"/>
            <a:ext cx="5055279" cy="461665"/>
          </a:xfrm>
          <a:prstGeom prst="rect">
            <a:avLst/>
          </a:prstGeom>
          <a:noFill/>
        </p:spPr>
        <p:txBody>
          <a:bodyPr wrap="square" rtlCol="0">
            <a:spAutoFit/>
          </a:bodyPr>
          <a:lstStyle/>
          <a:p>
            <a:r>
              <a:rPr lang="en-US" sz="2400" b="1" dirty="0"/>
              <a:t>Step Three: Metadata Search Indexing</a:t>
            </a:r>
          </a:p>
        </p:txBody>
      </p:sp>
      <p:sp>
        <p:nvSpPr>
          <p:cNvPr id="17" name="TextBox 16">
            <a:extLst>
              <a:ext uri="{FF2B5EF4-FFF2-40B4-BE49-F238E27FC236}">
                <a16:creationId xmlns:a16="http://schemas.microsoft.com/office/drawing/2014/main" id="{BF0B7BD5-24EB-6241-9BD5-91AD86219B8F}"/>
              </a:ext>
            </a:extLst>
          </p:cNvPr>
          <p:cNvSpPr txBox="1"/>
          <p:nvPr/>
        </p:nvSpPr>
        <p:spPr>
          <a:xfrm>
            <a:off x="359764" y="4232951"/>
            <a:ext cx="611999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t>After metadata has been parsed and analyzed, it is put onto a Kafka topic from which the Indexer reads. The Indexer assesses each record for search readiness, and after successful validation pushes the records into their respective search indices on Elasticsearch. Records that do not pass validation will not be indexed until the errors are resolved.</a:t>
            </a:r>
          </a:p>
        </p:txBody>
      </p:sp>
      <p:sp>
        <p:nvSpPr>
          <p:cNvPr id="11" name="Rounded Rectangle 10">
            <a:extLst>
              <a:ext uri="{FF2B5EF4-FFF2-40B4-BE49-F238E27FC236}">
                <a16:creationId xmlns:a16="http://schemas.microsoft.com/office/drawing/2014/main" id="{BDBF3A32-35F4-F845-9B12-FE3C99B3AD3E}"/>
              </a:ext>
            </a:extLst>
          </p:cNvPr>
          <p:cNvSpPr/>
          <p:nvPr/>
        </p:nvSpPr>
        <p:spPr>
          <a:xfrm>
            <a:off x="239843" y="2513218"/>
            <a:ext cx="1555845"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Kafka</a:t>
            </a:r>
          </a:p>
        </p:txBody>
      </p:sp>
      <p:sp>
        <p:nvSpPr>
          <p:cNvPr id="12" name="Rounded Rectangle 11">
            <a:extLst>
              <a:ext uri="{FF2B5EF4-FFF2-40B4-BE49-F238E27FC236}">
                <a16:creationId xmlns:a16="http://schemas.microsoft.com/office/drawing/2014/main" id="{5CCC4B1C-E303-2C48-8269-9CAE2D61D50A}"/>
              </a:ext>
            </a:extLst>
          </p:cNvPr>
          <p:cNvSpPr/>
          <p:nvPr/>
        </p:nvSpPr>
        <p:spPr>
          <a:xfrm>
            <a:off x="4575437" y="2513217"/>
            <a:ext cx="1784399"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Elasticsearch</a:t>
            </a:r>
          </a:p>
          <a:p>
            <a:pPr algn="ctr"/>
            <a:r>
              <a:rPr lang="en-US" dirty="0">
                <a:solidFill>
                  <a:sysClr val="windowText" lastClr="000000"/>
                </a:solidFill>
              </a:rPr>
              <a:t>(Search Indices)</a:t>
            </a:r>
          </a:p>
        </p:txBody>
      </p:sp>
      <p:sp>
        <p:nvSpPr>
          <p:cNvPr id="18" name="Rounded Rectangle 17">
            <a:extLst>
              <a:ext uri="{FF2B5EF4-FFF2-40B4-BE49-F238E27FC236}">
                <a16:creationId xmlns:a16="http://schemas.microsoft.com/office/drawing/2014/main" id="{F47BA76B-EF6A-D848-94BB-EB85DA5E5DF4}"/>
              </a:ext>
            </a:extLst>
          </p:cNvPr>
          <p:cNvSpPr/>
          <p:nvPr/>
        </p:nvSpPr>
        <p:spPr>
          <a:xfrm>
            <a:off x="2407640" y="2513217"/>
            <a:ext cx="1555845" cy="6676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Indexer</a:t>
            </a:r>
          </a:p>
        </p:txBody>
      </p:sp>
      <p:cxnSp>
        <p:nvCxnSpPr>
          <p:cNvPr id="21" name="Straight Arrow Connector 20">
            <a:extLst>
              <a:ext uri="{FF2B5EF4-FFF2-40B4-BE49-F238E27FC236}">
                <a16:creationId xmlns:a16="http://schemas.microsoft.com/office/drawing/2014/main" id="{AA6A5870-DE65-7246-AEBA-6394250CEF26}"/>
              </a:ext>
            </a:extLst>
          </p:cNvPr>
          <p:cNvCxnSpPr>
            <a:cxnSpLocks/>
            <a:stCxn id="11" idx="3"/>
            <a:endCxn id="18" idx="1"/>
          </p:cNvCxnSpPr>
          <p:nvPr/>
        </p:nvCxnSpPr>
        <p:spPr>
          <a:xfrm flipV="1">
            <a:off x="1795688" y="2847066"/>
            <a:ext cx="611952"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FFDCB42-82B8-4147-957B-7AC552D9AF05}"/>
              </a:ext>
            </a:extLst>
          </p:cNvPr>
          <p:cNvCxnSpPr>
            <a:cxnSpLocks/>
          </p:cNvCxnSpPr>
          <p:nvPr/>
        </p:nvCxnSpPr>
        <p:spPr>
          <a:xfrm flipV="1">
            <a:off x="3963485" y="2848032"/>
            <a:ext cx="611952"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08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55A975F-C225-3844-9D28-9993FE5A4BA5}"/>
              </a:ext>
            </a:extLst>
          </p:cNvPr>
          <p:cNvSpPr txBox="1"/>
          <p:nvPr/>
        </p:nvSpPr>
        <p:spPr>
          <a:xfrm>
            <a:off x="1799372" y="391097"/>
            <a:ext cx="5100249" cy="461665"/>
          </a:xfrm>
          <a:prstGeom prst="rect">
            <a:avLst/>
          </a:prstGeom>
          <a:noFill/>
        </p:spPr>
        <p:txBody>
          <a:bodyPr wrap="square" rtlCol="0">
            <a:spAutoFit/>
          </a:bodyPr>
          <a:lstStyle/>
          <a:p>
            <a:r>
              <a:rPr lang="en-US" sz="2400" b="1" dirty="0"/>
              <a:t>Step Four: Metadata Search Access</a:t>
            </a:r>
          </a:p>
        </p:txBody>
      </p:sp>
      <p:sp>
        <p:nvSpPr>
          <p:cNvPr id="17" name="TextBox 16">
            <a:extLst>
              <a:ext uri="{FF2B5EF4-FFF2-40B4-BE49-F238E27FC236}">
                <a16:creationId xmlns:a16="http://schemas.microsoft.com/office/drawing/2014/main" id="{BF0B7BD5-24EB-6241-9BD5-91AD86219B8F}"/>
              </a:ext>
            </a:extLst>
          </p:cNvPr>
          <p:cNvSpPr txBox="1"/>
          <p:nvPr/>
        </p:nvSpPr>
        <p:spPr>
          <a:xfrm>
            <a:off x="404735" y="5007097"/>
            <a:ext cx="788952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t>Metadata that passes validation steps and is indexed is now accessible from the Search API. The Search API services requests from the Search UI, Search CLI, and external users and consumers, translating them into Elasticsearch queries against the appropriate search index.</a:t>
            </a:r>
          </a:p>
        </p:txBody>
      </p:sp>
      <p:sp>
        <p:nvSpPr>
          <p:cNvPr id="11" name="Rounded Rectangle 10">
            <a:extLst>
              <a:ext uri="{FF2B5EF4-FFF2-40B4-BE49-F238E27FC236}">
                <a16:creationId xmlns:a16="http://schemas.microsoft.com/office/drawing/2014/main" id="{6A22E7E5-408E-0343-94A7-D291C1DA21F7}"/>
              </a:ext>
            </a:extLst>
          </p:cNvPr>
          <p:cNvSpPr/>
          <p:nvPr/>
        </p:nvSpPr>
        <p:spPr>
          <a:xfrm>
            <a:off x="2937393" y="2414286"/>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API</a:t>
            </a:r>
          </a:p>
        </p:txBody>
      </p:sp>
      <p:sp>
        <p:nvSpPr>
          <p:cNvPr id="12" name="Rounded Rectangle 11">
            <a:extLst>
              <a:ext uri="{FF2B5EF4-FFF2-40B4-BE49-F238E27FC236}">
                <a16:creationId xmlns:a16="http://schemas.microsoft.com/office/drawing/2014/main" id="{4F67408E-C101-DF45-A69C-D66CEB541C34}"/>
              </a:ext>
            </a:extLst>
          </p:cNvPr>
          <p:cNvSpPr/>
          <p:nvPr/>
        </p:nvSpPr>
        <p:spPr>
          <a:xfrm>
            <a:off x="404735" y="2414286"/>
            <a:ext cx="1784399" cy="667697"/>
          </a:xfrm>
          <a:prstGeom prst="roundRect">
            <a:avLst/>
          </a:prstGeom>
          <a:gradFill flip="none" rotWithShape="1">
            <a:gsLst>
              <a:gs pos="0">
                <a:srgbClr val="73FB79">
                  <a:shade val="30000"/>
                  <a:satMod val="115000"/>
                </a:srgbClr>
              </a:gs>
              <a:gs pos="50000">
                <a:srgbClr val="73FB79">
                  <a:shade val="67500"/>
                  <a:satMod val="115000"/>
                </a:srgbClr>
              </a:gs>
              <a:gs pos="100000">
                <a:srgbClr val="73FB79">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Elasticsearch</a:t>
            </a:r>
          </a:p>
          <a:p>
            <a:pPr algn="ctr"/>
            <a:r>
              <a:rPr lang="en-US" dirty="0">
                <a:solidFill>
                  <a:sysClr val="windowText" lastClr="000000"/>
                </a:solidFill>
              </a:rPr>
              <a:t>(Search Indices)</a:t>
            </a:r>
          </a:p>
        </p:txBody>
      </p:sp>
      <p:sp>
        <p:nvSpPr>
          <p:cNvPr id="18" name="Rounded Rectangle 17">
            <a:extLst>
              <a:ext uri="{FF2B5EF4-FFF2-40B4-BE49-F238E27FC236}">
                <a16:creationId xmlns:a16="http://schemas.microsoft.com/office/drawing/2014/main" id="{94CFC40F-C330-FD43-B414-428A01BCF1DD}"/>
              </a:ext>
            </a:extLst>
          </p:cNvPr>
          <p:cNvSpPr/>
          <p:nvPr/>
        </p:nvSpPr>
        <p:spPr>
          <a:xfrm>
            <a:off x="6738415" y="2748134"/>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UI</a:t>
            </a:r>
          </a:p>
        </p:txBody>
      </p:sp>
      <p:sp>
        <p:nvSpPr>
          <p:cNvPr id="21" name="Rounded Rectangle 20">
            <a:extLst>
              <a:ext uri="{FF2B5EF4-FFF2-40B4-BE49-F238E27FC236}">
                <a16:creationId xmlns:a16="http://schemas.microsoft.com/office/drawing/2014/main" id="{1FCAE725-FA87-174E-87BD-DA9658CB05F0}"/>
              </a:ext>
            </a:extLst>
          </p:cNvPr>
          <p:cNvSpPr/>
          <p:nvPr/>
        </p:nvSpPr>
        <p:spPr>
          <a:xfrm>
            <a:off x="6738415" y="1499633"/>
            <a:ext cx="1555845" cy="66769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 CLI</a:t>
            </a:r>
          </a:p>
        </p:txBody>
      </p:sp>
      <p:sp>
        <p:nvSpPr>
          <p:cNvPr id="24" name="Rounded Rectangle 23">
            <a:extLst>
              <a:ext uri="{FF2B5EF4-FFF2-40B4-BE49-F238E27FC236}">
                <a16:creationId xmlns:a16="http://schemas.microsoft.com/office/drawing/2014/main" id="{79E1BE80-D63E-8C42-88D4-00226E234822}"/>
              </a:ext>
            </a:extLst>
          </p:cNvPr>
          <p:cNvSpPr/>
          <p:nvPr/>
        </p:nvSpPr>
        <p:spPr>
          <a:xfrm>
            <a:off x="4853400" y="3747229"/>
            <a:ext cx="1555845" cy="79385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Downstream Consumers</a:t>
            </a:r>
          </a:p>
        </p:txBody>
      </p:sp>
      <p:pic>
        <p:nvPicPr>
          <p:cNvPr id="25" name="Picture 24">
            <a:extLst>
              <a:ext uri="{FF2B5EF4-FFF2-40B4-BE49-F238E27FC236}">
                <a16:creationId xmlns:a16="http://schemas.microsoft.com/office/drawing/2014/main" id="{225F16BB-E1F3-F545-B326-748E4E5D7F80}"/>
              </a:ext>
            </a:extLst>
          </p:cNvPr>
          <p:cNvPicPr>
            <a:picLocks noChangeAspect="1"/>
          </p:cNvPicPr>
          <p:nvPr/>
        </p:nvPicPr>
        <p:blipFill>
          <a:blip r:embed="rId2"/>
          <a:stretch>
            <a:fillRect/>
          </a:stretch>
        </p:blipFill>
        <p:spPr>
          <a:xfrm>
            <a:off x="5312362" y="911371"/>
            <a:ext cx="572259" cy="673100"/>
          </a:xfrm>
          <a:prstGeom prst="rect">
            <a:avLst/>
          </a:prstGeom>
        </p:spPr>
      </p:pic>
      <p:cxnSp>
        <p:nvCxnSpPr>
          <p:cNvPr id="26" name="Curved Connector 25">
            <a:extLst>
              <a:ext uri="{FF2B5EF4-FFF2-40B4-BE49-F238E27FC236}">
                <a16:creationId xmlns:a16="http://schemas.microsoft.com/office/drawing/2014/main" id="{FB166C8B-1F22-7C4D-83F6-B3B610708BE4}"/>
              </a:ext>
            </a:extLst>
          </p:cNvPr>
          <p:cNvCxnSpPr>
            <a:cxnSpLocks/>
            <a:stCxn id="11" idx="0"/>
            <a:endCxn id="25" idx="1"/>
          </p:cNvCxnSpPr>
          <p:nvPr/>
        </p:nvCxnSpPr>
        <p:spPr>
          <a:xfrm rot="5400000" flipH="1" flipV="1">
            <a:off x="3930657" y="1032581"/>
            <a:ext cx="1166365" cy="1597046"/>
          </a:xfrm>
          <a:prstGeom prst="curvedConnector2">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B2EAA03-6EA2-1941-9778-350B25E7FADC}"/>
              </a:ext>
            </a:extLst>
          </p:cNvPr>
          <p:cNvCxnSpPr>
            <a:cxnSpLocks/>
            <a:stCxn id="12" idx="3"/>
            <a:endCxn id="11" idx="1"/>
          </p:cNvCxnSpPr>
          <p:nvPr/>
        </p:nvCxnSpPr>
        <p:spPr>
          <a:xfrm>
            <a:off x="2189134" y="2748135"/>
            <a:ext cx="748259" cy="0"/>
          </a:xfrm>
          <a:prstGeom prst="straightConnector1">
            <a:avLst/>
          </a:prstGeom>
          <a:ln w="3810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28" name="Curved Connector 27">
            <a:extLst>
              <a:ext uri="{FF2B5EF4-FFF2-40B4-BE49-F238E27FC236}">
                <a16:creationId xmlns:a16="http://schemas.microsoft.com/office/drawing/2014/main" id="{8D8D5747-C38E-4E46-BA19-1ACC68A646DB}"/>
              </a:ext>
            </a:extLst>
          </p:cNvPr>
          <p:cNvCxnSpPr>
            <a:cxnSpLocks/>
            <a:stCxn id="24" idx="1"/>
            <a:endCxn id="11" idx="2"/>
          </p:cNvCxnSpPr>
          <p:nvPr/>
        </p:nvCxnSpPr>
        <p:spPr>
          <a:xfrm rot="10800000">
            <a:off x="3715316" y="3081984"/>
            <a:ext cx="1138084" cy="1062171"/>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CCA7543-7B1F-9F4B-AF56-3F366522A53B}"/>
              </a:ext>
            </a:extLst>
          </p:cNvPr>
          <p:cNvCxnSpPr>
            <a:cxnSpLocks/>
            <a:stCxn id="11" idx="3"/>
            <a:endCxn id="21" idx="1"/>
          </p:cNvCxnSpPr>
          <p:nvPr/>
        </p:nvCxnSpPr>
        <p:spPr>
          <a:xfrm flipV="1">
            <a:off x="4493238" y="1833482"/>
            <a:ext cx="2245177" cy="914653"/>
          </a:xfrm>
          <a:prstGeom prst="straightConnector1">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EE00105-0A04-C34F-88B6-B5E498E99CA7}"/>
              </a:ext>
            </a:extLst>
          </p:cNvPr>
          <p:cNvSpPr txBox="1"/>
          <p:nvPr/>
        </p:nvSpPr>
        <p:spPr>
          <a:xfrm>
            <a:off x="4929613" y="1525245"/>
            <a:ext cx="1337755" cy="369332"/>
          </a:xfrm>
          <a:prstGeom prst="rect">
            <a:avLst/>
          </a:prstGeom>
          <a:noFill/>
        </p:spPr>
        <p:txBody>
          <a:bodyPr wrap="square" rtlCol="0">
            <a:spAutoFit/>
          </a:bodyPr>
          <a:lstStyle/>
          <a:p>
            <a:r>
              <a:rPr lang="en-US" dirty="0"/>
              <a:t>Public Users</a:t>
            </a:r>
          </a:p>
        </p:txBody>
      </p:sp>
      <p:cxnSp>
        <p:nvCxnSpPr>
          <p:cNvPr id="31" name="Straight Arrow Connector 30">
            <a:extLst>
              <a:ext uri="{FF2B5EF4-FFF2-40B4-BE49-F238E27FC236}">
                <a16:creationId xmlns:a16="http://schemas.microsoft.com/office/drawing/2014/main" id="{5764B74A-B7D2-104E-A190-E48D54C7BEDF}"/>
              </a:ext>
            </a:extLst>
          </p:cNvPr>
          <p:cNvCxnSpPr>
            <a:cxnSpLocks/>
            <a:stCxn id="11" idx="3"/>
            <a:endCxn id="18" idx="1"/>
          </p:cNvCxnSpPr>
          <p:nvPr/>
        </p:nvCxnSpPr>
        <p:spPr>
          <a:xfrm>
            <a:off x="4493238" y="2748135"/>
            <a:ext cx="2245177" cy="333848"/>
          </a:xfrm>
          <a:prstGeom prst="straightConnector1">
            <a:avLst/>
          </a:prstGeom>
          <a:ln w="38100">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953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285</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OneStop Workflow Diagrams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2019-12-03T21:49:49Z</dcterms:created>
  <dcterms:modified xsi:type="dcterms:W3CDTF">2019-12-04T23:27:53Z</dcterms:modified>
</cp:coreProperties>
</file>