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A2FE1-AEE0-4C39-ABE9-B8906B149E52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037D2-435B-499E-A68A-3E8CE4E9D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12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037D2-435B-499E-A68A-3E8CE4E9D7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0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7470-AAEC-47C3-9D32-099EDDBD7835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6AB-A184-4491-9647-1F03CBF0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7470-AAEC-47C3-9D32-099EDDBD7835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6AB-A184-4491-9647-1F03CBF0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0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7470-AAEC-47C3-9D32-099EDDBD7835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6AB-A184-4491-9647-1F03CBF0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9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7470-AAEC-47C3-9D32-099EDDBD7835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6AB-A184-4491-9647-1F03CBF0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7470-AAEC-47C3-9D32-099EDDBD7835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6AB-A184-4491-9647-1F03CBF0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1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7470-AAEC-47C3-9D32-099EDDBD7835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6AB-A184-4491-9647-1F03CBF0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7470-AAEC-47C3-9D32-099EDDBD7835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6AB-A184-4491-9647-1F03CBF0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8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7470-AAEC-47C3-9D32-099EDDBD7835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6AB-A184-4491-9647-1F03CBF0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9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7470-AAEC-47C3-9D32-099EDDBD7835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6AB-A184-4491-9647-1F03CBF0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8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7470-AAEC-47C3-9D32-099EDDBD7835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6AB-A184-4491-9647-1F03CBF0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2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7470-AAEC-47C3-9D32-099EDDBD7835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6AB-A184-4491-9647-1F03CBF0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0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37470-AAEC-47C3-9D32-099EDDBD7835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2D6AB-A184-4491-9647-1F03CBF0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0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5953" y="139700"/>
            <a:ext cx="4568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</a:rPr>
              <a:t>ETSS 1.5 running at 00z, 06z, 12z and 18z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6042" y="749238"/>
            <a:ext cx="7956860" cy="5804479"/>
            <a:chOff x="596042" y="749238"/>
            <a:chExt cx="7956860" cy="5804479"/>
          </a:xfrm>
        </p:grpSpPr>
        <p:sp>
          <p:nvSpPr>
            <p:cNvPr id="63" name="Right Arrow 62"/>
            <p:cNvSpPr>
              <a:spLocks noChangeArrowheads="1"/>
            </p:cNvSpPr>
            <p:nvPr/>
          </p:nvSpPr>
          <p:spPr bwMode="auto">
            <a:xfrm rot="5400000">
              <a:off x="3806201" y="2921153"/>
              <a:ext cx="431272" cy="438323"/>
            </a:xfrm>
            <a:prstGeom prst="rightArrow">
              <a:avLst>
                <a:gd name="adj1" fmla="val 25046"/>
                <a:gd name="adj2" fmla="val 45824"/>
              </a:avLst>
            </a:prstGeom>
            <a:gradFill rotWithShape="1">
              <a:gsLst>
                <a:gs pos="0">
                  <a:srgbClr val="BFBFBF"/>
                </a:gs>
                <a:gs pos="100000">
                  <a:srgbClr val="7F7F7F"/>
                </a:gs>
              </a:gsLst>
              <a:lin ang="5400000"/>
            </a:gradFill>
            <a:ln w="9525">
              <a:solidFill>
                <a:srgbClr val="595959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96042" y="749238"/>
              <a:ext cx="7956860" cy="5804479"/>
              <a:chOff x="591560" y="765346"/>
              <a:chExt cx="7956860" cy="5804479"/>
            </a:xfrm>
          </p:grpSpPr>
          <p:sp>
            <p:nvSpPr>
              <p:cNvPr id="51" name="Right Arrow 50"/>
              <p:cNvSpPr>
                <a:spLocks noChangeArrowheads="1"/>
              </p:cNvSpPr>
              <p:nvPr/>
            </p:nvSpPr>
            <p:spPr bwMode="auto">
              <a:xfrm>
                <a:off x="7227094" y="3631175"/>
                <a:ext cx="392906" cy="419051"/>
              </a:xfrm>
              <a:prstGeom prst="rightArrow">
                <a:avLst>
                  <a:gd name="adj1" fmla="val 25046"/>
                  <a:gd name="adj2" fmla="val 45833"/>
                </a:avLst>
              </a:prstGeom>
              <a:gradFill rotWithShape="1">
                <a:gsLst>
                  <a:gs pos="0">
                    <a:srgbClr val="BFBFBF"/>
                  </a:gs>
                  <a:gs pos="100000">
                    <a:srgbClr val="7F7F7F"/>
                  </a:gs>
                </a:gsLst>
                <a:lin ang="5400000"/>
              </a:gradFill>
              <a:ln w="9525">
                <a:solidFill>
                  <a:srgbClr val="595959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591560" y="765346"/>
                <a:ext cx="7956860" cy="3688786"/>
                <a:chOff x="591560" y="765346"/>
                <a:chExt cx="7956860" cy="3688786"/>
              </a:xfrm>
            </p:grpSpPr>
            <p:sp>
              <p:nvSpPr>
                <p:cNvPr id="45" name="Right Arrow 44"/>
                <p:cNvSpPr>
                  <a:spLocks noChangeArrowheads="1"/>
                </p:cNvSpPr>
                <p:nvPr/>
              </p:nvSpPr>
              <p:spPr bwMode="auto">
                <a:xfrm flipH="1">
                  <a:off x="5241055" y="2606908"/>
                  <a:ext cx="1460062" cy="203620"/>
                </a:xfrm>
                <a:prstGeom prst="rightArrow">
                  <a:avLst>
                    <a:gd name="adj1" fmla="val 25046"/>
                    <a:gd name="adj2" fmla="val 45833"/>
                  </a:avLst>
                </a:prstGeom>
                <a:gradFill rotWithShape="1">
                  <a:gsLst>
                    <a:gs pos="0">
                      <a:srgbClr val="BFBFBF"/>
                    </a:gs>
                    <a:gs pos="100000">
                      <a:srgbClr val="7F7F7F"/>
                    </a:gs>
                  </a:gsLst>
                  <a:lin ang="5400000"/>
                </a:gradFill>
                <a:ln w="9525">
                  <a:solidFill>
                    <a:srgbClr val="595959"/>
                  </a:solidFill>
                  <a:miter lim="800000"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9" name="Rounded rectangle"/>
                <p:cNvSpPr/>
                <p:nvPr/>
              </p:nvSpPr>
              <p:spPr>
                <a:xfrm>
                  <a:off x="6610718" y="778050"/>
                  <a:ext cx="1760280" cy="1192593"/>
                </a:xfrm>
                <a:custGeom>
                  <a:avLst/>
                  <a:gdLst>
                    <a:gd name="connsiteX0" fmla="*/ 456000 w 912000"/>
                    <a:gd name="connsiteY0" fmla="*/ 456000 h 456000"/>
                    <a:gd name="connsiteX1" fmla="*/ 456000 w 912000"/>
                    <a:gd name="connsiteY1" fmla="*/ 0 h 456000"/>
                    <a:gd name="connsiteX2" fmla="*/ 912000 w 912000"/>
                    <a:gd name="connsiteY2" fmla="*/ 228000 h 456000"/>
                    <a:gd name="connsiteX3" fmla="*/ 0 w 912000"/>
                    <a:gd name="connsiteY3" fmla="*/ 228000 h 456000"/>
                    <a:gd name="connsiteX4" fmla="*/ 456000 w 912000"/>
                    <a:gd name="connsiteY4" fmla="*/ 228000 h 45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2000" h="456000">
                      <a:moveTo>
                        <a:pt x="820800" y="456000"/>
                      </a:moveTo>
                      <a:cubicBezTo>
                        <a:pt x="871173" y="456000"/>
                        <a:pt x="912000" y="415170"/>
                        <a:pt x="912000" y="364800"/>
                      </a:cubicBezTo>
                      <a:lnTo>
                        <a:pt x="912000" y="91200"/>
                      </a:lnTo>
                      <a:cubicBezTo>
                        <a:pt x="912000" y="40830"/>
                        <a:pt x="871173" y="0"/>
                        <a:pt x="8208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364800"/>
                      </a:lnTo>
                      <a:cubicBezTo>
                        <a:pt x="0" y="415170"/>
                        <a:pt x="40830" y="456000"/>
                        <a:pt x="91200" y="456000"/>
                      </a:cubicBezTo>
                      <a:lnTo>
                        <a:pt x="820800" y="456000"/>
                      </a:lnTo>
                      <a:close/>
                    </a:path>
                  </a:pathLst>
                </a:custGeom>
                <a:solidFill>
                  <a:srgbClr val="ADAED6"/>
                </a:solidFill>
                <a:ln w="7600" cap="flat">
                  <a:solidFill>
                    <a:srgbClr val="C0C0C0"/>
                  </a:solidFill>
                  <a:miter lim="800000"/>
                </a:ln>
              </p:spPr>
              <p:txBody>
                <a:bodyPr wrap="square" lIns="36000" tIns="18000" rIns="36000" bIns="18000" rtlCol="0" anchor="ctr"/>
                <a:lstStyle/>
                <a:p>
                  <a:pPr algn="ctr"/>
                  <a:endParaRPr sz="760" dirty="0">
                    <a:solidFill>
                      <a:srgbClr val="0C0C0C"/>
                    </a:solidFill>
                    <a:latin typeface="Arial"/>
                  </a:endParaRPr>
                </a:p>
              </p:txBody>
            </p:sp>
            <p:sp>
              <p:nvSpPr>
                <p:cNvPr id="38" name="Right Arrow 37"/>
                <p:cNvSpPr>
                  <a:spLocks noChangeArrowheads="1"/>
                </p:cNvSpPr>
                <p:nvPr/>
              </p:nvSpPr>
              <p:spPr bwMode="auto">
                <a:xfrm>
                  <a:off x="5241055" y="1228914"/>
                  <a:ext cx="1397310" cy="142686"/>
                </a:xfrm>
                <a:prstGeom prst="rightArrow">
                  <a:avLst>
                    <a:gd name="adj1" fmla="val 25046"/>
                    <a:gd name="adj2" fmla="val 45833"/>
                  </a:avLst>
                </a:prstGeom>
                <a:gradFill rotWithShape="1">
                  <a:gsLst>
                    <a:gs pos="0">
                      <a:srgbClr val="BFBFBF"/>
                    </a:gs>
                    <a:gs pos="100000">
                      <a:srgbClr val="7F7F7F"/>
                    </a:gs>
                  </a:gsLst>
                  <a:lin ang="5400000"/>
                </a:gradFill>
                <a:ln w="9525">
                  <a:solidFill>
                    <a:srgbClr val="595959"/>
                  </a:solidFill>
                  <a:miter lim="800000"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954814" y="765346"/>
                  <a:ext cx="7416183" cy="2331070"/>
                  <a:chOff x="521632" y="622176"/>
                  <a:chExt cx="7416183" cy="2331070"/>
                </a:xfrm>
              </p:grpSpPr>
              <p:sp>
                <p:nvSpPr>
                  <p:cNvPr id="23" name="Right Arrow 22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6821710" y="1931833"/>
                    <a:ext cx="360040" cy="151320"/>
                  </a:xfrm>
                  <a:prstGeom prst="rightArrow">
                    <a:avLst>
                      <a:gd name="adj1" fmla="val 25046"/>
                      <a:gd name="adj2" fmla="val 45824"/>
                    </a:avLst>
                  </a:prstGeom>
                  <a:gradFill rotWithShape="1">
                    <a:gsLst>
                      <a:gs pos="0">
                        <a:srgbClr val="BFBFBF"/>
                      </a:gs>
                      <a:gs pos="100000">
                        <a:srgbClr val="7F7F7F"/>
                      </a:gs>
                    </a:gsLst>
                    <a:lin ang="5400000"/>
                  </a:gradFill>
                  <a:ln w="9525">
                    <a:solidFill>
                      <a:srgbClr val="595959"/>
                    </a:solidFill>
                    <a:miter lim="800000"/>
                    <a:headEnd/>
                    <a:tailEnd/>
                  </a:ln>
                  <a:effectLst>
                    <a:outerShdw dist="23000" dir="5400000" rotWithShape="0">
                      <a:srgbClr val="808080">
                        <a:alpha val="34999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chemeClr val="lt1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3" name="Rounded rectangle"/>
                  <p:cNvSpPr/>
                  <p:nvPr/>
                </p:nvSpPr>
                <p:spPr>
                  <a:xfrm>
                    <a:off x="2674988" y="2157375"/>
                    <a:ext cx="2122807" cy="795871"/>
                  </a:xfrm>
                  <a:custGeom>
                    <a:avLst/>
                    <a:gdLst>
                      <a:gd name="connsiteX0" fmla="*/ 456000 w 912000"/>
                      <a:gd name="connsiteY0" fmla="*/ 456000 h 456000"/>
                      <a:gd name="connsiteX1" fmla="*/ 456000 w 912000"/>
                      <a:gd name="connsiteY1" fmla="*/ 0 h 456000"/>
                      <a:gd name="connsiteX2" fmla="*/ 912000 w 912000"/>
                      <a:gd name="connsiteY2" fmla="*/ 228000 h 456000"/>
                      <a:gd name="connsiteX3" fmla="*/ 0 w 912000"/>
                      <a:gd name="connsiteY3" fmla="*/ 228000 h 456000"/>
                      <a:gd name="connsiteX4" fmla="*/ 456000 w 912000"/>
                      <a:gd name="connsiteY4" fmla="*/ 228000 h 45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2000" h="456000">
                        <a:moveTo>
                          <a:pt x="820800" y="456000"/>
                        </a:moveTo>
                        <a:cubicBezTo>
                          <a:pt x="871173" y="456000"/>
                          <a:pt x="912000" y="415170"/>
                          <a:pt x="912000" y="364800"/>
                        </a:cubicBezTo>
                        <a:lnTo>
                          <a:pt x="912000" y="91200"/>
                        </a:lnTo>
                        <a:cubicBezTo>
                          <a:pt x="912000" y="40830"/>
                          <a:pt x="871173" y="0"/>
                          <a:pt x="820800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364800"/>
                        </a:lnTo>
                        <a:cubicBezTo>
                          <a:pt x="0" y="415170"/>
                          <a:pt x="40830" y="456000"/>
                          <a:pt x="91200" y="456000"/>
                        </a:cubicBezTo>
                        <a:lnTo>
                          <a:pt x="820800" y="456000"/>
                        </a:lnTo>
                        <a:close/>
                      </a:path>
                    </a:pathLst>
                  </a:custGeom>
                  <a:solidFill>
                    <a:srgbClr val="ADAED6"/>
                  </a:solidFill>
                  <a:ln w="7600" cap="flat">
                    <a:solidFill>
                      <a:srgbClr val="C0C0C0"/>
                    </a:solidFill>
                    <a:miter lim="800000"/>
                  </a:ln>
                </p:spPr>
                <p:txBody>
                  <a:bodyPr wrap="square" lIns="36000" tIns="18000" rIns="36000" bIns="18000" rtlCol="0" anchor="ctr"/>
                  <a:lstStyle/>
                  <a:p>
                    <a:pPr algn="ctr"/>
                    <a:endParaRPr sz="760" dirty="0">
                      <a:solidFill>
                        <a:srgbClr val="0C0C0C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2" name="Rounded rectangle"/>
                  <p:cNvSpPr/>
                  <p:nvPr/>
                </p:nvSpPr>
                <p:spPr>
                  <a:xfrm>
                    <a:off x="3510644" y="622176"/>
                    <a:ext cx="1766773" cy="1290217"/>
                  </a:xfrm>
                  <a:custGeom>
                    <a:avLst/>
                    <a:gdLst>
                      <a:gd name="connsiteX0" fmla="*/ 456000 w 912000"/>
                      <a:gd name="connsiteY0" fmla="*/ 456000 h 456000"/>
                      <a:gd name="connsiteX1" fmla="*/ 456000 w 912000"/>
                      <a:gd name="connsiteY1" fmla="*/ 0 h 456000"/>
                      <a:gd name="connsiteX2" fmla="*/ 912000 w 912000"/>
                      <a:gd name="connsiteY2" fmla="*/ 228000 h 456000"/>
                      <a:gd name="connsiteX3" fmla="*/ 0 w 912000"/>
                      <a:gd name="connsiteY3" fmla="*/ 228000 h 456000"/>
                      <a:gd name="connsiteX4" fmla="*/ 456000 w 912000"/>
                      <a:gd name="connsiteY4" fmla="*/ 228000 h 45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2000" h="456000">
                        <a:moveTo>
                          <a:pt x="820800" y="456000"/>
                        </a:moveTo>
                        <a:cubicBezTo>
                          <a:pt x="871173" y="456000"/>
                          <a:pt x="912000" y="415170"/>
                          <a:pt x="912000" y="364800"/>
                        </a:cubicBezTo>
                        <a:lnTo>
                          <a:pt x="912000" y="91200"/>
                        </a:lnTo>
                        <a:cubicBezTo>
                          <a:pt x="912000" y="40830"/>
                          <a:pt x="871173" y="0"/>
                          <a:pt x="820800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364800"/>
                        </a:lnTo>
                        <a:cubicBezTo>
                          <a:pt x="0" y="415170"/>
                          <a:pt x="40830" y="456000"/>
                          <a:pt x="91200" y="456000"/>
                        </a:cubicBezTo>
                        <a:lnTo>
                          <a:pt x="820800" y="456000"/>
                        </a:lnTo>
                        <a:close/>
                      </a:path>
                    </a:pathLst>
                  </a:custGeom>
                  <a:solidFill>
                    <a:srgbClr val="ADAED6"/>
                  </a:solidFill>
                  <a:ln w="7600" cap="flat">
                    <a:solidFill>
                      <a:srgbClr val="C0C0C0"/>
                    </a:solidFill>
                    <a:miter lim="800000"/>
                  </a:ln>
                </p:spPr>
                <p:txBody>
                  <a:bodyPr wrap="square" lIns="36000" tIns="18000" rIns="36000" bIns="18000" rtlCol="0" anchor="ctr"/>
                  <a:lstStyle/>
                  <a:p>
                    <a:pPr algn="ctr"/>
                    <a:endParaRPr sz="760" dirty="0">
                      <a:solidFill>
                        <a:srgbClr val="0C0C0C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522907" y="652324"/>
                    <a:ext cx="1720850" cy="12003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400" dirty="0" smtClean="0">
                        <a:ea typeface="ＭＳ Ｐゴシック" charset="-128"/>
                        <a:cs typeface="ＭＳ Ｐゴシック" charset="-128"/>
                      </a:rPr>
                      <a:t>runETSS.sh</a:t>
                    </a:r>
                    <a:endParaRPr lang="en-US" sz="1400" dirty="0" smtClean="0">
                      <a:latin typeface="+mn-lt"/>
                      <a:ea typeface="ＭＳ Ｐゴシック" charset="-128"/>
                      <a:cs typeface="ＭＳ Ｐゴシック" charset="-128"/>
                    </a:endParaRPr>
                  </a:p>
                  <a:p>
                    <a:pPr algn="ctr">
                      <a:defRPr/>
                    </a:pPr>
                    <a:r>
                      <a:rPr lang="en-US" sz="1400" dirty="0" smtClean="0">
                        <a:latin typeface="+mn-lt"/>
                        <a:ea typeface="ＭＳ Ｐゴシック" charset="-128"/>
                        <a:cs typeface="ＭＳ Ｐゴシック" charset="-128"/>
                      </a:rPr>
                      <a:t>Prepare to define GFS data source and Model working directory </a:t>
                    </a:r>
                    <a:endParaRPr lang="en-US" sz="1400" dirty="0">
                      <a:latin typeface="+mn-lt"/>
                      <a:ea typeface="ＭＳ Ｐゴシック" charset="-128"/>
                      <a:cs typeface="ＭＳ Ｐゴシック" charset="-128"/>
                    </a:endParaRP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216966" y="634880"/>
                    <a:ext cx="1720849" cy="11695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400" dirty="0" smtClean="0">
                        <a:latin typeface="+mn-lt"/>
                        <a:ea typeface="ＭＳ Ｐゴシック" charset="-128"/>
                        <a:cs typeface="ＭＳ Ｐゴシック" charset="-128"/>
                      </a:rPr>
                      <a:t>Kick off setup.sh and check.sh to  copy GFS data needed by ETSS. </a:t>
                    </a:r>
                    <a:r>
                      <a:rPr lang="en-US" sz="1400" dirty="0" smtClean="0">
                        <a:ea typeface="ＭＳ Ｐゴシック" charset="-128"/>
                        <a:cs typeface="ＭＳ Ｐゴシック" charset="-128"/>
                      </a:rPr>
                      <a:t>Also kick off  </a:t>
                    </a:r>
                    <a:r>
                      <a:rPr lang="en-US" sz="1400" dirty="0" err="1" smtClean="0">
                        <a:ea typeface="ＭＳ Ｐゴシック" charset="-128"/>
                        <a:cs typeface="ＭＳ Ｐゴシック" charset="-128"/>
                      </a:rPr>
                      <a:t>jgfs_stormsurge.ecf</a:t>
                    </a:r>
                    <a:r>
                      <a:rPr lang="en-US" sz="1400" dirty="0" smtClean="0">
                        <a:latin typeface="+mn-lt"/>
                        <a:ea typeface="ＭＳ Ｐゴシック" charset="-128"/>
                        <a:cs typeface="ＭＳ Ｐゴシック" charset="-128"/>
                      </a:rPr>
                      <a:t> </a:t>
                    </a:r>
                    <a:endParaRPr lang="en-US" sz="1400" dirty="0">
                      <a:latin typeface="+mn-lt"/>
                      <a:ea typeface="ＭＳ Ｐゴシック" charset="-128"/>
                      <a:cs typeface="ＭＳ Ｐゴシック" charset="-128"/>
                    </a:endParaRPr>
                  </a:p>
                </p:txBody>
              </p:sp>
              <p:sp>
                <p:nvSpPr>
                  <p:cNvPr id="36" name="Rektangel 101"/>
                  <p:cNvSpPr>
                    <a:spLocks noChangeArrowheads="1"/>
                  </p:cNvSpPr>
                  <p:nvPr/>
                </p:nvSpPr>
                <p:spPr bwMode="auto">
                  <a:xfrm>
                    <a:off x="521632" y="622176"/>
                    <a:ext cx="1678226" cy="1205297"/>
                  </a:xfrm>
                  <a:prstGeom prst="rect">
                    <a:avLst/>
                  </a:prstGeom>
                  <a:gradFill flip="none" rotWithShape="1">
                    <a:gsLst>
                      <a:gs pos="22000">
                        <a:srgbClr val="008000"/>
                      </a:gs>
                      <a:gs pos="77000">
                        <a:srgbClr val="4FF600"/>
                      </a:gs>
                      <a:gs pos="100000">
                        <a:srgbClr val="00B300"/>
                      </a:gs>
                    </a:gsLst>
                    <a:lin ang="13500000" scaled="1"/>
                    <a:tileRect/>
                  </a:gradFill>
                  <a:ln w="12700">
                    <a:solidFill>
                      <a:srgbClr val="008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kern="0">
                      <a:solidFill>
                        <a:sysClr val="window" lastClr="FFFFFF"/>
                      </a:solidFill>
                      <a:latin typeface="Calibri"/>
                      <a:ea typeface="ＭＳ Ｐゴシック" pitchFamily="-97" charset="-128"/>
                      <a:cs typeface="ＭＳ Ｐゴシック" charset="-128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34835" y="634880"/>
                    <a:ext cx="1651819" cy="11695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400" dirty="0" smtClean="0">
                        <a:latin typeface="+mn-lt"/>
                        <a:ea typeface="ＭＳ Ｐゴシック" charset="-128"/>
                        <a:cs typeface="ＭＳ Ｐゴシック" charset="-128"/>
                      </a:rPr>
                      <a:t>Kick off </a:t>
                    </a:r>
                    <a:r>
                      <a:rPr lang="en-US" sz="1400" dirty="0" err="1" smtClean="0">
                        <a:latin typeface="+mn-lt"/>
                        <a:ea typeface="ＭＳ Ｐゴシック" charset="-128"/>
                        <a:cs typeface="ＭＳ Ｐゴシック" charset="-128"/>
                      </a:rPr>
                      <a:t>Cron</a:t>
                    </a:r>
                    <a:r>
                      <a:rPr lang="en-US" sz="1400" dirty="0" smtClean="0">
                        <a:latin typeface="+mn-lt"/>
                        <a:ea typeface="ＭＳ Ｐゴシック" charset="-128"/>
                        <a:cs typeface="ＭＳ Ｐゴシック" charset="-128"/>
                      </a:rPr>
                      <a:t> Job at </a:t>
                    </a:r>
                  </a:p>
                  <a:p>
                    <a:pPr algn="ctr">
                      <a:defRPr/>
                    </a:pPr>
                    <a:r>
                      <a:rPr lang="en-US" sz="1400" dirty="0" smtClean="0">
                        <a:latin typeface="+mn-lt"/>
                        <a:ea typeface="ＭＳ Ｐゴシック" charset="-128"/>
                        <a:cs typeface="ＭＳ Ｐゴシック" charset="-128"/>
                      </a:rPr>
                      <a:t>04:50z, 10:50z, 16:40z ,22:40z ,</a:t>
                    </a:r>
                  </a:p>
                  <a:p>
                    <a:pPr algn="ctr">
                      <a:defRPr/>
                    </a:pPr>
                    <a:r>
                      <a:rPr lang="en-US" sz="1400" dirty="0" smtClean="0">
                        <a:latin typeface="+mn-lt"/>
                        <a:ea typeface="ＭＳ Ｐゴシック" charset="-128"/>
                        <a:cs typeface="ＭＳ Ｐゴシック" charset="-128"/>
                      </a:rPr>
                      <a:t>for GFS output data time delay</a:t>
                    </a:r>
                    <a:endParaRPr lang="en-US" sz="1400" dirty="0">
                      <a:latin typeface="+mn-lt"/>
                      <a:ea typeface="ＭＳ Ｐゴシック" charset="-128"/>
                      <a:cs typeface="ＭＳ Ｐゴシック" charset="-128"/>
                    </a:endParaRPr>
                  </a:p>
                </p:txBody>
              </p:sp>
              <p:sp>
                <p:nvSpPr>
                  <p:cNvPr id="50" name="Right Arrow 49"/>
                  <p:cNvSpPr>
                    <a:spLocks noChangeArrowheads="1"/>
                  </p:cNvSpPr>
                  <p:nvPr/>
                </p:nvSpPr>
                <p:spPr bwMode="auto">
                  <a:xfrm>
                    <a:off x="2214282" y="1086982"/>
                    <a:ext cx="1323901" cy="141448"/>
                  </a:xfrm>
                  <a:prstGeom prst="rightArrow">
                    <a:avLst>
                      <a:gd name="adj1" fmla="val 25046"/>
                      <a:gd name="adj2" fmla="val 45833"/>
                    </a:avLst>
                  </a:prstGeom>
                  <a:gradFill rotWithShape="1">
                    <a:gsLst>
                      <a:gs pos="0">
                        <a:srgbClr val="BFBFBF"/>
                      </a:gs>
                      <a:gs pos="100000">
                        <a:srgbClr val="7F7F7F"/>
                      </a:gs>
                    </a:gsLst>
                    <a:lin ang="5400000"/>
                  </a:gradFill>
                  <a:ln w="9525">
                    <a:solidFill>
                      <a:srgbClr val="595959"/>
                    </a:solidFill>
                    <a:miter lim="800000"/>
                    <a:headEnd/>
                    <a:tailEnd/>
                  </a:ln>
                  <a:effectLst>
                    <a:outerShdw dist="23000" dir="5400000" rotWithShape="0">
                      <a:srgbClr val="808080">
                        <a:alpha val="34999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chemeClr val="lt1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  <p:sp>
              <p:nvSpPr>
                <p:cNvPr id="41" name="Rounded rectangle"/>
                <p:cNvSpPr/>
                <p:nvPr/>
              </p:nvSpPr>
              <p:spPr>
                <a:xfrm>
                  <a:off x="6691367" y="2361310"/>
                  <a:ext cx="1688596" cy="702798"/>
                </a:xfrm>
                <a:custGeom>
                  <a:avLst/>
                  <a:gdLst>
                    <a:gd name="connsiteX0" fmla="*/ 456000 w 912000"/>
                    <a:gd name="connsiteY0" fmla="*/ 456000 h 456000"/>
                    <a:gd name="connsiteX1" fmla="*/ 456000 w 912000"/>
                    <a:gd name="connsiteY1" fmla="*/ 0 h 456000"/>
                    <a:gd name="connsiteX2" fmla="*/ 912000 w 912000"/>
                    <a:gd name="connsiteY2" fmla="*/ 228000 h 456000"/>
                    <a:gd name="connsiteX3" fmla="*/ 0 w 912000"/>
                    <a:gd name="connsiteY3" fmla="*/ 228000 h 456000"/>
                    <a:gd name="connsiteX4" fmla="*/ 456000 w 912000"/>
                    <a:gd name="connsiteY4" fmla="*/ 228000 h 45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2000" h="456000">
                      <a:moveTo>
                        <a:pt x="820800" y="456000"/>
                      </a:moveTo>
                      <a:cubicBezTo>
                        <a:pt x="871173" y="456000"/>
                        <a:pt x="912000" y="415170"/>
                        <a:pt x="912000" y="364800"/>
                      </a:cubicBezTo>
                      <a:lnTo>
                        <a:pt x="912000" y="91200"/>
                      </a:lnTo>
                      <a:cubicBezTo>
                        <a:pt x="912000" y="40830"/>
                        <a:pt x="871173" y="0"/>
                        <a:pt x="8208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364800"/>
                      </a:lnTo>
                      <a:cubicBezTo>
                        <a:pt x="0" y="415170"/>
                        <a:pt x="40830" y="456000"/>
                        <a:pt x="91200" y="456000"/>
                      </a:cubicBezTo>
                      <a:lnTo>
                        <a:pt x="820800" y="456000"/>
                      </a:lnTo>
                      <a:close/>
                    </a:path>
                  </a:pathLst>
                </a:custGeom>
                <a:solidFill>
                  <a:srgbClr val="ADAED6"/>
                </a:solidFill>
                <a:ln w="7600" cap="flat">
                  <a:solidFill>
                    <a:srgbClr val="C0C0C0"/>
                  </a:solidFill>
                  <a:miter lim="800000"/>
                </a:ln>
              </p:spPr>
              <p:txBody>
                <a:bodyPr wrap="square" lIns="36000" tIns="18000" rIns="36000" bIns="18000" rtlCol="0" anchor="ctr"/>
                <a:lstStyle/>
                <a:p>
                  <a:pPr algn="ctr"/>
                  <a:endParaRPr sz="760" dirty="0">
                    <a:solidFill>
                      <a:srgbClr val="0C0C0C"/>
                    </a:solidFill>
                    <a:latin typeface="Arial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682400" y="2441375"/>
                  <a:ext cx="168859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dirty="0" smtClean="0">
                      <a:ea typeface="ＭＳ Ｐゴシック" charset="-128"/>
                      <a:cs typeface="ＭＳ Ｐゴシック" charset="-128"/>
                    </a:rPr>
                    <a:t>Submit job JGFS_STORMSURGE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083327" y="2409976"/>
                  <a:ext cx="212280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dirty="0" smtClean="0">
                      <a:latin typeface="+mn-lt"/>
                      <a:ea typeface="ＭＳ Ｐゴシック" charset="-128"/>
                      <a:cs typeface="ＭＳ Ｐゴシック" charset="-128"/>
                    </a:rPr>
                    <a:t>Kick off script </a:t>
                  </a:r>
                  <a:r>
                    <a:rPr lang="en-US" sz="1400" dirty="0" err="1" smtClean="0">
                      <a:latin typeface="+mn-lt"/>
                      <a:ea typeface="ＭＳ Ｐゴシック" charset="-128"/>
                      <a:cs typeface="ＭＳ Ｐゴシック" charset="-128"/>
                    </a:rPr>
                    <a:t>exgfs_stormsurge_sh.ecf</a:t>
                  </a:r>
                  <a:endParaRPr lang="en-US" sz="1400" dirty="0">
                    <a:latin typeface="+mn-lt"/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47" name="Rounded rectangle"/>
                <p:cNvSpPr/>
                <p:nvPr/>
              </p:nvSpPr>
              <p:spPr>
                <a:xfrm>
                  <a:off x="591560" y="3372055"/>
                  <a:ext cx="1793051" cy="1082077"/>
                </a:xfrm>
                <a:custGeom>
                  <a:avLst/>
                  <a:gdLst>
                    <a:gd name="connsiteX0" fmla="*/ 456000 w 912000"/>
                    <a:gd name="connsiteY0" fmla="*/ 456000 h 456000"/>
                    <a:gd name="connsiteX1" fmla="*/ 456000 w 912000"/>
                    <a:gd name="connsiteY1" fmla="*/ 0 h 456000"/>
                    <a:gd name="connsiteX2" fmla="*/ 912000 w 912000"/>
                    <a:gd name="connsiteY2" fmla="*/ 228000 h 456000"/>
                    <a:gd name="connsiteX3" fmla="*/ 0 w 912000"/>
                    <a:gd name="connsiteY3" fmla="*/ 228000 h 456000"/>
                    <a:gd name="connsiteX4" fmla="*/ 456000 w 912000"/>
                    <a:gd name="connsiteY4" fmla="*/ 228000 h 45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2000" h="456000">
                      <a:moveTo>
                        <a:pt x="820800" y="456000"/>
                      </a:moveTo>
                      <a:cubicBezTo>
                        <a:pt x="871173" y="456000"/>
                        <a:pt x="912000" y="415170"/>
                        <a:pt x="912000" y="364800"/>
                      </a:cubicBezTo>
                      <a:lnTo>
                        <a:pt x="912000" y="91200"/>
                      </a:lnTo>
                      <a:cubicBezTo>
                        <a:pt x="912000" y="40830"/>
                        <a:pt x="871173" y="0"/>
                        <a:pt x="8208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364800"/>
                      </a:lnTo>
                      <a:cubicBezTo>
                        <a:pt x="0" y="415170"/>
                        <a:pt x="40830" y="456000"/>
                        <a:pt x="91200" y="456000"/>
                      </a:cubicBezTo>
                      <a:lnTo>
                        <a:pt x="820800" y="45600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7600" cap="flat">
                  <a:solidFill>
                    <a:srgbClr val="C0C0C0"/>
                  </a:solidFill>
                  <a:miter lim="800000"/>
                </a:ln>
              </p:spPr>
              <p:txBody>
                <a:bodyPr wrap="square" lIns="36000" tIns="18000" rIns="36000" bIns="18000" rtlCol="0" anchor="ctr"/>
                <a:lstStyle/>
                <a:p>
                  <a:pPr algn="ctr"/>
                  <a:endParaRPr sz="760" dirty="0">
                    <a:solidFill>
                      <a:srgbClr val="0C0C0C"/>
                    </a:solidFill>
                    <a:latin typeface="Arial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611487" y="3400343"/>
                  <a:ext cx="1711524" cy="10156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dirty="0" smtClean="0">
                      <a:ea typeface="ＭＳ Ｐゴシック" charset="-128"/>
                      <a:cs typeface="ＭＳ Ｐゴシック" charset="-128"/>
                    </a:rPr>
                    <a:t>Prepare GFS data and run </a:t>
                  </a:r>
                  <a:r>
                    <a:rPr lang="en-US" sz="1600" b="1" dirty="0" smtClean="0">
                      <a:ea typeface="ＭＳ Ｐゴシック" charset="-128"/>
                      <a:cs typeface="ＭＳ Ｐゴシック" charset="-128"/>
                    </a:rPr>
                    <a:t>mdl_c10_gen mdl_cy_puv10</a:t>
                  </a:r>
                  <a:endParaRPr lang="en-US" sz="1600" b="1" dirty="0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52" name="Rounded rectangle"/>
                <p:cNvSpPr/>
                <p:nvPr/>
              </p:nvSpPr>
              <p:spPr>
                <a:xfrm>
                  <a:off x="3129744" y="3372055"/>
                  <a:ext cx="1793051" cy="1082077"/>
                </a:xfrm>
                <a:custGeom>
                  <a:avLst/>
                  <a:gdLst>
                    <a:gd name="connsiteX0" fmla="*/ 456000 w 912000"/>
                    <a:gd name="connsiteY0" fmla="*/ 456000 h 456000"/>
                    <a:gd name="connsiteX1" fmla="*/ 456000 w 912000"/>
                    <a:gd name="connsiteY1" fmla="*/ 0 h 456000"/>
                    <a:gd name="connsiteX2" fmla="*/ 912000 w 912000"/>
                    <a:gd name="connsiteY2" fmla="*/ 228000 h 456000"/>
                    <a:gd name="connsiteX3" fmla="*/ 0 w 912000"/>
                    <a:gd name="connsiteY3" fmla="*/ 228000 h 456000"/>
                    <a:gd name="connsiteX4" fmla="*/ 456000 w 912000"/>
                    <a:gd name="connsiteY4" fmla="*/ 228000 h 45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2000" h="456000">
                      <a:moveTo>
                        <a:pt x="820800" y="456000"/>
                      </a:moveTo>
                      <a:cubicBezTo>
                        <a:pt x="871173" y="456000"/>
                        <a:pt x="912000" y="415170"/>
                        <a:pt x="912000" y="364800"/>
                      </a:cubicBezTo>
                      <a:lnTo>
                        <a:pt x="912000" y="91200"/>
                      </a:lnTo>
                      <a:cubicBezTo>
                        <a:pt x="912000" y="40830"/>
                        <a:pt x="871173" y="0"/>
                        <a:pt x="8208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364800"/>
                      </a:lnTo>
                      <a:cubicBezTo>
                        <a:pt x="0" y="415170"/>
                        <a:pt x="40830" y="456000"/>
                        <a:pt x="91200" y="456000"/>
                      </a:cubicBezTo>
                      <a:lnTo>
                        <a:pt x="820800" y="45600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7600" cap="flat">
                  <a:solidFill>
                    <a:srgbClr val="C0C0C0"/>
                  </a:solidFill>
                  <a:miter lim="800000"/>
                </a:ln>
              </p:spPr>
              <p:txBody>
                <a:bodyPr wrap="square" lIns="36000" tIns="18000" rIns="36000" bIns="18000" rtlCol="0" anchor="ctr"/>
                <a:lstStyle/>
                <a:p>
                  <a:pPr algn="ctr"/>
                  <a:endParaRPr sz="760" dirty="0">
                    <a:solidFill>
                      <a:srgbClr val="0C0C0C"/>
                    </a:solidFill>
                    <a:latin typeface="Arial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3108170" y="3526234"/>
                  <a:ext cx="1874795" cy="8002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dirty="0" smtClean="0">
                      <a:ea typeface="ＭＳ Ｐゴシック" charset="-128"/>
                      <a:cs typeface="ＭＳ Ｐゴシック" charset="-128"/>
                    </a:rPr>
                    <a:t>gfs_stormsurge_poe.sh run</a:t>
                  </a:r>
                  <a:r>
                    <a:rPr lang="en-US" sz="1600" b="1" dirty="0" smtClean="0">
                      <a:ea typeface="ＭＳ Ｐゴシック" charset="-128"/>
                      <a:cs typeface="ＭＳ Ｐゴシック" charset="-128"/>
                    </a:rPr>
                    <a:t> </a:t>
                  </a:r>
                  <a:endParaRPr lang="en-US" sz="1600" b="1" dirty="0" smtClean="0">
                    <a:ea typeface="ＭＳ Ｐゴシック" charset="-128"/>
                    <a:cs typeface="ＭＳ Ｐゴシック" charset="-128"/>
                  </a:endParaRPr>
                </a:p>
                <a:p>
                  <a:pPr algn="ctr">
                    <a:defRPr/>
                  </a:pPr>
                  <a:r>
                    <a:rPr lang="en-US" sz="1600" b="1" dirty="0" smtClean="0">
                      <a:ea typeface="ＭＳ Ｐゴシック" charset="-128"/>
                      <a:cs typeface="ＭＳ Ｐゴシック" charset="-128"/>
                    </a:rPr>
                    <a:t>mdl_ext_6h</a:t>
                  </a:r>
                  <a:endParaRPr lang="en-US" sz="1600" b="1" dirty="0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57" name="Rounded rectangle"/>
                <p:cNvSpPr/>
                <p:nvPr/>
              </p:nvSpPr>
              <p:spPr>
                <a:xfrm>
                  <a:off x="5710599" y="3368908"/>
                  <a:ext cx="1506754" cy="1082077"/>
                </a:xfrm>
                <a:custGeom>
                  <a:avLst/>
                  <a:gdLst>
                    <a:gd name="connsiteX0" fmla="*/ 456000 w 912000"/>
                    <a:gd name="connsiteY0" fmla="*/ 456000 h 456000"/>
                    <a:gd name="connsiteX1" fmla="*/ 456000 w 912000"/>
                    <a:gd name="connsiteY1" fmla="*/ 0 h 456000"/>
                    <a:gd name="connsiteX2" fmla="*/ 912000 w 912000"/>
                    <a:gd name="connsiteY2" fmla="*/ 228000 h 456000"/>
                    <a:gd name="connsiteX3" fmla="*/ 0 w 912000"/>
                    <a:gd name="connsiteY3" fmla="*/ 228000 h 456000"/>
                    <a:gd name="connsiteX4" fmla="*/ 456000 w 912000"/>
                    <a:gd name="connsiteY4" fmla="*/ 228000 h 45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2000" h="456000">
                      <a:moveTo>
                        <a:pt x="820800" y="456000"/>
                      </a:moveTo>
                      <a:cubicBezTo>
                        <a:pt x="871173" y="456000"/>
                        <a:pt x="912000" y="415170"/>
                        <a:pt x="912000" y="364800"/>
                      </a:cubicBezTo>
                      <a:lnTo>
                        <a:pt x="912000" y="91200"/>
                      </a:lnTo>
                      <a:cubicBezTo>
                        <a:pt x="912000" y="40830"/>
                        <a:pt x="871173" y="0"/>
                        <a:pt x="8208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364800"/>
                      </a:lnTo>
                      <a:cubicBezTo>
                        <a:pt x="0" y="415170"/>
                        <a:pt x="40830" y="456000"/>
                        <a:pt x="91200" y="456000"/>
                      </a:cubicBezTo>
                      <a:lnTo>
                        <a:pt x="820800" y="45600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7600" cap="flat">
                  <a:solidFill>
                    <a:srgbClr val="C0C0C0"/>
                  </a:solidFill>
                  <a:miter lim="800000"/>
                </a:ln>
              </p:spPr>
              <p:txBody>
                <a:bodyPr wrap="square" lIns="36000" tIns="18000" rIns="36000" bIns="18000" rtlCol="0" anchor="ctr"/>
                <a:lstStyle/>
                <a:p>
                  <a:pPr algn="ctr"/>
                  <a:endParaRPr sz="760" dirty="0">
                    <a:solidFill>
                      <a:srgbClr val="0C0C0C"/>
                    </a:solidFill>
                    <a:latin typeface="Arial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661828" y="3445108"/>
                  <a:ext cx="1578882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dirty="0" smtClean="0">
                      <a:latin typeface="+mn-lt"/>
                      <a:ea typeface="ＭＳ Ｐゴシック" charset="-128"/>
                      <a:cs typeface="ＭＳ Ｐゴシック" charset="-128"/>
                    </a:rPr>
                    <a:t>Run</a:t>
                  </a:r>
                  <a:r>
                    <a:rPr lang="en-US" sz="1600" dirty="0" smtClean="0">
                      <a:latin typeface="+mn-lt"/>
                      <a:ea typeface="ＭＳ Ｐゴシック" charset="-128"/>
                      <a:cs typeface="ＭＳ Ｐゴシック" charset="-128"/>
                    </a:rPr>
                    <a:t> </a:t>
                  </a:r>
                  <a:r>
                    <a:rPr lang="en-US" sz="1600" b="1" dirty="0" smtClean="0">
                      <a:ea typeface="ＭＳ Ｐゴシック" charset="-128"/>
                      <a:cs typeface="ＭＳ Ｐゴシック" charset="-128"/>
                    </a:rPr>
                    <a:t>mdl_mdlsurge</a:t>
                  </a:r>
                </a:p>
                <a:p>
                  <a:pPr algn="ctr">
                    <a:defRPr/>
                  </a:pPr>
                  <a:r>
                    <a:rPr lang="en-US" sz="1600" b="1" dirty="0" err="1">
                      <a:ea typeface="ＭＳ Ｐゴシック" charset="-128"/>
                      <a:cs typeface="ＭＳ Ｐゴシック" charset="-128"/>
                    </a:rPr>
                    <a:t>m</a:t>
                  </a:r>
                  <a:r>
                    <a:rPr lang="en-US" sz="1600" b="1" dirty="0" err="1" smtClean="0">
                      <a:ea typeface="ＭＳ Ｐゴシック" charset="-128"/>
                      <a:cs typeface="ＭＳ Ｐゴシック" charset="-128"/>
                    </a:rPr>
                    <a:t>dl_gridmerge</a:t>
                  </a:r>
                  <a:endParaRPr lang="en-US" sz="1600" b="1" dirty="0"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35" name="Rektangel 101"/>
                <p:cNvSpPr>
                  <a:spLocks noChangeArrowheads="1"/>
                </p:cNvSpPr>
                <p:nvPr/>
              </p:nvSpPr>
              <p:spPr bwMode="auto">
                <a:xfrm>
                  <a:off x="7620000" y="3578467"/>
                  <a:ext cx="928420" cy="669250"/>
                </a:xfrm>
                <a:prstGeom prst="rect">
                  <a:avLst/>
                </a:prstGeom>
                <a:gradFill flip="none" rotWithShape="1">
                  <a:gsLst>
                    <a:gs pos="22000">
                      <a:srgbClr val="008000"/>
                    </a:gs>
                    <a:gs pos="77000">
                      <a:srgbClr val="4FF600"/>
                    </a:gs>
                    <a:gs pos="100000">
                      <a:srgbClr val="00B300"/>
                    </a:gs>
                  </a:gsLst>
                  <a:lin ang="13500000" scaled="1"/>
                  <a:tileRect/>
                </a:gradFill>
                <a:ln w="12700">
                  <a:solidFill>
                    <a:srgbClr val="008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 kern="0">
                    <a:solidFill>
                      <a:sysClr val="window" lastClr="FFFFFF"/>
                    </a:solidFill>
                    <a:latin typeface="Calibri"/>
                    <a:ea typeface="ＭＳ Ｐゴシック" pitchFamily="-97" charset="-128"/>
                    <a:cs typeface="ＭＳ Ｐゴシック" charset="-128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621320" y="3664734"/>
                  <a:ext cx="927100" cy="52322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dirty="0" smtClean="0">
                      <a:latin typeface="+mn-lt"/>
                      <a:ea typeface="ＭＳ Ｐゴシック" charset="-128"/>
                      <a:cs typeface="ＭＳ Ｐゴシック" charset="-128"/>
                    </a:rPr>
                    <a:t>Output Data</a:t>
                  </a:r>
                  <a:endParaRPr lang="en-US" sz="1400" dirty="0">
                    <a:latin typeface="+mn-lt"/>
                    <a:ea typeface="ＭＳ Ｐゴシック" charset="-128"/>
                    <a:cs typeface="ＭＳ Ｐゴシック" charset="-128"/>
                  </a:endParaRPr>
                </a:p>
              </p:txBody>
            </p:sp>
          </p:grpSp>
          <p:sp>
            <p:nvSpPr>
              <p:cNvPr id="9" name="Up Arrow Callout 8"/>
              <p:cNvSpPr/>
              <p:nvPr/>
            </p:nvSpPr>
            <p:spPr>
              <a:xfrm>
                <a:off x="594710" y="4554011"/>
                <a:ext cx="1637501" cy="1999705"/>
              </a:xfrm>
              <a:prstGeom prst="upArrowCallout">
                <a:avLst/>
              </a:prstGeom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Pre processing GFS wind data</a:t>
                </a:r>
              </a:p>
              <a:p>
                <a:pPr algn="ctr"/>
                <a:r>
                  <a:rPr lang="en-US" sz="1200" dirty="0" smtClean="0"/>
                  <a:t>mdl_c10_gen extract past forcing fields</a:t>
                </a:r>
              </a:p>
              <a:p>
                <a:pPr algn="ctr"/>
                <a:r>
                  <a:rPr lang="en-US" sz="1200" dirty="0" smtClean="0"/>
                  <a:t>mdl_cy_puv10 extract current and forecast forcing fields</a:t>
                </a:r>
                <a:endParaRPr lang="en-US" sz="1200" dirty="0"/>
              </a:p>
            </p:txBody>
          </p:sp>
          <p:sp>
            <p:nvSpPr>
              <p:cNvPr id="42" name="Up Arrow Callout 41"/>
              <p:cNvSpPr/>
              <p:nvPr/>
            </p:nvSpPr>
            <p:spPr>
              <a:xfrm>
                <a:off x="3201975" y="4554011"/>
                <a:ext cx="1637501" cy="1999706"/>
              </a:xfrm>
              <a:prstGeom prst="upArrowCallout">
                <a:avLst/>
              </a:prstGeom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Assign 1 </a:t>
                </a:r>
                <a:r>
                  <a:rPr lang="en-US" sz="1200" dirty="0" err="1" smtClean="0"/>
                  <a:t>cpu</a:t>
                </a:r>
                <a:r>
                  <a:rPr lang="en-US" sz="1200" dirty="0" smtClean="0"/>
                  <a:t> to run ETSS 1.5 model in Gulf of Mexico basin and the other 1 </a:t>
                </a:r>
                <a:r>
                  <a:rPr lang="en-US" sz="1200" dirty="0" err="1" smtClean="0"/>
                  <a:t>cpu</a:t>
                </a:r>
                <a:r>
                  <a:rPr lang="en-US" sz="1200" dirty="0" smtClean="0"/>
                  <a:t> to run in other 5 basins</a:t>
                </a:r>
                <a:endParaRPr lang="en-US" sz="1200" dirty="0"/>
              </a:p>
            </p:txBody>
          </p:sp>
          <p:sp>
            <p:nvSpPr>
              <p:cNvPr id="58" name="Up Arrow Callout 57"/>
              <p:cNvSpPr/>
              <p:nvPr/>
            </p:nvSpPr>
            <p:spPr>
              <a:xfrm>
                <a:off x="5654117" y="4554011"/>
                <a:ext cx="1637501" cy="2015814"/>
              </a:xfrm>
              <a:prstGeom prst="upArrowCallout">
                <a:avLst/>
              </a:prstGeom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Post processing output data</a:t>
                </a:r>
                <a:endParaRPr lang="en-US" sz="1200" dirty="0"/>
              </a:p>
              <a:p>
                <a:pPr algn="ctr"/>
                <a:r>
                  <a:rPr lang="en-US" sz="1200" dirty="0" err="1" smtClean="0"/>
                  <a:t>mdl_mdlsurge</a:t>
                </a:r>
                <a:r>
                  <a:rPr lang="en-US" sz="1200" dirty="0" smtClean="0"/>
                  <a:t> </a:t>
                </a:r>
                <a:r>
                  <a:rPr lang="en-US" sz="1200" smtClean="0"/>
                  <a:t>handle stations </a:t>
                </a:r>
                <a:r>
                  <a:rPr lang="en-US" sz="1200" dirty="0" smtClean="0"/>
                  <a:t>output</a:t>
                </a:r>
              </a:p>
              <a:p>
                <a:pPr algn="ctr"/>
                <a:r>
                  <a:rPr lang="en-US" sz="1200" dirty="0" err="1" smtClean="0"/>
                  <a:t>Mdl_gridmerge</a:t>
                </a:r>
                <a:r>
                  <a:rPr lang="en-US" sz="1200" dirty="0" smtClean="0"/>
                  <a:t> handle whole grid output</a:t>
                </a:r>
                <a:endParaRPr lang="en-US" sz="1200" dirty="0"/>
              </a:p>
            </p:txBody>
          </p:sp>
        </p:grpSp>
        <p:sp>
          <p:nvSpPr>
            <p:cNvPr id="61" name="Right Arrow 60"/>
            <p:cNvSpPr>
              <a:spLocks noChangeArrowheads="1"/>
            </p:cNvSpPr>
            <p:nvPr/>
          </p:nvSpPr>
          <p:spPr bwMode="auto">
            <a:xfrm rot="2473097">
              <a:off x="5108028" y="3058088"/>
              <a:ext cx="663134" cy="438323"/>
            </a:xfrm>
            <a:prstGeom prst="rightArrow">
              <a:avLst>
                <a:gd name="adj1" fmla="val 25046"/>
                <a:gd name="adj2" fmla="val 45824"/>
              </a:avLst>
            </a:prstGeom>
            <a:gradFill rotWithShape="1">
              <a:gsLst>
                <a:gs pos="0">
                  <a:srgbClr val="BFBFBF"/>
                </a:gs>
                <a:gs pos="100000">
                  <a:srgbClr val="7F7F7F"/>
                </a:gs>
              </a:gsLst>
              <a:lin ang="5400000"/>
            </a:gradFill>
            <a:ln w="9525">
              <a:solidFill>
                <a:srgbClr val="595959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Right Arrow 61"/>
            <p:cNvSpPr>
              <a:spLocks noChangeArrowheads="1"/>
            </p:cNvSpPr>
            <p:nvPr/>
          </p:nvSpPr>
          <p:spPr bwMode="auto">
            <a:xfrm rot="8633117">
              <a:off x="2348641" y="2998844"/>
              <a:ext cx="794395" cy="438323"/>
            </a:xfrm>
            <a:prstGeom prst="rightArrow">
              <a:avLst>
                <a:gd name="adj1" fmla="val 25046"/>
                <a:gd name="adj2" fmla="val 45824"/>
              </a:avLst>
            </a:prstGeom>
            <a:gradFill rotWithShape="1">
              <a:gsLst>
                <a:gs pos="0">
                  <a:srgbClr val="BFBFBF"/>
                </a:gs>
                <a:gs pos="100000">
                  <a:srgbClr val="7F7F7F"/>
                </a:gs>
              </a:gsLst>
              <a:lin ang="5400000"/>
            </a:gradFill>
            <a:ln w="9525">
              <a:solidFill>
                <a:srgbClr val="595959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3" name="Up Arrow Callout 42"/>
          <p:cNvSpPr/>
          <p:nvPr/>
        </p:nvSpPr>
        <p:spPr>
          <a:xfrm>
            <a:off x="7467600" y="4521794"/>
            <a:ext cx="1227667" cy="2015814"/>
          </a:xfrm>
          <a:prstGeom prst="upArrowCallou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Stations output files are in text format</a:t>
            </a:r>
            <a:endParaRPr lang="en-US" sz="1200" dirty="0" smtClean="0"/>
          </a:p>
          <a:p>
            <a:pPr algn="ctr"/>
            <a:r>
              <a:rPr lang="en-US" sz="1200" dirty="0" smtClean="0"/>
              <a:t>Whole </a:t>
            </a:r>
            <a:r>
              <a:rPr lang="en-US" sz="1200" dirty="0" smtClean="0"/>
              <a:t>grid </a:t>
            </a:r>
            <a:r>
              <a:rPr lang="en-US" sz="1200" dirty="0" smtClean="0"/>
              <a:t>output files are in GRIB-2 format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45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150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Huiqing Liu</dc:creator>
  <cp:lastModifiedBy>Huiqing Liu</cp:lastModifiedBy>
  <cp:revision>36</cp:revision>
  <dcterms:created xsi:type="dcterms:W3CDTF">2014-05-15T13:08:48Z</dcterms:created>
  <dcterms:modified xsi:type="dcterms:W3CDTF">2014-05-20T17:49:52Z</dcterms:modified>
</cp:coreProperties>
</file>