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8" r:id="rId2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.erickson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 autoAdjust="0"/>
    <p:restoredTop sz="94652" autoAdjust="0"/>
  </p:normalViewPr>
  <p:slideViewPr>
    <p:cSldViewPr>
      <p:cViewPr>
        <p:scale>
          <a:sx n="114" d="100"/>
          <a:sy n="114" d="100"/>
        </p:scale>
        <p:origin x="-72" y="1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14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8978F3C-4736-4181-84A3-050D7DFCCFB3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8A2953FD-4C08-445A-8BE8-4D621FB1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76333" y="8838722"/>
            <a:ext cx="3041968" cy="46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5" tIns="47517" rIns="95035" bIns="47517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882171-5F11-4E4B-8492-15A86822FB6D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976333" y="8835544"/>
            <a:ext cx="3041968" cy="46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96" tIns="47497" rIns="94996" bIns="47497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02ADC68-7F51-4CE4-8724-894AE09CFA55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96" tIns="47497" rIns="94996" bIns="47497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5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A991-DEAE-475A-AB52-EF03CD97A69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3CA3-4F92-4050-98FB-623A3DBE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143000" y="90488"/>
            <a:ext cx="670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/>
              <a:t>Extra Tropical Storm Surge I/O resolution upgrade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/>
              <a:t> </a:t>
            </a:r>
            <a:r>
              <a:rPr lang="en-US" altLang="en-US" sz="1400" b="1" dirty="0" smtClean="0"/>
              <a:t>Project Status as of  03/25/2014</a:t>
            </a:r>
            <a:endParaRPr lang="en-US" altLang="en-US" sz="1400" b="1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572000" y="44196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4572000" y="1108075"/>
            <a:ext cx="9525" cy="509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981200" y="4495800"/>
            <a:ext cx="1106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u="sng">
                <a:latin typeface="Times New Roman" pitchFamily="18" charset="0"/>
              </a:rPr>
              <a:t>Issues/Risks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2400" y="4800600"/>
            <a:ext cx="4343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marL="342900" indent="-342900" defTabSz="4572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 u="sng" dirty="0">
                <a:latin typeface="Times New Roman" pitchFamily="18" charset="0"/>
              </a:rPr>
              <a:t>Issues: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>
                <a:solidFill>
                  <a:srgbClr val="FF0000"/>
                </a:solidFill>
                <a:latin typeface="Times New Roman" pitchFamily="18" charset="0"/>
              </a:rPr>
              <a:t>Is a TIN needed if we are doing a transparent (to end user) upgrade to the model</a:t>
            </a:r>
            <a:r>
              <a:rPr lang="en-US" altLang="en-US" sz="1000" dirty="0" smtClean="0">
                <a:solidFill>
                  <a:srgbClr val="C00000"/>
                </a:solidFill>
                <a:latin typeface="Times New Roman" pitchFamily="18" charset="0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 u="sng" dirty="0" smtClean="0">
                <a:latin typeface="Times New Roman" pitchFamily="18" charset="0"/>
              </a:rPr>
              <a:t>Risks:</a:t>
            </a:r>
            <a:r>
              <a:rPr lang="en-US" altLang="en-US" sz="1000" b="1" dirty="0" smtClean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 u="sng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 u="sng" dirty="0" smtClean="0">
                <a:latin typeface="Times New Roman" pitchFamily="18" charset="0"/>
              </a:rPr>
              <a:t>Mitigation</a:t>
            </a:r>
            <a:r>
              <a:rPr lang="en-US" altLang="en-US" sz="1000" b="1" u="sng" dirty="0">
                <a:latin typeface="Times New Roman" pitchFamily="18" charset="0"/>
              </a:rPr>
              <a:t>:</a:t>
            </a:r>
            <a:r>
              <a:rPr lang="en-US" altLang="en-US" sz="1000" dirty="0">
                <a:latin typeface="Times New Roman" pitchFamily="18" charset="0"/>
              </a:rPr>
              <a:t> 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248400" y="4572000"/>
            <a:ext cx="855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u="sng">
                <a:latin typeface="Times New Roman" pitchFamily="18" charset="0"/>
              </a:rPr>
              <a:t>Finances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400800" y="762000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u="sng">
                <a:latin typeface="Times New Roman" pitchFamily="18" charset="0"/>
              </a:rPr>
              <a:t>Scheduling</a:t>
            </a:r>
          </a:p>
        </p:txBody>
      </p:sp>
      <p:pic>
        <p:nvPicPr>
          <p:cNvPr id="22537" name="Picture 9" descr="NOAACLB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5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1143000" y="1143000"/>
            <a:ext cx="287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u="sng">
                <a:latin typeface="Times New Roman" pitchFamily="18" charset="0"/>
              </a:rPr>
              <a:t>Project Information and Highlights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76200" y="1600200"/>
            <a:ext cx="449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marL="233363" indent="-233363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 u="sng" dirty="0">
                <a:latin typeface="Times New Roman" pitchFamily="18" charset="0"/>
              </a:rPr>
              <a:t>Leads:</a:t>
            </a:r>
            <a:r>
              <a:rPr lang="en-US" altLang="en-US" sz="1000" dirty="0">
                <a:latin typeface="Times New Roman" pitchFamily="18" charset="0"/>
              </a:rPr>
              <a:t>  Arthur Taylor (MDL)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 u="sng" dirty="0" smtClean="0">
                <a:latin typeface="Times New Roman" pitchFamily="18" charset="0"/>
              </a:rPr>
              <a:t>Scope</a:t>
            </a:r>
            <a:r>
              <a:rPr lang="en-US" altLang="en-US" sz="1000" b="1" u="sng" dirty="0">
                <a:latin typeface="Times New Roman" pitchFamily="18" charset="0"/>
              </a:rPr>
              <a:t>:</a:t>
            </a:r>
            <a:r>
              <a:rPr lang="en-US" altLang="en-US" sz="1000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000" dirty="0" smtClean="0">
                <a:latin typeface="Times New Roman" pitchFamily="18" charset="0"/>
              </a:rPr>
              <a:t>SPA </a:t>
            </a:r>
            <a:r>
              <a:rPr lang="en-US" altLang="en-US" sz="1000" dirty="0" err="1" smtClean="0">
                <a:latin typeface="Times New Roman" pitchFamily="18" charset="0"/>
              </a:rPr>
              <a:t>Bugzilla</a:t>
            </a:r>
            <a:r>
              <a:rPr lang="en-US" altLang="en-US" sz="1000" dirty="0" smtClean="0">
                <a:latin typeface="Times New Roman" pitchFamily="18" charset="0"/>
              </a:rPr>
              <a:t> 108 – </a:t>
            </a:r>
            <a:r>
              <a:rPr lang="en-US" altLang="en-US" sz="1000" b="1" dirty="0" smtClean="0">
                <a:solidFill>
                  <a:srgbClr val="FF0000"/>
                </a:solidFill>
                <a:latin typeface="Times New Roman" pitchFamily="18" charset="0"/>
              </a:rPr>
              <a:t>Move to vertical structure and reintroduce the error messages to avoid ‘silent failure on 1/27’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000" dirty="0" smtClean="0">
                <a:latin typeface="Times New Roman" pitchFamily="18" charset="0"/>
              </a:rPr>
              <a:t>Replace </a:t>
            </a:r>
            <a:r>
              <a:rPr lang="en-US" altLang="en-US" sz="1000" dirty="0">
                <a:latin typeface="Times New Roman" pitchFamily="18" charset="0"/>
              </a:rPr>
              <a:t>the forcing used by the ETSS model </a:t>
            </a:r>
            <a:r>
              <a:rPr lang="en-US" altLang="en-US" sz="1000" dirty="0" smtClean="0">
                <a:latin typeface="Times New Roman" pitchFamily="18" charset="0"/>
              </a:rPr>
              <a:t>from GFS GRIB-1 1 degree winds to GFS GRIB-2 0.5 </a:t>
            </a:r>
            <a:r>
              <a:rPr lang="en-US" altLang="en-US" sz="1000" dirty="0">
                <a:latin typeface="Times New Roman" pitchFamily="18" charset="0"/>
              </a:rPr>
              <a:t>degree GFS </a:t>
            </a:r>
            <a:r>
              <a:rPr lang="en-US" altLang="en-US" sz="1000" dirty="0" smtClean="0">
                <a:latin typeface="Times New Roman" pitchFamily="18" charset="0"/>
              </a:rPr>
              <a:t>winds. --- </a:t>
            </a:r>
            <a:r>
              <a:rPr lang="en-US" altLang="en-US" sz="1000" b="1" dirty="0" smtClean="0">
                <a:solidFill>
                  <a:srgbClr val="FF0000"/>
                </a:solidFill>
                <a:latin typeface="Times New Roman" pitchFamily="18" charset="0"/>
              </a:rPr>
              <a:t>See 3/10/2014 email about need to move to GRIB2 </a:t>
            </a:r>
            <a:endParaRPr lang="en-US" altLang="en-US" sz="10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000" dirty="0">
                <a:latin typeface="Times New Roman" pitchFamily="18" charset="0"/>
              </a:rPr>
              <a:t>Replace the output of the ETSS model from a 5km NDFD CONUS grid to a 2.5km NDFD CONUS grid.  Also replace the resolution of the Alaska grids</a:t>
            </a:r>
            <a:r>
              <a:rPr lang="en-US" altLang="en-US" sz="1000" dirty="0" smtClean="0">
                <a:latin typeface="Times New Roman" pitchFamily="18" charset="0"/>
              </a:rPr>
              <a:t>.</a:t>
            </a:r>
            <a:endParaRPr lang="en-US" altLang="en-US" sz="10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000" dirty="0" smtClean="0">
                <a:latin typeface="Times New Roman" pitchFamily="18" charset="0"/>
              </a:rPr>
              <a:t>Correct </a:t>
            </a:r>
            <a:r>
              <a:rPr lang="en-US" altLang="en-US" sz="1000" dirty="0">
                <a:latin typeface="Times New Roman" pitchFamily="18" charset="0"/>
              </a:rPr>
              <a:t>the Alaska mask file used to provide guidance in the south Bering Sea.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endParaRPr lang="en-US" altLang="en-US" sz="10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 u="sng" dirty="0">
                <a:latin typeface="Times New Roman" pitchFamily="18" charset="0"/>
              </a:rPr>
              <a:t>Expected Benefits:</a:t>
            </a:r>
            <a:r>
              <a:rPr lang="en-US" altLang="en-US" sz="1000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000" dirty="0" smtClean="0">
                <a:latin typeface="Times New Roman" pitchFamily="18" charset="0"/>
              </a:rPr>
              <a:t>Bug fixes (Diagnostics and better guidance </a:t>
            </a:r>
            <a:r>
              <a:rPr lang="en-US" altLang="en-US" sz="1000" dirty="0">
                <a:latin typeface="Times New Roman" pitchFamily="18" charset="0"/>
              </a:rPr>
              <a:t>for south Bering Sea)</a:t>
            </a:r>
            <a:endParaRPr lang="en-US" altLang="en-US" sz="1000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000" dirty="0" smtClean="0">
                <a:latin typeface="Times New Roman" pitchFamily="18" charset="0"/>
              </a:rPr>
              <a:t>Take </a:t>
            </a:r>
            <a:r>
              <a:rPr lang="en-US" altLang="en-US" sz="1000" dirty="0">
                <a:latin typeface="Times New Roman" pitchFamily="18" charset="0"/>
              </a:rPr>
              <a:t>advantage of more accurate wind guidance to create more accurate storm surge guidance for extra-tropical storms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000" dirty="0">
                <a:latin typeface="Times New Roman" pitchFamily="18" charset="0"/>
              </a:rPr>
              <a:t>Updates the resulting guidance to the resolution that the WFO’s are currently working on.</a:t>
            </a: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4648200" y="5029200"/>
            <a:ext cx="419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marL="230188" indent="-230188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 u="sng">
                <a:latin typeface="Times New Roman" pitchFamily="18" charset="0"/>
              </a:rPr>
              <a:t>Associated Costs:</a:t>
            </a:r>
            <a:r>
              <a:rPr lang="en-US" altLang="en-US" sz="1000">
                <a:latin typeface="Times New Roman" pitchFamily="18" charset="0"/>
              </a:rPr>
              <a:t> MDL in house maintenance.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latin typeface="Times New Roman" pitchFamily="18" charset="0"/>
              </a:rPr>
              <a:t>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 u="sng">
                <a:latin typeface="Times New Roman" pitchFamily="18" charset="0"/>
              </a:rPr>
              <a:t>Funding Sources:</a:t>
            </a:r>
            <a:r>
              <a:rPr lang="en-US" altLang="en-US" sz="1000">
                <a:latin typeface="Times New Roman" pitchFamily="18" charset="0"/>
              </a:rPr>
              <a:t> NA</a:t>
            </a:r>
          </a:p>
        </p:txBody>
      </p:sp>
      <p:graphicFrame>
        <p:nvGraphicFramePr>
          <p:cNvPr id="3086" name="Group 14"/>
          <p:cNvGraphicFramePr>
            <a:graphicFrameLocks noGrp="1"/>
          </p:cNvGraphicFramePr>
          <p:nvPr/>
        </p:nvGraphicFramePr>
        <p:xfrm>
          <a:off x="965200" y="6372225"/>
          <a:ext cx="7340600" cy="371475"/>
        </p:xfrm>
        <a:graphic>
          <a:graphicData uri="http://schemas.openxmlformats.org/drawingml/2006/table">
            <a:tbl>
              <a:tblPr/>
              <a:tblGrid>
                <a:gridCol w="2616200"/>
                <a:gridCol w="3268663"/>
                <a:gridCol w="14557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Management Attention Required</a:t>
                      </a:r>
                    </a:p>
                  </a:txBody>
                  <a:tcPr marL="91432" marR="91432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Potential Management Attention Needed</a:t>
                      </a: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On Target</a:t>
                      </a: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51" name="Oval 24"/>
          <p:cNvSpPr>
            <a:spLocks noChangeArrowheads="1"/>
          </p:cNvSpPr>
          <p:nvPr/>
        </p:nvSpPr>
        <p:spPr bwMode="auto">
          <a:xfrm>
            <a:off x="6962775" y="6391275"/>
            <a:ext cx="334963" cy="33337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G</a:t>
            </a:r>
          </a:p>
        </p:txBody>
      </p:sp>
      <p:sp>
        <p:nvSpPr>
          <p:cNvPr id="22552" name="Oval 25"/>
          <p:cNvSpPr>
            <a:spLocks noChangeArrowheads="1"/>
          </p:cNvSpPr>
          <p:nvPr/>
        </p:nvSpPr>
        <p:spPr bwMode="auto">
          <a:xfrm>
            <a:off x="3917950" y="6391275"/>
            <a:ext cx="334963" cy="3333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Y</a:t>
            </a:r>
          </a:p>
        </p:txBody>
      </p:sp>
      <p:sp>
        <p:nvSpPr>
          <p:cNvPr id="22553" name="Rectangle 26"/>
          <p:cNvSpPr>
            <a:spLocks noChangeArrowheads="1"/>
          </p:cNvSpPr>
          <p:nvPr/>
        </p:nvSpPr>
        <p:spPr bwMode="auto">
          <a:xfrm>
            <a:off x="52388" y="6581775"/>
            <a:ext cx="806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/>
              <a:t>v1.0  9/14//07</a:t>
            </a:r>
          </a:p>
        </p:txBody>
      </p:sp>
      <p:pic>
        <p:nvPicPr>
          <p:cNvPr id="22554" name="Picture 27" descr="Image of NCE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033" y="0"/>
            <a:ext cx="170396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5" name="Oval 28"/>
          <p:cNvSpPr>
            <a:spLocks noChangeArrowheads="1"/>
          </p:cNvSpPr>
          <p:nvPr/>
        </p:nvSpPr>
        <p:spPr bwMode="auto">
          <a:xfrm>
            <a:off x="5105400" y="4572000"/>
            <a:ext cx="334963" cy="33337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G</a:t>
            </a:r>
          </a:p>
        </p:txBody>
      </p:sp>
      <p:sp>
        <p:nvSpPr>
          <p:cNvPr id="22556" name="Oval 83"/>
          <p:cNvSpPr>
            <a:spLocks noChangeArrowheads="1"/>
          </p:cNvSpPr>
          <p:nvPr/>
        </p:nvSpPr>
        <p:spPr bwMode="auto">
          <a:xfrm>
            <a:off x="1044575" y="6386513"/>
            <a:ext cx="334963" cy="33337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R</a:t>
            </a:r>
          </a:p>
        </p:txBody>
      </p:sp>
      <p:sp>
        <p:nvSpPr>
          <p:cNvPr id="22557" name="Line 84"/>
          <p:cNvSpPr>
            <a:spLocks noChangeShapeType="1"/>
          </p:cNvSpPr>
          <p:nvPr/>
        </p:nvSpPr>
        <p:spPr bwMode="auto">
          <a:xfrm>
            <a:off x="381000" y="4419600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Oval 88"/>
          <p:cNvSpPr>
            <a:spLocks noChangeArrowheads="1"/>
          </p:cNvSpPr>
          <p:nvPr/>
        </p:nvSpPr>
        <p:spPr bwMode="auto">
          <a:xfrm>
            <a:off x="5257800" y="762000"/>
            <a:ext cx="334963" cy="33337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G</a:t>
            </a:r>
          </a:p>
        </p:txBody>
      </p:sp>
      <p:sp>
        <p:nvSpPr>
          <p:cNvPr id="22559" name="Slide Number Placeholder 2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0EAB3E5-E558-413D-9D26-9A78B71DC55E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2560" name="Oval 28"/>
          <p:cNvSpPr>
            <a:spLocks noChangeArrowheads="1"/>
          </p:cNvSpPr>
          <p:nvPr/>
        </p:nvSpPr>
        <p:spPr bwMode="auto">
          <a:xfrm>
            <a:off x="274638" y="4543425"/>
            <a:ext cx="334962" cy="33337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G</a:t>
            </a:r>
          </a:p>
        </p:txBody>
      </p:sp>
      <p:sp>
        <p:nvSpPr>
          <p:cNvPr id="22561" name="Oval 28"/>
          <p:cNvSpPr>
            <a:spLocks noChangeArrowheads="1"/>
          </p:cNvSpPr>
          <p:nvPr/>
        </p:nvSpPr>
        <p:spPr bwMode="auto">
          <a:xfrm>
            <a:off x="228600" y="990600"/>
            <a:ext cx="334963" cy="33337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G</a:t>
            </a:r>
          </a:p>
        </p:txBody>
      </p:sp>
      <p:graphicFrame>
        <p:nvGraphicFramePr>
          <p:cNvPr id="26" name="Shape 78"/>
          <p:cNvGraphicFramePr/>
          <p:nvPr>
            <p:extLst>
              <p:ext uri="{D42A27DB-BD31-4B8C-83A1-F6EECF244321}">
                <p14:modId xmlns:p14="http://schemas.microsoft.com/office/powerpoint/2010/main" val="49669169"/>
              </p:ext>
            </p:extLst>
          </p:nvPr>
        </p:nvGraphicFramePr>
        <p:xfrm>
          <a:off x="4572000" y="1219200"/>
          <a:ext cx="4465638" cy="317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07862"/>
                <a:gridCol w="828888"/>
                <a:gridCol w="828888"/>
              </a:tblGrid>
              <a:tr h="228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8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(NCEP)</a:t>
                      </a:r>
                    </a:p>
                  </a:txBody>
                  <a:tcPr marL="91416" marR="91416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8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91416" marR="91416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lang="en-US" sz="9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Initial EE setup (NCO Support)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4/22/2014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MDL testing complete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5/6/2014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Code delivered to NCO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5/6/2014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32" marR="91432" marT="45712" marB="45712" horzOverflow="overflow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Technical Information Notice Issued</a:t>
                      </a: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N/A?</a:t>
                      </a:r>
                      <a:endParaRPr lang="en-US" sz="900" dirty="0">
                        <a:solidFill>
                          <a:srgbClr val="FF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32" marR="91432" marT="45712" marB="45712" horzOverflow="overflow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CCB approve parallel data feed</a:t>
                      </a: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TBD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Parallel testing begun in NCO</a:t>
                      </a: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TBD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Real-Time Evaluation Ends</a:t>
                      </a: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TBD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IT testing begins</a:t>
                      </a: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TBD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IT testing ends</a:t>
                      </a: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TBD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Management Briefing</a:t>
                      </a: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TBD</a:t>
                      </a: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Implementation</a:t>
                      </a:r>
                    </a:p>
                  </a:txBody>
                  <a:tcPr marL="91416" marR="91416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FY14Q3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00"/>
                        </a:spcBef>
                        <a:buSzPct val="250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16" marR="91416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18107</TotalTime>
  <Words>292</Words>
  <Application>Microsoft Office PowerPoint</Application>
  <PresentationFormat>On-screen Show (4:3)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Barry</dc:creator>
  <cp:lastModifiedBy>Huiqing Liu</cp:lastModifiedBy>
  <cp:revision>89</cp:revision>
  <cp:lastPrinted>2013-12-20T14:53:05Z</cp:lastPrinted>
  <dcterms:created xsi:type="dcterms:W3CDTF">2013-12-02T22:27:15Z</dcterms:created>
  <dcterms:modified xsi:type="dcterms:W3CDTF">2014-05-13T17:44:47Z</dcterms:modified>
</cp:coreProperties>
</file>