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793B135-D911-473E-AB79-94CE5D41C7AD}">
  <a:tblStyle styleId="{6793B135-D911-473E-AB79-94CE5D41C7AD}"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9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30291227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4" name="Shape 28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1" name="Shape 29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8" name="Shape 29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6" name="Shape 3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2" name="Shape 3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8" name="Shape 3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4" name="Shape 3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08" name="Shape 20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8</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9" name="Shape 19"/>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Arial"/>
              <a:buNone/>
              <a:defRPr/>
            </a:lvl1pPr>
            <a:lvl2pPr marL="457200" marR="0" indent="0" algn="ctr" rtl="0">
              <a:spcBef>
                <a:spcPts val="560"/>
              </a:spcBef>
              <a:spcAft>
                <a:spcPts val="0"/>
              </a:spcAft>
              <a:buClr>
                <a:schemeClr val="dk1"/>
              </a:buClr>
              <a:buFont typeface="Arial"/>
              <a:buNone/>
              <a:defRPr/>
            </a:lvl2pPr>
            <a:lvl3pPr marL="914400" marR="0" indent="0" algn="ctr" rtl="0">
              <a:spcBef>
                <a:spcPts val="480"/>
              </a:spcBef>
              <a:spcAft>
                <a:spcPts val="0"/>
              </a:spcAft>
              <a:buClr>
                <a:schemeClr val="dk1"/>
              </a:buClr>
              <a:buFont typeface="Arial"/>
              <a:buNone/>
              <a:defRPr/>
            </a:lvl3pPr>
            <a:lvl4pPr marL="1371600" marR="0" indent="0" algn="ctr" rtl="0">
              <a:spcBef>
                <a:spcPts val="400"/>
              </a:spcBef>
              <a:spcAft>
                <a:spcPts val="0"/>
              </a:spcAft>
              <a:buClr>
                <a:schemeClr val="dk1"/>
              </a:buClr>
              <a:buFont typeface="Arial"/>
              <a:buNone/>
              <a:defRPr/>
            </a:lvl4pPr>
            <a:lvl5pPr marL="1828800" marR="0" indent="0" algn="ctr" rtl="0">
              <a:spcBef>
                <a:spcPts val="400"/>
              </a:spcBef>
              <a:spcAft>
                <a:spcPts val="0"/>
              </a:spcAft>
              <a:buClr>
                <a:schemeClr val="dk1"/>
              </a:buClr>
              <a:buFont typeface="Arial"/>
              <a:buNone/>
              <a:defRPr/>
            </a:lvl5pPr>
            <a:lvl6pPr marL="2286000" marR="0" indent="0" algn="ctr" rtl="0">
              <a:spcBef>
                <a:spcPts val="400"/>
              </a:spcBef>
              <a:spcAft>
                <a:spcPts val="0"/>
              </a:spcAft>
              <a:buClr>
                <a:schemeClr val="dk1"/>
              </a:buClr>
              <a:buFont typeface="Arial"/>
              <a:buNone/>
              <a:defRPr/>
            </a:lvl6pPr>
            <a:lvl7pPr marL="2743200" marR="0" indent="0" algn="ctr" rtl="0">
              <a:spcBef>
                <a:spcPts val="400"/>
              </a:spcBef>
              <a:spcAft>
                <a:spcPts val="0"/>
              </a:spcAft>
              <a:buClr>
                <a:schemeClr val="dk1"/>
              </a:buClr>
              <a:buFont typeface="Arial"/>
              <a:buNone/>
              <a:defRPr/>
            </a:lvl7pPr>
            <a:lvl8pPr marL="3200400" marR="0" indent="0" algn="ctr" rtl="0">
              <a:spcBef>
                <a:spcPts val="400"/>
              </a:spcBef>
              <a:spcAft>
                <a:spcPts val="0"/>
              </a:spcAft>
              <a:buClr>
                <a:schemeClr val="dk1"/>
              </a:buClr>
              <a:buFont typeface="Arial"/>
              <a:buNone/>
              <a:defRPr/>
            </a:lvl8pPr>
            <a:lvl9pPr marL="3657600" marR="0" indent="0" algn="ctr" rtl="0">
              <a:spcBef>
                <a:spcPts val="400"/>
              </a:spcBef>
              <a:spcAft>
                <a:spcPts val="0"/>
              </a:spcAft>
              <a:buClr>
                <a:schemeClr val="dk1"/>
              </a:buClr>
              <a:buFont typeface="Arial"/>
              <a:buNone/>
              <a:defRPr/>
            </a:lvl9pPr>
          </a:lstStyle>
          <a:p>
            <a:endParaRPr/>
          </a:p>
        </p:txBody>
      </p:sp>
      <p:sp>
        <p:nvSpPr>
          <p:cNvPr id="20" name="Shape 2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76200"/>
            <a:ext cx="8229600" cy="914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7" name="Shape 67"/>
          <p:cNvSpPr txBox="1">
            <a:spLocks noGrp="1"/>
          </p:cNvSpPr>
          <p:nvPr>
            <p:ph type="body" idx="1"/>
          </p:nvPr>
        </p:nvSpPr>
        <p:spPr>
          <a:xfrm rot="5400000">
            <a:off x="1981199" y="-381000"/>
            <a:ext cx="5181600"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
        <p:nvSpPr>
          <p:cNvPr id="68" name="Shape 6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rot="5400000">
            <a:off x="4533900" y="2171699"/>
            <a:ext cx="6248399"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2" name="Shape 72"/>
          <p:cNvSpPr txBox="1">
            <a:spLocks noGrp="1"/>
          </p:cNvSpPr>
          <p:nvPr>
            <p:ph type="body" idx="1"/>
          </p:nvPr>
        </p:nvSpPr>
        <p:spPr>
          <a:xfrm rot="5400000">
            <a:off x="342900" y="190500"/>
            <a:ext cx="6248399"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
        <p:nvSpPr>
          <p:cNvPr id="73" name="Shape 7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4" name="Shape 7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76200"/>
            <a:ext cx="8229600" cy="914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457200" y="1143000"/>
            <a:ext cx="8229600" cy="5181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
        <p:nvSpPr>
          <p:cNvPr id="25" name="Shape 2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 name="Shape 2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3" name="Shape 3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76200"/>
            <a:ext cx="8229600" cy="914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7" name="Shape 37"/>
          <p:cNvSpPr txBox="1">
            <a:spLocks noGrp="1"/>
          </p:cNvSpPr>
          <p:nvPr>
            <p:ph type="body" idx="1"/>
          </p:nvPr>
        </p:nvSpPr>
        <p:spPr>
          <a:xfrm>
            <a:off x="457200" y="1143000"/>
            <a:ext cx="4038599" cy="51816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2"/>
          </p:nvPr>
        </p:nvSpPr>
        <p:spPr>
          <a:xfrm>
            <a:off x="4648200" y="1143000"/>
            <a:ext cx="4038599" cy="51816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0" name="Shape 4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4" name="Shape 4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6" name="Shape 4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76200"/>
            <a:ext cx="8229600" cy="914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1" name="Shape 5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7" name="Shape 5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a:spLocks noGrp="1"/>
          </p:cNvSpPr>
          <p:nvPr>
            <p:ph type="pic" idx="2"/>
          </p:nvPr>
        </p:nvSpPr>
        <p:spPr>
          <a:xfrm>
            <a:off x="1792288" y="612775"/>
            <a:ext cx="5486399" cy="4114800"/>
          </a:xfrm>
          <a:prstGeom prst="rect">
            <a:avLst/>
          </a:prstGeom>
          <a:noFill/>
          <a:ln>
            <a:noFill/>
          </a:ln>
        </p:spPr>
      </p:sp>
      <p:sp>
        <p:nvSpPr>
          <p:cNvPr id="62" name="Shape 6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63" name="Shape 6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4" name="Shape 6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76200"/>
            <a:ext cx="8229600" cy="9144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143000"/>
            <a:ext cx="8229600" cy="5181600"/>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13" name="Shape 13"/>
          <p:cNvPicPr preferRelativeResize="0"/>
          <p:nvPr/>
        </p:nvPicPr>
        <p:blipFill rotWithShape="1">
          <a:blip r:embed="rId13">
            <a:alphaModFix/>
          </a:blip>
          <a:srcRect/>
          <a:stretch/>
        </p:blipFill>
        <p:spPr>
          <a:xfrm>
            <a:off x="152400" y="152400"/>
            <a:ext cx="762000" cy="762000"/>
          </a:xfrm>
          <a:prstGeom prst="rect">
            <a:avLst/>
          </a:prstGeom>
          <a:noFill/>
          <a:ln>
            <a:noFill/>
          </a:ln>
        </p:spPr>
      </p:pic>
      <p:pic>
        <p:nvPicPr>
          <p:cNvPr id="14" name="Shape 14"/>
          <p:cNvPicPr preferRelativeResize="0"/>
          <p:nvPr/>
        </p:nvPicPr>
        <p:blipFill rotWithShape="1">
          <a:blip r:embed="rId14">
            <a:alphaModFix/>
          </a:blip>
          <a:srcRect/>
          <a:stretch/>
        </p:blipFill>
        <p:spPr>
          <a:xfrm>
            <a:off x="8153400" y="152400"/>
            <a:ext cx="781049" cy="769938"/>
          </a:xfrm>
          <a:prstGeom prst="rect">
            <a:avLst/>
          </a:prstGeom>
          <a:noFill/>
          <a:ln>
            <a:noFill/>
          </a:ln>
        </p:spPr>
      </p:pic>
      <p:cxnSp>
        <p:nvCxnSpPr>
          <p:cNvPr id="15" name="Shape 15"/>
          <p:cNvCxnSpPr/>
          <p:nvPr/>
        </p:nvCxnSpPr>
        <p:spPr>
          <a:xfrm>
            <a:off x="228600" y="1066800"/>
            <a:ext cx="8610599" cy="0"/>
          </a:xfrm>
          <a:prstGeom prst="straightConnector1">
            <a:avLst/>
          </a:prstGeom>
          <a:noFill/>
          <a:ln w="25400" cap="flat">
            <a:solidFill>
              <a:srgbClr val="FF3300"/>
            </a:solidFill>
            <a:prstDash val="solid"/>
            <a:round/>
            <a:headEnd type="none" w="med" len="med"/>
            <a:tailEnd type="none" w="med" len="med"/>
          </a:ln>
        </p:spPr>
      </p:cxnSp>
      <p:sp>
        <p:nvSpPr>
          <p:cNvPr id="16" name="Shape 16"/>
          <p:cNvSpPr/>
          <p:nvPr/>
        </p:nvSpPr>
        <p:spPr>
          <a:xfrm>
            <a:off x="6553200" y="64770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baseline="0">
                <a:solidFill>
                  <a:srgbClr val="000000"/>
                </a:solidFill>
                <a:latin typeface="Arial Black"/>
                <a:ea typeface="Arial Black"/>
                <a:cs typeface="Arial Black"/>
                <a:sym typeface="Arial Black"/>
              </a:rPr>
              <a:t>‹#›</a:t>
            </a:fld>
            <a:endParaRPr lang="en-US" sz="1400" b="0" i="0" u="none" strike="noStrike" cap="none" baseline="0">
              <a:solidFill>
                <a:srgbClr val="000000"/>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nws.weather.gov/mdl/surge/comparison/comp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nws.noaa.gov/mdl/etsurg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eather.noaa.gov/pub/SL.us008001/DF.anf/DC.ets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vlab.ncep.noaa.gov/svn/etss/gfs_stormsurge/trun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vlab.ncep.noaa.gov/redmine/projects/etss/repository/show/post.etsurge2.0" TargetMode="External"/><Relationship Id="rId5" Type="http://schemas.openxmlformats.org/officeDocument/2006/relationships/hyperlink" Target="https://vlab.ncep.noaa.gov/redmine/projects/etss/repository/show/gfs_stormsurge" TargetMode="External"/><Relationship Id="rId4" Type="http://schemas.openxmlformats.org/officeDocument/2006/relationships/hyperlink" Target="https://vlab.ncep.noaa.gov/svn/etss/post.etsurge2.0/spadev"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771524" y="1066800"/>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dirty="0">
                <a:solidFill>
                  <a:schemeClr val="dk2"/>
                </a:solidFill>
                <a:latin typeface="Arial"/>
                <a:ea typeface="Arial"/>
                <a:cs typeface="Arial"/>
                <a:sym typeface="Arial"/>
              </a:rPr>
              <a:t>Extra-Tropical Storm Surge</a:t>
            </a:r>
            <a:br>
              <a:rPr lang="en-US" sz="3600" b="0" i="0" u="none" strike="noStrike" cap="none" baseline="0" dirty="0">
                <a:solidFill>
                  <a:schemeClr val="dk2"/>
                </a:solidFill>
                <a:latin typeface="Arial"/>
                <a:ea typeface="Arial"/>
                <a:cs typeface="Arial"/>
                <a:sym typeface="Arial"/>
              </a:rPr>
            </a:br>
            <a:r>
              <a:rPr lang="en-US" sz="3600" b="0" i="0" u="none" strike="noStrike" cap="none" baseline="0" dirty="0">
                <a:solidFill>
                  <a:schemeClr val="dk2"/>
                </a:solidFill>
                <a:latin typeface="Arial"/>
                <a:ea typeface="Arial"/>
                <a:cs typeface="Arial"/>
                <a:sym typeface="Arial"/>
              </a:rPr>
              <a:t>(ETSS) Model and Post Processing V 2.0</a:t>
            </a:r>
          </a:p>
        </p:txBody>
      </p:sp>
      <p:sp>
        <p:nvSpPr>
          <p:cNvPr id="77" name="Shape 77"/>
          <p:cNvSpPr txBox="1">
            <a:spLocks noGrp="1"/>
          </p:cNvSpPr>
          <p:nvPr>
            <p:ph type="subTitle" idx="1"/>
          </p:nvPr>
        </p:nvSpPr>
        <p:spPr>
          <a:xfrm>
            <a:off x="889000" y="2590800"/>
            <a:ext cx="7543800" cy="28194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Pre-Implementation Briefing</a:t>
            </a:r>
          </a:p>
          <a:p>
            <a:pPr marL="0" marR="0" lvl="0" indent="0" algn="ctr" rtl="0">
              <a:lnSpc>
                <a:spcPct val="90000"/>
              </a:lnSpc>
              <a:spcBef>
                <a:spcPts val="48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December, 2014</a:t>
            </a:r>
          </a:p>
          <a:p>
            <a:pPr marL="0" marR="0" lvl="0" indent="0" algn="ctr" rtl="0">
              <a:lnSpc>
                <a:spcPct val="90000"/>
              </a:lnSpc>
              <a:spcBef>
                <a:spcPts val="220"/>
              </a:spcBef>
              <a:spcAft>
                <a:spcPts val="0"/>
              </a:spcAft>
              <a:buClr>
                <a:schemeClr val="dk1"/>
              </a:buClr>
              <a:buSzPct val="25000"/>
              <a:buFont typeface="Arial"/>
              <a:buNone/>
            </a:pPr>
            <a:r>
              <a:rPr lang="en-US" sz="1100" b="0" i="0" u="none" strike="noStrike" cap="none" baseline="0">
                <a:solidFill>
                  <a:schemeClr val="dk1"/>
                </a:solidFill>
                <a:latin typeface="Arial"/>
                <a:ea typeface="Arial"/>
                <a:cs typeface="Arial"/>
                <a:sym typeface="Arial"/>
              </a:rPr>
              <a:t> </a:t>
            </a:r>
          </a:p>
          <a:p>
            <a:pPr marL="0" marR="0" lvl="0" indent="0" algn="ctr" rtl="0">
              <a:lnSpc>
                <a:spcPct val="90000"/>
              </a:lnSpc>
              <a:spcBef>
                <a:spcPts val="48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Huiqing Liu, Ryan Schuster, and Arthur Taylor </a:t>
            </a:r>
          </a:p>
          <a:p>
            <a:pPr marL="0" marR="0" lvl="0" indent="0" algn="ctr" rtl="0">
              <a:lnSpc>
                <a:spcPct val="90000"/>
              </a:lnSpc>
              <a:spcBef>
                <a:spcPts val="48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MDL/NWS/NOAA</a:t>
            </a:r>
          </a:p>
          <a:p>
            <a:pPr marL="0" marR="0" lvl="0" indent="0" algn="ctr" rtl="0">
              <a:lnSpc>
                <a:spcPct val="90000"/>
              </a:lnSpc>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p:txBody>
      </p:sp>
      <p:pic>
        <p:nvPicPr>
          <p:cNvPr id="78" name="Shape 78"/>
          <p:cNvPicPr preferRelativeResize="0"/>
          <p:nvPr/>
        </p:nvPicPr>
        <p:blipFill rotWithShape="1">
          <a:blip r:embed="rId3">
            <a:alphaModFix/>
          </a:blip>
          <a:srcRect/>
          <a:stretch/>
        </p:blipFill>
        <p:spPr>
          <a:xfrm>
            <a:off x="152400" y="152400"/>
            <a:ext cx="762000" cy="762000"/>
          </a:xfrm>
          <a:prstGeom prst="rect">
            <a:avLst/>
          </a:prstGeom>
          <a:noFill/>
          <a:ln>
            <a:noFill/>
          </a:ln>
        </p:spPr>
      </p:pic>
      <p:pic>
        <p:nvPicPr>
          <p:cNvPr id="79" name="Shape 79"/>
          <p:cNvPicPr preferRelativeResize="0"/>
          <p:nvPr/>
        </p:nvPicPr>
        <p:blipFill rotWithShape="1">
          <a:blip r:embed="rId4">
            <a:alphaModFix/>
          </a:blip>
          <a:srcRect/>
          <a:stretch/>
        </p:blipFill>
        <p:spPr>
          <a:xfrm>
            <a:off x="8153400" y="152400"/>
            <a:ext cx="781049" cy="769938"/>
          </a:xfrm>
          <a:prstGeom prst="rect">
            <a:avLst/>
          </a:prstGeom>
          <a:noFill/>
          <a:ln>
            <a:noFill/>
          </a:ln>
        </p:spPr>
      </p:pic>
      <p:pic>
        <p:nvPicPr>
          <p:cNvPr id="80" name="Shape 80"/>
          <p:cNvPicPr preferRelativeResize="0"/>
          <p:nvPr/>
        </p:nvPicPr>
        <p:blipFill rotWithShape="1">
          <a:blip r:embed="rId5">
            <a:alphaModFix/>
          </a:blip>
          <a:srcRect/>
          <a:stretch/>
        </p:blipFill>
        <p:spPr>
          <a:xfrm>
            <a:off x="3429000" y="4608578"/>
            <a:ext cx="2192340" cy="209702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Testing</a:t>
            </a:r>
          </a:p>
        </p:txBody>
      </p:sp>
      <p:sp>
        <p:nvSpPr>
          <p:cNvPr id="256" name="Shape 256"/>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Model</a:t>
            </a:r>
          </a:p>
          <a:p>
            <a:pPr marL="342900" marR="0" lvl="0" indent="-34290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Ran from Oct. 24, 2014 to now</a:t>
            </a:r>
          </a:p>
          <a:p>
            <a:pPr marL="742950" marR="0" lvl="1" indent="-285750" algn="l" rtl="0">
              <a:spcBef>
                <a:spcPts val="360"/>
              </a:spcBef>
              <a:spcAft>
                <a:spcPts val="0"/>
              </a:spcAft>
              <a:buClr>
                <a:schemeClr val="dk1"/>
              </a:buClr>
              <a:buSzPct val="100000"/>
              <a:buFont typeface="Arial"/>
              <a:buChar char="–"/>
            </a:pPr>
            <a:r>
              <a:rPr lang="en-US" sz="1800" b="0" i="0" u="none" strike="noStrike" cap="none" baseline="0">
                <a:solidFill>
                  <a:schemeClr val="dk1"/>
                </a:solidFill>
                <a:latin typeface="Arial"/>
                <a:ea typeface="Arial"/>
                <a:cs typeface="Arial"/>
                <a:sym typeface="Arial"/>
              </a:rPr>
              <a:t>Compared to ETSS1.5: </a:t>
            </a:r>
            <a:r>
              <a:rPr lang="en-US" sz="1800" b="0" i="0" u="sng" strike="noStrike" cap="none" baseline="0">
                <a:solidFill>
                  <a:schemeClr val="hlink"/>
                </a:solidFill>
                <a:latin typeface="Arial"/>
                <a:ea typeface="Arial"/>
                <a:cs typeface="Arial"/>
                <a:sym typeface="Arial"/>
                <a:hlinkClick r:id="rId3"/>
              </a:rPr>
              <a:t>http://nws.weather.gov/mdl/surge/comparison/comp1/</a:t>
            </a:r>
          </a:p>
          <a:p>
            <a:pPr marL="0" marR="0" lvl="0" indent="0" algn="l" rtl="0">
              <a:spcBef>
                <a:spcPts val="48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Post - Processing</a:t>
            </a:r>
          </a:p>
          <a:p>
            <a:pPr marL="342900" marR="0" lvl="0" indent="-34290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SHEF-encoded output successfully tested using AHPS system to decode</a:t>
            </a:r>
          </a:p>
          <a:p>
            <a:pPr marL="742950" marR="0" lvl="1" indent="-285750" algn="l" rtl="0">
              <a:spcBef>
                <a:spcPts val="360"/>
              </a:spcBef>
              <a:spcAft>
                <a:spcPts val="0"/>
              </a:spcAft>
              <a:buClr>
                <a:schemeClr val="dk1"/>
              </a:buClr>
              <a:buSzPct val="100000"/>
              <a:buFont typeface="Arial"/>
              <a:buChar char="–"/>
            </a:pPr>
            <a:r>
              <a:rPr lang="en-US" sz="1800" b="0" i="0" u="none" strike="noStrike" cap="none" baseline="0">
                <a:solidFill>
                  <a:schemeClr val="dk1"/>
                </a:solidFill>
                <a:latin typeface="Arial"/>
                <a:ea typeface="Arial"/>
                <a:cs typeface="Arial"/>
                <a:sym typeface="Arial"/>
              </a:rPr>
              <a:t>AHPS contact: Mark Armstrong (mark.armstrong@noaa.gov)</a:t>
            </a:r>
          </a:p>
          <a:p>
            <a:pPr marL="342900" marR="0" lvl="0" indent="-34290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Ran on WCOSS Dev machine for several weeks with correct output and format</a:t>
            </a:r>
          </a:p>
          <a:p>
            <a:pPr marL="742950" marR="0" lvl="1" indent="-285750" algn="l" rtl="0">
              <a:spcBef>
                <a:spcPts val="360"/>
              </a:spcBef>
              <a:spcAft>
                <a:spcPts val="0"/>
              </a:spcAft>
              <a:buClr>
                <a:schemeClr val="dk1"/>
              </a:buClr>
              <a:buSzPct val="100000"/>
              <a:buFont typeface="Arial"/>
              <a:buChar char="–"/>
            </a:pPr>
            <a:r>
              <a:rPr lang="en-US" sz="1800" b="0" i="0" u="none" strike="noStrike" cap="none" baseline="0">
                <a:solidFill>
                  <a:schemeClr val="dk1"/>
                </a:solidFill>
                <a:latin typeface="Arial"/>
                <a:ea typeface="Arial"/>
                <a:cs typeface="Arial"/>
                <a:sym typeface="Arial"/>
              </a:rPr>
              <a:t>Compared to ETSS1.5 text product and plots: </a:t>
            </a:r>
            <a:r>
              <a:rPr lang="en-US" sz="1800" b="0" i="0" u="sng" strike="noStrike" cap="none" baseline="0">
                <a:solidFill>
                  <a:schemeClr val="hlink"/>
                </a:solidFill>
                <a:latin typeface="Arial"/>
                <a:ea typeface="Arial"/>
                <a:cs typeface="Arial"/>
                <a:sym typeface="Arial"/>
                <a:hlinkClick r:id="rId4"/>
              </a:rPr>
              <a:t>http://</a:t>
            </a:r>
            <a:r>
              <a:rPr lang="en-US" sz="1800" u="sng">
                <a:solidFill>
                  <a:schemeClr val="hlink"/>
                </a:solidFill>
                <a:hlinkClick r:id="rId4"/>
              </a:rPr>
              <a:t>www.nws.noaa.gov/mdl/etsurge</a:t>
            </a:r>
          </a:p>
          <a:p>
            <a:pPr marL="0" marR="0" lvl="0" indent="0" algn="l" rtl="0">
              <a:spcBef>
                <a:spcPts val="48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Eval Team (Proposed)</a:t>
            </a:r>
          </a:p>
          <a:p>
            <a:pPr marL="342900" marR="0" lvl="0" indent="-34290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NCO, MDL, OPC, NHC/TAFB, WFO</a:t>
            </a:r>
            <a:r>
              <a:rPr lang="en-US" sz="2000">
                <a:solidFill>
                  <a:schemeClr val="dk1"/>
                </a:solidFill>
              </a:rPr>
              <a:t>s coordinated via </a:t>
            </a:r>
            <a:r>
              <a:rPr lang="en-US" sz="2000" b="0" i="0" u="none" strike="noStrike" cap="none" baseline="0">
                <a:solidFill>
                  <a:schemeClr val="dk1"/>
                </a:solidFill>
                <a:latin typeface="Arial"/>
                <a:ea typeface="Arial"/>
                <a:cs typeface="Arial"/>
                <a:sym typeface="Arial"/>
              </a:rPr>
              <a:t>OCWWS</a:t>
            </a:r>
          </a:p>
          <a:p>
            <a:pPr marL="342900" marR="0" lvl="0" indent="-342900" algn="l" rtl="0">
              <a:spcBef>
                <a:spcPts val="400"/>
              </a:spcBef>
              <a:spcAft>
                <a:spcPts val="0"/>
              </a:spcAft>
              <a:buClr>
                <a:schemeClr val="dk1"/>
              </a:buClr>
              <a:buSzPct val="100000"/>
              <a:buFont typeface="Arial"/>
              <a:buChar char="•"/>
            </a:pPr>
            <a:r>
              <a:rPr lang="en-US" sz="2000">
                <a:solidFill>
                  <a:schemeClr val="dk1"/>
                </a:solidFill>
              </a:rPr>
              <a:t>AHPS contact could test SHEF-output for 30-day period</a:t>
            </a:r>
          </a:p>
          <a:p>
            <a:pPr marL="342900" marR="0" lvl="0" indent="-139700" algn="l" rtl="0">
              <a:spcBef>
                <a:spcPts val="640"/>
              </a:spcBef>
              <a:spcAft>
                <a:spcPts val="0"/>
              </a:spcAft>
              <a:buClr>
                <a:schemeClr val="dk1"/>
              </a:buClr>
              <a:buFont typeface="Arial"/>
              <a:buNone/>
            </a:pPr>
            <a:endParaRPr sz="32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Resources</a:t>
            </a:r>
          </a:p>
        </p:txBody>
      </p:sp>
      <p:sp>
        <p:nvSpPr>
          <p:cNvPr id="262" name="Shape 262"/>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CPU</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Model: 6 CPU for 35 minutes</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Post-Processing: 3 CPU  for 8 minutes</a:t>
            </a:r>
          </a:p>
          <a:p>
            <a:pPr marL="457200" marR="0" lvl="1" indent="0" algn="l" rtl="0">
              <a:spcBef>
                <a:spcPts val="180"/>
              </a:spcBef>
              <a:spcAft>
                <a:spcPts val="0"/>
              </a:spcAft>
              <a:buClr>
                <a:schemeClr val="dk1"/>
              </a:buClr>
              <a:buSzPct val="25000"/>
              <a:buFont typeface="Arial"/>
              <a:buNone/>
            </a:pPr>
            <a:r>
              <a:rPr lang="en-US" sz="900" b="0" i="0" u="none" strike="noStrike" cap="none" baseline="0">
                <a:solidFill>
                  <a:schemeClr val="dk1"/>
                </a:solidFill>
                <a:latin typeface="Arial"/>
                <a:ea typeface="Arial"/>
                <a:cs typeface="Arial"/>
                <a:sym typeface="Arial"/>
              </a:rPr>
              <a:t> </a:t>
            </a:r>
          </a:p>
          <a:p>
            <a:pPr marL="457200" marR="0" lvl="1" indent="0" algn="l" rtl="0">
              <a:spcBef>
                <a:spcPts val="120"/>
              </a:spcBef>
              <a:spcAft>
                <a:spcPts val="0"/>
              </a:spcAft>
              <a:buClr>
                <a:schemeClr val="dk1"/>
              </a:buClr>
              <a:buSzPct val="25000"/>
              <a:buFont typeface="Arial"/>
              <a:buNone/>
            </a:pPr>
            <a:r>
              <a:rPr lang="en-US" sz="600" b="0" i="0" u="none" strike="noStrike" cap="none" baseline="0">
                <a:solidFill>
                  <a:schemeClr val="dk1"/>
                </a:solidFill>
                <a:latin typeface="Arial"/>
                <a:ea typeface="Arial"/>
                <a:cs typeface="Arial"/>
                <a:sym typeface="Arial"/>
              </a:rPr>
              <a:t> </a:t>
            </a:r>
          </a:p>
          <a:p>
            <a:pPr marL="342900" marR="0" lvl="0" indent="-34290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Output files:</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Model: </a:t>
            </a:r>
            <a:r>
              <a:rPr lang="en-US" sz="2000">
                <a:solidFill>
                  <a:schemeClr val="dk1"/>
                </a:solidFill>
              </a:rPr>
              <a:t>55</a:t>
            </a:r>
            <a:r>
              <a:rPr lang="en-US" sz="2000" b="0" i="0" u="none" strike="noStrike" cap="none" baseline="0">
                <a:solidFill>
                  <a:schemeClr val="dk1"/>
                </a:solidFill>
                <a:latin typeface="Arial"/>
                <a:ea typeface="Arial"/>
                <a:cs typeface="Arial"/>
                <a:sym typeface="Arial"/>
              </a:rPr>
              <a:t> MB CONUS grids and 1</a:t>
            </a:r>
            <a:r>
              <a:rPr lang="en-US" sz="2000">
                <a:solidFill>
                  <a:schemeClr val="dk1"/>
                </a:solidFill>
              </a:rPr>
              <a:t>25</a:t>
            </a:r>
            <a:r>
              <a:rPr lang="en-US" sz="2000" b="0" i="0" u="none" strike="noStrike" cap="none" baseline="0">
                <a:solidFill>
                  <a:schemeClr val="dk1"/>
                </a:solidFill>
                <a:latin typeface="Arial"/>
                <a:ea typeface="Arial"/>
                <a:cs typeface="Arial"/>
                <a:sym typeface="Arial"/>
              </a:rPr>
              <a:t> MB ALASKA grids 4x per day (</a:t>
            </a:r>
            <a:r>
              <a:rPr lang="en-US" sz="2000">
                <a:solidFill>
                  <a:schemeClr val="dk1"/>
                </a:solidFill>
              </a:rPr>
              <a:t>72</a:t>
            </a:r>
            <a:r>
              <a:rPr lang="en-US" sz="2000" b="0" i="0" u="none" strike="noStrike" cap="none" baseline="0">
                <a:solidFill>
                  <a:schemeClr val="dk1"/>
                </a:solidFill>
                <a:latin typeface="Arial"/>
                <a:ea typeface="Arial"/>
                <a:cs typeface="Arial"/>
                <a:sym typeface="Arial"/>
              </a:rPr>
              <a:t>0 MB per day total)</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ASCII SHEF bulletins: 226KB , 4x per day (904 KB per day total)</a:t>
            </a:r>
          </a:p>
          <a:p>
            <a:pPr marL="742950" marR="0" lvl="1" indent="-285750" algn="l" rtl="0">
              <a:spcBef>
                <a:spcPts val="400"/>
              </a:spcBef>
              <a:spcAft>
                <a:spcPts val="0"/>
              </a:spcAft>
              <a:buClr>
                <a:srgbClr val="FF0000"/>
              </a:buClr>
              <a:buSzPct val="100000"/>
              <a:buFont typeface="Arial"/>
              <a:buChar char="–"/>
            </a:pPr>
            <a:r>
              <a:rPr lang="en-US" sz="2000" b="0" i="0" u="none" strike="noStrike" cap="none" baseline="0">
                <a:solidFill>
                  <a:srgbClr val="FF0000"/>
                </a:solidFill>
                <a:latin typeface="Arial"/>
                <a:ea typeface="Arial"/>
                <a:cs typeface="Arial"/>
                <a:sym typeface="Arial"/>
              </a:rPr>
              <a:t>CSVs for site are 34MB</a:t>
            </a:r>
            <a:r>
              <a:rPr lang="en-US" sz="2000">
                <a:solidFill>
                  <a:srgbClr val="FF0000"/>
                </a:solidFill>
              </a:rPr>
              <a:t> (put tar.gz size instead)</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Dissemination</a:t>
            </a:r>
          </a:p>
        </p:txBody>
      </p:sp>
      <p:sp>
        <p:nvSpPr>
          <p:cNvPr id="268" name="Shape 268"/>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342900" marR="0" lvl="0" indent="-304800" algn="l" rtl="0">
              <a:spcBef>
                <a:spcPts val="0"/>
              </a:spcBef>
              <a:spcAft>
                <a:spcPts val="0"/>
              </a:spcAft>
              <a:buClr>
                <a:schemeClr val="dk1"/>
              </a:buClr>
              <a:buSzPct val="100000"/>
              <a:buFont typeface="Arial"/>
              <a:buChar char="•"/>
            </a:pPr>
            <a:r>
              <a:rPr lang="en-US" sz="1800" b="0" i="0" u="none" strike="noStrike" cap="none" baseline="0">
                <a:solidFill>
                  <a:schemeClr val="dk1"/>
                </a:solidFill>
                <a:latin typeface="Arial"/>
                <a:ea typeface="Arial"/>
                <a:cs typeface="Arial"/>
                <a:sym typeface="Arial"/>
              </a:rPr>
              <a:t>Model output into /com and /pcom</a:t>
            </a:r>
          </a:p>
          <a:p>
            <a:pPr marL="342900" marR="0" lvl="0" indent="-304800" algn="l" rtl="0">
              <a:spcBef>
                <a:spcPts val="0"/>
              </a:spcBef>
              <a:spcAft>
                <a:spcPts val="0"/>
              </a:spcAft>
              <a:buClr>
                <a:schemeClr val="dk1"/>
              </a:buClr>
              <a:buSzPct val="100000"/>
              <a:buFont typeface="Arial"/>
              <a:buChar char="•"/>
            </a:pPr>
            <a:r>
              <a:rPr lang="en-US" sz="1800">
                <a:solidFill>
                  <a:schemeClr val="dk1"/>
                </a:solidFill>
              </a:rPr>
              <a:t>NWS FTP: </a:t>
            </a:r>
            <a:r>
              <a:rPr lang="en-US" sz="1800" u="sng">
                <a:solidFill>
                  <a:srgbClr val="1155CC"/>
                </a:solidFill>
                <a:hlinkClick r:id="rId3"/>
              </a:rPr>
              <a:t>http://weather.noaa.gov/pub/SL.us008001/DF.anf/DC.etss/</a:t>
            </a:r>
          </a:p>
          <a:p>
            <a:pPr marL="342900" marR="0" lvl="0" indent="-190500" algn="l" rtl="0">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0" marR="0" lvl="0" indent="0" algn="l" rtl="0">
              <a:spcBef>
                <a:spcPts val="48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SHEF-encoded output:</a:t>
            </a:r>
          </a:p>
          <a:p>
            <a:pPr marL="342900" marR="0" lvl="0" indent="-34290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WMO headers</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CONUS: SRUS70 KWNO</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Alaska: SRAK70 KWNO</a:t>
            </a:r>
          </a:p>
          <a:p>
            <a:pPr marL="342900" marR="0" lvl="0" indent="-34290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AWIPS IDs</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East coast: TIDTWE, Gulf of Mexico: TIDTWG, West Coast: TIDTWP, Gulf of Alaska: TIDTWC, Bering Sea: TIDTWB, Arctic Alaska: TIDTWA</a:t>
            </a:r>
          </a:p>
          <a:p>
            <a:pPr marL="342900" marR="0" lvl="0" indent="-34290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DBNet Alert</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Dbn_alert: YYYY-mm-ddTHH:MM:SS MDLFCST ETSSBULL ${job} ${pcom}/${our_dir}/etss.tCCz.bull_tar</a:t>
            </a:r>
          </a:p>
          <a:p>
            <a:pPr marL="342900" marR="0" lvl="0" indent="-190500" algn="l" rtl="0">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Repository</a:t>
            </a:r>
          </a:p>
        </p:txBody>
      </p:sp>
      <p:sp>
        <p:nvSpPr>
          <p:cNvPr id="274" name="Shape 274"/>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SVNs: </a:t>
            </a:r>
            <a:br>
              <a:rPr lang="en-US" sz="2000" b="0" i="0" u="none" strike="noStrike" cap="none" baseline="0">
                <a:solidFill>
                  <a:schemeClr val="dk1"/>
                </a:solidFill>
                <a:latin typeface="Arial"/>
                <a:ea typeface="Arial"/>
                <a:cs typeface="Arial"/>
                <a:sym typeface="Arial"/>
              </a:rPr>
            </a:br>
            <a:r>
              <a:rPr lang="en-US" sz="2000" b="0" i="0" u="sng" strike="noStrike" cap="none" baseline="0">
                <a:solidFill>
                  <a:schemeClr val="hlink"/>
                </a:solidFill>
                <a:latin typeface="Arial"/>
                <a:ea typeface="Arial"/>
                <a:cs typeface="Arial"/>
                <a:sym typeface="Arial"/>
                <a:hlinkClick r:id="rId3"/>
              </a:rPr>
              <a:t>https://vlab.ncep.noaa.gov/svn/etss/gfs_stormsurge/trunk</a:t>
            </a:r>
            <a:r>
              <a:rPr lang="en-US" sz="2000" b="0" i="0" u="none" strike="noStrike" cap="none" baseline="0">
                <a:solidFill>
                  <a:schemeClr val="dk1"/>
                </a:solidFill>
                <a:latin typeface="Arial"/>
                <a:ea typeface="Arial"/>
                <a:cs typeface="Arial"/>
                <a:sym typeface="Arial"/>
              </a:rPr>
              <a:t/>
            </a:r>
            <a:br>
              <a:rPr lang="en-US" sz="2000" b="0" i="0" u="none" strike="noStrike" cap="none" baseline="0">
                <a:solidFill>
                  <a:schemeClr val="dk1"/>
                </a:solidFill>
                <a:latin typeface="Arial"/>
                <a:ea typeface="Arial"/>
                <a:cs typeface="Arial"/>
                <a:sym typeface="Arial"/>
              </a:rPr>
            </a:br>
            <a:r>
              <a:rPr lang="en-US" sz="2000" b="0" i="0" u="sng" strike="noStrike" cap="none" baseline="0">
                <a:solidFill>
                  <a:schemeClr val="hlink"/>
                </a:solidFill>
                <a:latin typeface="Arial"/>
                <a:ea typeface="Arial"/>
                <a:cs typeface="Arial"/>
                <a:sym typeface="Arial"/>
                <a:hlinkClick r:id="rId4"/>
              </a:rPr>
              <a:t>https://vlab.ncep.noaa.gov/svn/etss/post.etsurge2.0/</a:t>
            </a:r>
            <a:r>
              <a:rPr lang="en-US" sz="2000" u="sng">
                <a:solidFill>
                  <a:srgbClr val="44969F"/>
                </a:solidFill>
              </a:rPr>
              <a:t>trunk</a:t>
            </a:r>
            <a:r>
              <a:rPr lang="en-US" sz="2000" b="0" i="0" u="sng" strike="noStrike" cap="none" baseline="0">
                <a:solidFill>
                  <a:srgbClr val="44969F"/>
                </a:solidFill>
                <a:latin typeface="Arial"/>
                <a:ea typeface="Arial"/>
                <a:cs typeface="Arial"/>
                <a:sym typeface="Arial"/>
              </a:rPr>
              <a:t/>
            </a:r>
            <a:br>
              <a:rPr lang="en-US" sz="2000" b="0" i="0" u="sng" strike="noStrike" cap="none" baseline="0">
                <a:solidFill>
                  <a:srgbClr val="44969F"/>
                </a:solidFill>
                <a:latin typeface="Arial"/>
                <a:ea typeface="Arial"/>
                <a:cs typeface="Arial"/>
                <a:sym typeface="Arial"/>
              </a:rPr>
            </a:br>
            <a:endParaRPr lang="en-US" sz="2000" b="0" i="0" u="sng" strike="noStrike" cap="none" baseline="0">
              <a:solidFill>
                <a:srgbClr val="44969F"/>
              </a:solidFill>
              <a:latin typeface="Arial"/>
              <a:ea typeface="Arial"/>
              <a:cs typeface="Arial"/>
              <a:sym typeface="Arial"/>
            </a:endParaRPr>
          </a:p>
          <a:p>
            <a:pPr marL="342900" marR="0" lvl="0" indent="-34290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Project Pages: </a:t>
            </a:r>
            <a:br>
              <a:rPr lang="en-US" sz="2000" b="0" i="0" u="none" strike="noStrike" cap="none" baseline="0">
                <a:solidFill>
                  <a:schemeClr val="dk1"/>
                </a:solidFill>
                <a:latin typeface="Arial"/>
                <a:ea typeface="Arial"/>
                <a:cs typeface="Arial"/>
                <a:sym typeface="Arial"/>
              </a:rPr>
            </a:br>
            <a:r>
              <a:rPr lang="en-US" sz="2000" b="0" i="0" u="sng" strike="noStrike" cap="none" baseline="0">
                <a:solidFill>
                  <a:schemeClr val="hlink"/>
                </a:solidFill>
                <a:latin typeface="Arial"/>
                <a:ea typeface="Arial"/>
                <a:cs typeface="Arial"/>
                <a:sym typeface="Arial"/>
                <a:hlinkClick r:id="rId5"/>
              </a:rPr>
              <a:t>https://vlab.ncep.noaa.gov/redmine/projects/etss/repository/show/gfs_stormsurge</a:t>
            </a:r>
            <a:r>
              <a:rPr lang="en-US" sz="2000" b="0" i="0" u="none" strike="noStrike" cap="none" baseline="0">
                <a:solidFill>
                  <a:schemeClr val="dk1"/>
                </a:solidFill>
                <a:latin typeface="Arial"/>
                <a:ea typeface="Arial"/>
                <a:cs typeface="Arial"/>
                <a:sym typeface="Arial"/>
              </a:rPr>
              <a:t/>
            </a:r>
            <a:br>
              <a:rPr lang="en-US" sz="2000" b="0" i="0" u="none" strike="noStrike" cap="none" baseline="0">
                <a:solidFill>
                  <a:schemeClr val="dk1"/>
                </a:solidFill>
                <a:latin typeface="Arial"/>
                <a:ea typeface="Arial"/>
                <a:cs typeface="Arial"/>
                <a:sym typeface="Arial"/>
              </a:rPr>
            </a:br>
            <a:r>
              <a:rPr lang="en-US" sz="2000" b="0" i="0" u="sng" strike="noStrike" cap="none" baseline="0">
                <a:solidFill>
                  <a:schemeClr val="hlink"/>
                </a:solidFill>
                <a:latin typeface="Arial"/>
                <a:ea typeface="Arial"/>
                <a:cs typeface="Arial"/>
                <a:sym typeface="Arial"/>
                <a:hlinkClick r:id="rId6"/>
              </a:rPr>
              <a:t>https://vlab.ncep.noaa.gov/redmine/projects/etss/repository/show/post.etsurge2.0</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57200" y="76200"/>
            <a:ext cx="8229600" cy="914400"/>
          </a:xfrm>
          <a:prstGeom prst="rect">
            <a:avLst/>
          </a:prstGeom>
        </p:spPr>
        <p:txBody>
          <a:bodyPr lIns="91425" tIns="91425" rIns="91425" bIns="91425" anchor="ctr" anchorCtr="0">
            <a:noAutofit/>
          </a:bodyPr>
          <a:lstStyle/>
          <a:p>
            <a:pPr>
              <a:spcBef>
                <a:spcPts val="0"/>
              </a:spcBef>
              <a:buNone/>
            </a:pPr>
            <a:r>
              <a:rPr lang="en-US" sz="3600"/>
              <a:t>Questions for the SPA</a:t>
            </a:r>
          </a:p>
        </p:txBody>
      </p:sp>
      <p:sp>
        <p:nvSpPr>
          <p:cNvPr id="280" name="Shape 280"/>
          <p:cNvSpPr txBox="1">
            <a:spLocks noGrp="1"/>
          </p:cNvSpPr>
          <p:nvPr>
            <p:ph type="body" idx="1"/>
          </p:nvPr>
        </p:nvSpPr>
        <p:spPr>
          <a:xfrm>
            <a:off x="457200" y="1143000"/>
            <a:ext cx="8229600" cy="51816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457200" y="76200"/>
            <a:ext cx="8229600" cy="914400"/>
          </a:xfrm>
          <a:prstGeom prst="rect">
            <a:avLst/>
          </a:prstGeom>
        </p:spPr>
        <p:txBody>
          <a:bodyPr lIns="91425" tIns="91425" rIns="91425" bIns="91425" anchor="ctr" anchorCtr="0">
            <a:noAutofit/>
          </a:bodyPr>
          <a:lstStyle/>
          <a:p>
            <a:pPr>
              <a:spcBef>
                <a:spcPts val="0"/>
              </a:spcBef>
              <a:buNone/>
            </a:pPr>
            <a:r>
              <a:rPr lang="en-US" sz="3600">
                <a:solidFill>
                  <a:schemeClr val="dk1"/>
                </a:solidFill>
              </a:rPr>
              <a:t>Architecture ETSS1.5</a:t>
            </a:r>
          </a:p>
        </p:txBody>
      </p:sp>
      <p:sp>
        <p:nvSpPr>
          <p:cNvPr id="287" name="Shape 287"/>
          <p:cNvSpPr txBox="1">
            <a:spLocks noGrp="1"/>
          </p:cNvSpPr>
          <p:nvPr>
            <p:ph type="body" idx="1"/>
          </p:nvPr>
        </p:nvSpPr>
        <p:spPr>
          <a:xfrm>
            <a:off x="457200" y="1143000"/>
            <a:ext cx="8229600" cy="5181600"/>
          </a:xfrm>
          <a:prstGeom prst="rect">
            <a:avLst/>
          </a:prstGeom>
        </p:spPr>
        <p:txBody>
          <a:bodyPr lIns="91425" tIns="91425" rIns="91425" bIns="91425" anchor="t" anchorCtr="0">
            <a:noAutofit/>
          </a:bodyPr>
          <a:lstStyle/>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Data Source: /com/gfs/prod/gfs.${PDY}</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Data Destination: ${MDLTEST_DIR}/com/gfs/prod/gfs.${PDY}</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Model Working Directory: ${MDLTEST_DIR}/tmp</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MDLTEST_DIR: ~/etss1.5/work</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Step 0: “runETSS.sh YYYYMMDD XX”</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a) Copy GFS input data from /com to ${MDLTEST_DIR}/com</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b) Copy ETSS 1.0 output data from /pcom to ${MDLTEST_DIR}/pcom</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c) Call myEcf/jgfs_stormsurge.ecf to call jobs/JGFS_STORMSURGE via bsub</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Step 1: jobs/JGFS_STORMSURGE</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a) Set environment variables and call ‘mpirun.lsf scripts/exgfs_stormsurge.sh.ecf’</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Step 2: scripts/exgfs_stormsurge.sh.ecf “prepare GFS data step”</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a) Prepare GRIB-2 0.5 degree resolution data before running extraction programs</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b) Run mdl_c10_gen to extract past (60 hours)surface pressure, and wind vector</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fields from GRIB-2 0.5 degree data for 6 extra-tropical basins</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c) Run mdl_cy_puv10 to extract current and forecast(96 hours) surface pressure,</a:t>
            </a:r>
          </a:p>
          <a:p>
            <a:pPr>
              <a:spcBef>
                <a:spcPts val="0"/>
              </a:spcBef>
              <a:buNone/>
            </a:pPr>
            <a:r>
              <a:rPr lang="en-US" sz="1200">
                <a:solidFill>
                  <a:schemeClr val="dk1"/>
                </a:solidFill>
                <a:latin typeface="Courier New"/>
                <a:ea typeface="Courier New"/>
                <a:cs typeface="Courier New"/>
                <a:sym typeface="Courier New"/>
              </a:rPr>
              <a:t>     and wind vector fields from GRIB-2 0.5 degree data for 6 extra-tropical basins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457200" y="76200"/>
            <a:ext cx="8229600" cy="914400"/>
          </a:xfrm>
          <a:prstGeom prst="rect">
            <a:avLst/>
          </a:prstGeom>
        </p:spPr>
        <p:txBody>
          <a:bodyPr lIns="91425" tIns="91425" rIns="91425" bIns="91425" anchor="ctr" anchorCtr="0">
            <a:noAutofit/>
          </a:bodyPr>
          <a:lstStyle/>
          <a:p>
            <a:pPr>
              <a:spcBef>
                <a:spcPts val="0"/>
              </a:spcBef>
              <a:buNone/>
            </a:pPr>
            <a:r>
              <a:rPr lang="en-US" sz="3600">
                <a:solidFill>
                  <a:schemeClr val="dk1"/>
                </a:solidFill>
              </a:rPr>
              <a:t>Architecture ETSS</a:t>
            </a:r>
            <a:r>
              <a:rPr lang="en-US" sz="3600">
                <a:solidFill>
                  <a:srgbClr val="FF0000"/>
                </a:solidFill>
              </a:rPr>
              <a:t>2.0</a:t>
            </a:r>
          </a:p>
        </p:txBody>
      </p:sp>
      <p:sp>
        <p:nvSpPr>
          <p:cNvPr id="294" name="Shape 294"/>
          <p:cNvSpPr txBox="1">
            <a:spLocks noGrp="1"/>
          </p:cNvSpPr>
          <p:nvPr>
            <p:ph type="body" idx="1"/>
          </p:nvPr>
        </p:nvSpPr>
        <p:spPr>
          <a:xfrm>
            <a:off x="457200" y="1143000"/>
            <a:ext cx="8229600" cy="5181600"/>
          </a:xfrm>
          <a:prstGeom prst="rect">
            <a:avLst/>
          </a:prstGeom>
        </p:spPr>
        <p:txBody>
          <a:bodyPr lIns="91425" tIns="91425" rIns="91425" bIns="91425" anchor="t" anchorCtr="0">
            <a:noAutofit/>
          </a:bodyPr>
          <a:lstStyle/>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Data Source: /com/gfs/prod/gfs.${PDY}</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Data Destination: ${MDLTEST_DIR}/com/gfs/prod/gfs.${PDY}</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Model Working Directory: ${MDLTEST_DIR}/tmp</a:t>
            </a:r>
          </a:p>
          <a:p>
            <a:pPr marL="0" lvl="0" indent="0" rtl="0">
              <a:lnSpc>
                <a:spcPct val="115000"/>
              </a:lnSpc>
              <a:spcBef>
                <a:spcPts val="300"/>
              </a:spcBef>
              <a:buClr>
                <a:schemeClr val="dk1"/>
              </a:buClr>
              <a:buSzPct val="91666"/>
              <a:buFont typeface="Arial"/>
              <a:buNone/>
            </a:pPr>
            <a:r>
              <a:rPr lang="en-US" sz="1200">
                <a:solidFill>
                  <a:srgbClr val="FF0000"/>
                </a:solidFill>
                <a:latin typeface="Courier New"/>
                <a:ea typeface="Courier New"/>
                <a:cs typeface="Courier New"/>
                <a:sym typeface="Courier New"/>
              </a:rPr>
              <a:t>MDLTEST_DIR: ~/etss2.0/dev/work</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Step 0: “</a:t>
            </a:r>
            <a:r>
              <a:rPr lang="en-US" sz="1200">
                <a:solidFill>
                  <a:srgbClr val="FF0000"/>
                </a:solidFill>
                <a:latin typeface="Courier New"/>
                <a:ea typeface="Courier New"/>
                <a:cs typeface="Courier New"/>
                <a:sym typeface="Courier New"/>
              </a:rPr>
              <a:t>dev/runETSS.sh</a:t>
            </a:r>
            <a:r>
              <a:rPr lang="en-US" sz="1200">
                <a:solidFill>
                  <a:schemeClr val="dk1"/>
                </a:solidFill>
                <a:latin typeface="Courier New"/>
                <a:ea typeface="Courier New"/>
                <a:cs typeface="Courier New"/>
                <a:sym typeface="Courier New"/>
              </a:rPr>
              <a:t> YYYYMMDD XX”</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a) Copy GFS input data from /com to ${MDLTEST_DIR}/com</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b) Copy </a:t>
            </a:r>
            <a:r>
              <a:rPr lang="en-US" sz="1200">
                <a:solidFill>
                  <a:srgbClr val="FF0000"/>
                </a:solidFill>
                <a:latin typeface="Courier New"/>
                <a:ea typeface="Courier New"/>
                <a:cs typeface="Courier New"/>
                <a:sym typeface="Courier New"/>
              </a:rPr>
              <a:t>ETSS 1.5 </a:t>
            </a:r>
            <a:r>
              <a:rPr lang="en-US" sz="1200">
                <a:solidFill>
                  <a:schemeClr val="dk1"/>
                </a:solidFill>
                <a:latin typeface="Courier New"/>
                <a:ea typeface="Courier New"/>
                <a:cs typeface="Courier New"/>
                <a:sym typeface="Courier New"/>
              </a:rPr>
              <a:t>output data from /pcom to ${MDLTEST_DIR}/pcom</a:t>
            </a:r>
          </a:p>
          <a:p>
            <a:pPr marL="0" lvl="0" indent="0" rtl="0">
              <a:lnSpc>
                <a:spcPct val="115000"/>
              </a:lnSpc>
              <a:spcBef>
                <a:spcPts val="300"/>
              </a:spcBef>
              <a:buNone/>
            </a:pPr>
            <a:r>
              <a:rPr lang="en-US" sz="1200">
                <a:solidFill>
                  <a:schemeClr val="dk1"/>
                </a:solidFill>
                <a:latin typeface="Courier New"/>
                <a:ea typeface="Courier New"/>
                <a:cs typeface="Courier New"/>
                <a:sym typeface="Courier New"/>
              </a:rPr>
              <a:t>     c) Call </a:t>
            </a:r>
            <a:r>
              <a:rPr lang="en-US" sz="1200">
                <a:solidFill>
                  <a:srgbClr val="FF0000"/>
                </a:solidFill>
                <a:latin typeface="Courier New"/>
                <a:ea typeface="Courier New"/>
                <a:cs typeface="Courier New"/>
                <a:sym typeface="Courier New"/>
              </a:rPr>
              <a:t>dev/</a:t>
            </a:r>
            <a:r>
              <a:rPr lang="en-US" sz="1200">
                <a:solidFill>
                  <a:schemeClr val="dk1"/>
                </a:solidFill>
                <a:latin typeface="Courier New"/>
                <a:ea typeface="Courier New"/>
                <a:cs typeface="Courier New"/>
                <a:sym typeface="Courier New"/>
              </a:rPr>
              <a:t>myEcf/jgfs_stormsurge.ecf to call jobs/JGFS_STORMSURGE via bsub</a:t>
            </a:r>
          </a:p>
          <a:p>
            <a:pPr marL="0" lvl="0" indent="0" rtl="0">
              <a:lnSpc>
                <a:spcPct val="115000"/>
              </a:lnSpc>
              <a:spcBef>
                <a:spcPts val="300"/>
              </a:spcBef>
              <a:buNone/>
            </a:pPr>
            <a:r>
              <a:rPr lang="en-US" sz="1200">
                <a:solidFill>
                  <a:srgbClr val="FF0000"/>
                </a:solidFill>
                <a:latin typeface="Courier New"/>
                <a:ea typeface="Courier New"/>
                <a:cs typeface="Courier New"/>
                <a:sym typeface="Courier New"/>
              </a:rPr>
              <a:t>     d) Call ../../Postetss2.0/dev/runMe.sh to kickoff post etss2.0 run</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Step 1: jobs/JGFS_STORMSURGE</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a) Set environment variables and call ‘mpirun.lsf scripts/exgfs_stormsurge.sh.ecf’</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Step 2: scripts/exgfs_stormsurge.sh.ecf “prepare GFS data step”</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a) Prepare GRIB-2 0.5 degree resolution data before running extraction programs</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b) Run mdl_c10_gen to extract past (60 hours)surface pressure, and wind vector</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fields from GRIB-2 0.5 degree data for 6 extra-tropical basins and </a:t>
            </a:r>
            <a:r>
              <a:rPr lang="en-US" sz="1200">
                <a:solidFill>
                  <a:srgbClr val="FF0000"/>
                </a:solidFill>
                <a:latin typeface="Courier New"/>
                <a:ea typeface="Courier New"/>
                <a:cs typeface="Courier New"/>
                <a:sym typeface="Courier New"/>
              </a:rPr>
              <a:t>29 tropical </a:t>
            </a:r>
          </a:p>
          <a:p>
            <a:pPr marL="0" lvl="0" indent="0" rtl="0">
              <a:lnSpc>
                <a:spcPct val="115000"/>
              </a:lnSpc>
              <a:spcBef>
                <a:spcPts val="300"/>
              </a:spcBef>
              <a:buClr>
                <a:schemeClr val="dk1"/>
              </a:buClr>
              <a:buSzPct val="91666"/>
              <a:buFont typeface="Arial"/>
              <a:buNone/>
            </a:pPr>
            <a:r>
              <a:rPr lang="en-US" sz="1200">
                <a:solidFill>
                  <a:srgbClr val="FF0000"/>
                </a:solidFill>
                <a:latin typeface="Courier New"/>
                <a:ea typeface="Courier New"/>
                <a:cs typeface="Courier New"/>
                <a:sym typeface="Courier New"/>
              </a:rPr>
              <a:t>     basins</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c) Run mdl_cy_puv10 to extract current and forecast(96 hours) surface pressure,</a:t>
            </a:r>
          </a:p>
          <a:p>
            <a:pPr marL="0" lvl="0" indent="0" rtl="0">
              <a:lnSpc>
                <a:spcPct val="115000"/>
              </a:lnSpc>
              <a:spcBef>
                <a:spcPts val="300"/>
              </a:spcBef>
              <a:buClr>
                <a:schemeClr val="dk1"/>
              </a:buClr>
              <a:buSzPct val="91666"/>
              <a:buFont typeface="Arial"/>
              <a:buNone/>
            </a:pPr>
            <a:r>
              <a:rPr lang="en-US" sz="1200">
                <a:solidFill>
                  <a:schemeClr val="dk1"/>
                </a:solidFill>
                <a:latin typeface="Courier New"/>
                <a:ea typeface="Courier New"/>
                <a:cs typeface="Courier New"/>
                <a:sym typeface="Courier New"/>
              </a:rPr>
              <a:t>     and wind vector fields from GRIB-2 0.5 degree data for 6 extra-tropical basins</a:t>
            </a:r>
          </a:p>
          <a:p>
            <a:pPr>
              <a:spcBef>
                <a:spcPts val="0"/>
              </a:spcBef>
              <a:buNone/>
            </a:pPr>
            <a:r>
              <a:rPr lang="en-US" sz="1200">
                <a:solidFill>
                  <a:schemeClr val="dk1"/>
                </a:solidFill>
                <a:latin typeface="Courier New"/>
                <a:ea typeface="Courier New"/>
                <a:cs typeface="Courier New"/>
                <a:sym typeface="Courier New"/>
              </a:rPr>
              <a:t>     and </a:t>
            </a:r>
            <a:r>
              <a:rPr lang="en-US" sz="1200">
                <a:solidFill>
                  <a:srgbClr val="FF0000"/>
                </a:solidFill>
                <a:latin typeface="Courier New"/>
                <a:ea typeface="Courier New"/>
                <a:cs typeface="Courier New"/>
                <a:sym typeface="Courier New"/>
              </a:rPr>
              <a:t>29 tropical basins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Architecture </a:t>
            </a:r>
            <a:r>
              <a:rPr lang="en-US" sz="3600" b="0" i="0" u="none" strike="noStrike" cap="none" baseline="0">
                <a:solidFill>
                  <a:schemeClr val="dk1"/>
                </a:solidFill>
                <a:latin typeface="Arial"/>
                <a:ea typeface="Arial"/>
                <a:cs typeface="Arial"/>
                <a:sym typeface="Arial"/>
              </a:rPr>
              <a:t>ETSS1.5</a:t>
            </a:r>
          </a:p>
        </p:txBody>
      </p:sp>
      <p:sp>
        <p:nvSpPr>
          <p:cNvPr id="301" name="Shape 301"/>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3: scripts/exgfs_stormsurge.sh.ecf “run ETSS1.5 model step”</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Call ush/gfs_stormsurge_poe.sh assign 1 CPU to run extra-tropical storm surge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model in Gulf of Mexico basin and the other 1 CPU to run in other 5 basins.</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Bi-linear interpolate Atmospheric forcing fields (surface pressure, and U and V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wind vector fields) from GFS 0.5 degree grids to SLOSH extra-tropical basin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grids</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Generate surge archive files: 1)sshistory.${cyc}${bsn} (station output)</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2)ssgrid.${cyc}${bsn} (whole domain)</a:t>
            </a:r>
          </a:p>
          <a:p>
            <a:pPr marL="342900" marR="0" lvl="0" indent="-26670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Architecture ETSS</a:t>
            </a:r>
            <a:r>
              <a:rPr lang="en-US" sz="3600" b="0" i="0" u="none" strike="noStrike" cap="none" baseline="0">
                <a:solidFill>
                  <a:srgbClr val="FF0000"/>
                </a:solidFill>
                <a:latin typeface="Arial"/>
                <a:ea typeface="Arial"/>
                <a:cs typeface="Arial"/>
                <a:sym typeface="Arial"/>
              </a:rPr>
              <a:t>2.0</a:t>
            </a:r>
          </a:p>
        </p:txBody>
      </p:sp>
      <p:sp>
        <p:nvSpPr>
          <p:cNvPr id="307" name="Shape 307"/>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3: scripts/exgfs_stormsurge.sh.ecf “run </a:t>
            </a:r>
            <a:r>
              <a:rPr lang="en-US" sz="1200" b="0" i="0" u="none" strike="noStrike" cap="none" baseline="0">
                <a:solidFill>
                  <a:srgbClr val="FF0000"/>
                </a:solidFill>
                <a:latin typeface="Courier New"/>
                <a:ea typeface="Courier New"/>
                <a:cs typeface="Courier New"/>
                <a:sym typeface="Courier New"/>
              </a:rPr>
              <a:t>ETSS2.0</a:t>
            </a:r>
            <a:r>
              <a:rPr lang="en-US" sz="1200" b="0" i="0" u="none" strike="noStrike" cap="none" baseline="0">
                <a:solidFill>
                  <a:schemeClr val="dk1"/>
                </a:solidFill>
                <a:latin typeface="Courier New"/>
                <a:ea typeface="Courier New"/>
                <a:cs typeface="Courier New"/>
                <a:sym typeface="Courier New"/>
              </a:rPr>
              <a:t> model step”</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a:t>
            </a:r>
            <a:r>
              <a:rPr lang="en-US" sz="1200" b="0" i="0" u="none" strike="noStrike" cap="none" baseline="0">
                <a:solidFill>
                  <a:srgbClr val="FF0000"/>
                </a:solidFill>
                <a:latin typeface="Courier New"/>
                <a:ea typeface="Courier New"/>
                <a:cs typeface="Courier New"/>
                <a:sym typeface="Courier New"/>
              </a:rPr>
              <a:t>Call ush/gfs_stormsurge_poe.sh assign 6 CPU to run extra-tropical storm surge </a:t>
            </a:r>
          </a:p>
          <a:p>
            <a:pPr marL="0" marR="0" lvl="0" indent="0" algn="l" rtl="0">
              <a:spcBef>
                <a:spcPts val="240"/>
              </a:spcBef>
              <a:spcAft>
                <a:spcPts val="0"/>
              </a:spcAft>
              <a:buClr>
                <a:srgbClr val="FF0000"/>
              </a:buClr>
              <a:buSzPct val="25000"/>
              <a:buFont typeface="Courier New"/>
              <a:buNone/>
            </a:pPr>
            <a:r>
              <a:rPr lang="en-US" sz="1200" b="0" i="0" u="none" strike="noStrike" cap="none" baseline="0">
                <a:solidFill>
                  <a:srgbClr val="FF0000"/>
                </a:solidFill>
                <a:latin typeface="Courier New"/>
                <a:ea typeface="Courier New"/>
                <a:cs typeface="Courier New"/>
                <a:sym typeface="Courier New"/>
              </a:rPr>
              <a:t>     model in 6 extra-tropical basins and then call ush/gfs_stormsurge_nest_poe.sh    </a:t>
            </a:r>
          </a:p>
          <a:p>
            <a:pPr marL="0" marR="0" lvl="0" indent="0" algn="l" rtl="0">
              <a:spcBef>
                <a:spcPts val="240"/>
              </a:spcBef>
              <a:spcAft>
                <a:spcPts val="0"/>
              </a:spcAft>
              <a:buClr>
                <a:srgbClr val="FF0000"/>
              </a:buClr>
              <a:buSzPct val="25000"/>
              <a:buFont typeface="Courier New"/>
              <a:buNone/>
            </a:pPr>
            <a:r>
              <a:rPr lang="en-US" sz="1200" b="0" i="0" u="none" strike="noStrike" cap="none" baseline="0">
                <a:solidFill>
                  <a:srgbClr val="FF0000"/>
                </a:solidFill>
                <a:latin typeface="Courier New"/>
                <a:ea typeface="Courier New"/>
                <a:cs typeface="Courier New"/>
                <a:sym typeface="Courier New"/>
              </a:rPr>
              <a:t>     assign 6 CPU to run extra-tropical storm surge in 29 tropical basins using nesting </a:t>
            </a:r>
          </a:p>
          <a:p>
            <a:pPr marL="0" marR="0" lvl="0" indent="0" algn="l" rtl="0">
              <a:spcBef>
                <a:spcPts val="240"/>
              </a:spcBef>
              <a:spcAft>
                <a:spcPts val="0"/>
              </a:spcAft>
              <a:buClr>
                <a:srgbClr val="FF0000"/>
              </a:buClr>
              <a:buSzPct val="25000"/>
              <a:buFont typeface="Courier New"/>
              <a:buNone/>
            </a:pPr>
            <a:r>
              <a:rPr lang="en-US" sz="1200" b="0" i="0" u="none" strike="noStrike" cap="none" baseline="0">
                <a:solidFill>
                  <a:srgbClr val="FF0000"/>
                </a:solidFill>
                <a:latin typeface="Courier New"/>
                <a:ea typeface="Courier New"/>
                <a:cs typeface="Courier New"/>
                <a:sym typeface="Courier New"/>
              </a:rPr>
              <a:t>     boundary outputted from the previous runs in extra-tropical basins.</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Bi-linear interpolate Atmospheric forcing fields (surface pressure, and U and V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wind vector fields) from GFS 0.5 degree</a:t>
            </a:r>
            <a:r>
              <a:rPr lang="en-US" sz="1200" b="0" i="0" u="none" strike="noStrike" cap="none" baseline="0">
                <a:solidFill>
                  <a:srgbClr val="FF0000"/>
                </a:solidFill>
                <a:latin typeface="Courier New"/>
                <a:ea typeface="Courier New"/>
                <a:cs typeface="Courier New"/>
                <a:sym typeface="Courier New"/>
              </a:rPr>
              <a:t> </a:t>
            </a:r>
            <a:r>
              <a:rPr lang="en-US" sz="1200" b="0" i="0" u="none" strike="noStrike" cap="none" baseline="0">
                <a:solidFill>
                  <a:schemeClr val="dk1"/>
                </a:solidFill>
                <a:latin typeface="Courier New"/>
                <a:ea typeface="Courier New"/>
                <a:cs typeface="Courier New"/>
                <a:sym typeface="Courier New"/>
              </a:rPr>
              <a:t>grids to SLOSH extra-tropical </a:t>
            </a:r>
            <a:r>
              <a:rPr lang="en-US" sz="1200" b="0" i="0" u="none" strike="noStrike" cap="none" baseline="0">
                <a:solidFill>
                  <a:srgbClr val="FF0000"/>
                </a:solidFill>
                <a:latin typeface="Courier New"/>
                <a:ea typeface="Courier New"/>
                <a:cs typeface="Courier New"/>
                <a:sym typeface="Courier New"/>
              </a:rPr>
              <a:t>and tropical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rgbClr val="FF0000"/>
                </a:solidFill>
                <a:latin typeface="Courier New"/>
                <a:ea typeface="Courier New"/>
                <a:cs typeface="Courier New"/>
                <a:sym typeface="Courier New"/>
              </a:rPr>
              <a:t>     basin grids</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Generate surge archive files: 1)sshistory.${cyc}${bsn} (station output)</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2)ssgrid.${cyc}${bsn} (whole domain)</a:t>
            </a:r>
          </a:p>
          <a:p>
            <a:pPr marL="342900" marR="0" lvl="0" indent="-26670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Architecture </a:t>
            </a:r>
            <a:r>
              <a:rPr lang="en-US" sz="3600" b="0" i="0" u="none" strike="noStrike" cap="none" baseline="0">
                <a:solidFill>
                  <a:schemeClr val="dk1"/>
                </a:solidFill>
                <a:latin typeface="Arial"/>
                <a:ea typeface="Arial"/>
                <a:cs typeface="Arial"/>
                <a:sym typeface="Arial"/>
              </a:rPr>
              <a:t>ETSS1.5</a:t>
            </a:r>
          </a:p>
        </p:txBody>
      </p:sp>
      <p:sp>
        <p:nvSpPr>
          <p:cNvPr id="313" name="Shape 313"/>
          <p:cNvSpPr txBox="1">
            <a:spLocks noGrp="1"/>
          </p:cNvSpPr>
          <p:nvPr>
            <p:ph type="body" idx="1"/>
          </p:nvPr>
        </p:nvSpPr>
        <p:spPr>
          <a:xfrm>
            <a:off x="457200" y="1143000"/>
            <a:ext cx="8229600" cy="5410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4: scripts/exgfs_stormsurge.sh.ecf “post processing output data step”</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Run program mdl_mdlsurge to extract storm surge output at stations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sshistory.${cyc}${bsn} to AFOS format output mdlsurge.${cyc}{bsn}</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b) Run program mdl_gridmerge and mdl_gridmerge_2.5km to merge grids</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=&gt; 3 Alaska area basins (ssgrid.${cyc}a,ssgrid.${cyc}z and ssgrid.${cyc}k) are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merged to GRIB-2 NDFD Alaska grids:</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6 km NDFD Alaska grids mdlsurgegrid.${cyc}ala (mdl_gridmerge)</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3 km NDFD Alaska grids mdlsurgegrid.3km.${cyc}ala (mdl_gridmerge_2.5km)</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need mask files: parm/mask_alaska_6km.bin (6 km resolution)</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parm/mdl_etalaska.bin (3 km resolution)</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=&gt; 3 CONUS area basins (ssgrid.${cyc}e,ssgrid.${cyc}g and ssgrid.${cyc}w) are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merged to GRIB-2 NDFD CONUS grids:</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5 km NDFD CONUS grids mdlsurgegrid.${cyc}con (mdl_gridmerge)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2.5 km NDFD CONUS grids mdlsurgegrid.2.5km.${cyc}con (mdl_gridmerge_2.5km)</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t>
            </a:r>
            <a:r>
              <a:rPr lang="en-US" sz="1200" b="1" i="0" u="none" strike="noStrike" cap="none" baseline="0">
                <a:solidFill>
                  <a:schemeClr val="dk1"/>
                </a:solidFill>
                <a:latin typeface="Courier New"/>
                <a:ea typeface="Courier New"/>
                <a:cs typeface="Courier New"/>
                <a:sym typeface="Courier New"/>
              </a:rPr>
              <a:t>       </a:t>
            </a:r>
            <a:r>
              <a:rPr lang="en-US" sz="1200" b="0" i="0" u="none" strike="noStrike" cap="none" baseline="0">
                <a:solidFill>
                  <a:schemeClr val="dk1"/>
                </a:solidFill>
                <a:latin typeface="Courier New"/>
                <a:ea typeface="Courier New"/>
                <a:cs typeface="Courier New"/>
                <a:sym typeface="Courier New"/>
              </a:rPr>
              <a:t>* need mask files: parm/mask_conus_5km.bin (5 km resolution)</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parm/mdl_etconus.bin (2.5 km resolution)</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c) Run program tocgrib2super to add WMO super and individual headers to GRIB-2 files</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mdlsurgegrid.*${cyc}${area}===&gt;grib2.mdlsurgegrid.*${cyc}${area}</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t>
            </a:r>
          </a:p>
          <a:p>
            <a:pPr marL="0" marR="0" lvl="0" indent="0" algn="l" rtl="0">
              <a:spcBef>
                <a:spcPts val="240"/>
              </a:spcBef>
              <a:spcAft>
                <a:spcPts val="0"/>
              </a:spcAft>
              <a:buClr>
                <a:schemeClr val="dk1"/>
              </a:buClr>
              <a:buFont typeface="Arial"/>
              <a:buNone/>
            </a:pPr>
            <a:endParaRPr sz="1200" b="1"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Outline</a:t>
            </a:r>
          </a:p>
        </p:txBody>
      </p:sp>
      <p:sp>
        <p:nvSpPr>
          <p:cNvPr id="86" name="Shape 86"/>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800" b="0" i="0" u="none" strike="noStrike" cap="none" baseline="0">
                <a:solidFill>
                  <a:schemeClr val="dk1"/>
                </a:solidFill>
                <a:latin typeface="Arial"/>
                <a:ea typeface="Arial"/>
                <a:cs typeface="Arial"/>
                <a:sym typeface="Arial"/>
              </a:rPr>
              <a:t>Project Description</a:t>
            </a:r>
          </a:p>
          <a:p>
            <a:pPr marL="742950" marR="0" lvl="1" indent="-28575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What is ETSS?, What is SHEF?, Why are we doing this?</a:t>
            </a:r>
          </a:p>
          <a:p>
            <a:pPr marL="342900" marR="0" lvl="0" indent="-342900" algn="l" rtl="0">
              <a:spcBef>
                <a:spcPts val="560"/>
              </a:spcBef>
              <a:spcAft>
                <a:spcPts val="0"/>
              </a:spcAft>
              <a:buClr>
                <a:schemeClr val="dk1"/>
              </a:buClr>
              <a:buSzPct val="100000"/>
              <a:buFont typeface="Arial"/>
              <a:buChar char="•"/>
            </a:pPr>
            <a:r>
              <a:rPr lang="en-US" sz="2800" b="0" i="0" u="none" strike="noStrike" cap="none" baseline="0">
                <a:solidFill>
                  <a:schemeClr val="dk1"/>
                </a:solidFill>
                <a:latin typeface="Arial"/>
                <a:ea typeface="Arial"/>
                <a:cs typeface="Arial"/>
                <a:sym typeface="Arial"/>
              </a:rPr>
              <a:t>Quad Chart</a:t>
            </a:r>
          </a:p>
          <a:p>
            <a:pPr marL="742950" marR="0" lvl="1" indent="-28575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Scope and benefits</a:t>
            </a:r>
          </a:p>
          <a:p>
            <a:pPr marL="342900" marR="0" lvl="0" indent="-342900" algn="l" rtl="0">
              <a:spcBef>
                <a:spcPts val="560"/>
              </a:spcBef>
              <a:spcAft>
                <a:spcPts val="0"/>
              </a:spcAft>
              <a:buClr>
                <a:schemeClr val="dk1"/>
              </a:buClr>
              <a:buSzPct val="100000"/>
              <a:buFont typeface="Arial"/>
              <a:buChar char="•"/>
            </a:pPr>
            <a:r>
              <a:rPr lang="en-US" sz="2800" b="0" i="0" u="none" strike="noStrike" cap="none" baseline="0">
                <a:solidFill>
                  <a:schemeClr val="dk1"/>
                </a:solidFill>
                <a:latin typeface="Arial"/>
                <a:ea typeface="Arial"/>
                <a:cs typeface="Arial"/>
                <a:sym typeface="Arial"/>
              </a:rPr>
              <a:t>ETSS 2.0 Flow Chart</a:t>
            </a:r>
          </a:p>
          <a:p>
            <a:pPr marL="342900" marR="0" lvl="0" indent="-342900" algn="l" rtl="0">
              <a:spcBef>
                <a:spcPts val="560"/>
              </a:spcBef>
              <a:spcAft>
                <a:spcPts val="0"/>
              </a:spcAft>
              <a:buClr>
                <a:schemeClr val="dk1"/>
              </a:buClr>
              <a:buSzPct val="100000"/>
              <a:buFont typeface="Arial"/>
              <a:buChar char="•"/>
            </a:pPr>
            <a:r>
              <a:rPr lang="en-US" sz="2800" b="0" i="0" u="none" strike="noStrike" cap="none" baseline="0">
                <a:solidFill>
                  <a:schemeClr val="dk1"/>
                </a:solidFill>
                <a:latin typeface="Arial"/>
                <a:ea typeface="Arial"/>
                <a:cs typeface="Arial"/>
                <a:sym typeface="Arial"/>
              </a:rPr>
              <a:t>Testing</a:t>
            </a:r>
          </a:p>
          <a:p>
            <a:pPr marL="342900" marR="0" lvl="0" indent="-342900" algn="l" rtl="0">
              <a:spcBef>
                <a:spcPts val="560"/>
              </a:spcBef>
              <a:spcAft>
                <a:spcPts val="0"/>
              </a:spcAft>
              <a:buClr>
                <a:schemeClr val="dk1"/>
              </a:buClr>
              <a:buSzPct val="100000"/>
              <a:buFont typeface="Arial"/>
              <a:buChar char="•"/>
            </a:pPr>
            <a:r>
              <a:rPr lang="en-US" sz="2800" b="0" i="0" u="none" strike="noStrike" cap="none" baseline="0">
                <a:solidFill>
                  <a:schemeClr val="dk1"/>
                </a:solidFill>
                <a:latin typeface="Arial"/>
                <a:ea typeface="Arial"/>
                <a:cs typeface="Arial"/>
                <a:sym typeface="Arial"/>
              </a:rPr>
              <a:t>Resources</a:t>
            </a:r>
          </a:p>
          <a:p>
            <a:pPr marL="342900" marR="0" lvl="0" indent="-342900" algn="l" rtl="0">
              <a:spcBef>
                <a:spcPts val="560"/>
              </a:spcBef>
              <a:spcAft>
                <a:spcPts val="0"/>
              </a:spcAft>
              <a:buClr>
                <a:schemeClr val="dk1"/>
              </a:buClr>
              <a:buSzPct val="100000"/>
              <a:buFont typeface="Arial"/>
              <a:buChar char="•"/>
            </a:pPr>
            <a:r>
              <a:rPr lang="en-US" sz="2800" b="0" i="0" u="none" strike="noStrike" cap="none" baseline="0">
                <a:solidFill>
                  <a:schemeClr val="dk1"/>
                </a:solidFill>
                <a:latin typeface="Arial"/>
                <a:ea typeface="Arial"/>
                <a:cs typeface="Arial"/>
                <a:sym typeface="Arial"/>
              </a:rPr>
              <a:t>Dissemination</a:t>
            </a:r>
          </a:p>
          <a:p>
            <a:pPr marL="342900" marR="0" lvl="0" indent="-342900" algn="l" rtl="0">
              <a:spcBef>
                <a:spcPts val="560"/>
              </a:spcBef>
              <a:spcAft>
                <a:spcPts val="0"/>
              </a:spcAft>
              <a:buClr>
                <a:schemeClr val="dk1"/>
              </a:buClr>
              <a:buSzPct val="100000"/>
              <a:buFont typeface="Arial"/>
              <a:buChar char="•"/>
            </a:pPr>
            <a:r>
              <a:rPr lang="en-US" sz="2800" b="0" i="0" u="none" strike="noStrike" cap="none" baseline="0">
                <a:solidFill>
                  <a:schemeClr val="dk1"/>
                </a:solidFill>
                <a:latin typeface="Arial"/>
                <a:ea typeface="Arial"/>
                <a:cs typeface="Arial"/>
                <a:sym typeface="Arial"/>
              </a:rPr>
              <a:t>Repository</a:t>
            </a:r>
          </a:p>
          <a:p>
            <a:pPr marL="342900" marR="0" lvl="0" indent="-342900" algn="l" rtl="0">
              <a:spcBef>
                <a:spcPts val="560"/>
              </a:spcBef>
              <a:spcAft>
                <a:spcPts val="0"/>
              </a:spcAft>
              <a:buClr>
                <a:schemeClr val="dk1"/>
              </a:buClr>
              <a:buSzPct val="100000"/>
              <a:buFont typeface="Arial"/>
              <a:buChar char="•"/>
            </a:pPr>
            <a:r>
              <a:rPr lang="en-US" sz="2800" b="0" i="0" u="none" strike="noStrike" cap="none" baseline="0">
                <a:solidFill>
                  <a:schemeClr val="dk1"/>
                </a:solidFill>
                <a:latin typeface="Arial"/>
                <a:ea typeface="Arial"/>
                <a:cs typeface="Arial"/>
                <a:sym typeface="Arial"/>
              </a:rPr>
              <a:t>Architecture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Architecture ETSS</a:t>
            </a:r>
            <a:r>
              <a:rPr lang="en-US" sz="3600" b="0" i="0" u="none" strike="noStrike" cap="none" baseline="0">
                <a:solidFill>
                  <a:srgbClr val="FF0000"/>
                </a:solidFill>
                <a:latin typeface="Arial"/>
                <a:ea typeface="Arial"/>
                <a:cs typeface="Arial"/>
                <a:sym typeface="Arial"/>
              </a:rPr>
              <a:t>2.0</a:t>
            </a:r>
          </a:p>
        </p:txBody>
      </p:sp>
      <p:sp>
        <p:nvSpPr>
          <p:cNvPr id="319" name="Shape 319"/>
          <p:cNvSpPr txBox="1">
            <a:spLocks noGrp="1"/>
          </p:cNvSpPr>
          <p:nvPr>
            <p:ph type="body" idx="1"/>
          </p:nvPr>
        </p:nvSpPr>
        <p:spPr>
          <a:xfrm>
            <a:off x="457200" y="1143000"/>
            <a:ext cx="8229600" cy="5410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4: scripts/exgfs_stormsurge.sh.ecf “post processing output data step”</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Run program mdl_mdlsurge to extract storm surge output at stations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sshistory.${cyc}${bsn}to AFOS format output mdlsurge.${cyc}{bsn}</a:t>
            </a:r>
            <a:r>
              <a:rPr lang="en-US" sz="1200" b="0" i="0" u="none" strike="noStrike" cap="none" baseline="0">
                <a:solidFill>
                  <a:srgbClr val="FF0000"/>
                </a:solidFill>
                <a:latin typeface="Courier New"/>
                <a:ea typeface="Courier New"/>
                <a:cs typeface="Courier New"/>
                <a:sym typeface="Courier New"/>
              </a:rPr>
              <a:t>,in which</a:t>
            </a:r>
          </a:p>
          <a:p>
            <a:pPr marL="0" marR="0" lvl="0" indent="0" algn="l" rtl="0">
              <a:spcBef>
                <a:spcPts val="240"/>
              </a:spcBef>
              <a:spcAft>
                <a:spcPts val="0"/>
              </a:spcAft>
              <a:buClr>
                <a:srgbClr val="FF0000"/>
              </a:buClr>
              <a:buSzPct val="25000"/>
              <a:buFont typeface="Courier New"/>
              <a:buNone/>
            </a:pPr>
            <a:r>
              <a:rPr lang="en-US" sz="1200" b="0" i="0" u="none" strike="noStrike" cap="none" baseline="0">
                <a:solidFill>
                  <a:srgbClr val="FF0000"/>
                </a:solidFill>
                <a:latin typeface="Courier New"/>
                <a:ea typeface="Courier New"/>
                <a:cs typeface="Courier New"/>
                <a:sym typeface="Courier New"/>
              </a:rPr>
              <a:t>     mdlsurge.${cyc}e and mdlsurge.${cyc}g use results from 2 extra-tropical basins</a:t>
            </a:r>
          </a:p>
          <a:p>
            <a:pPr marL="0" marR="0" lvl="0" indent="0" algn="l" rtl="0">
              <a:spcBef>
                <a:spcPts val="240"/>
              </a:spcBef>
              <a:spcAft>
                <a:spcPts val="0"/>
              </a:spcAft>
              <a:buClr>
                <a:srgbClr val="FF0000"/>
              </a:buClr>
              <a:buSzPct val="25000"/>
              <a:buFont typeface="Courier New"/>
              <a:buNone/>
            </a:pPr>
            <a:r>
              <a:rPr lang="en-US" sz="1200" b="0" i="0" u="none" strike="noStrike" cap="none" baseline="0">
                <a:solidFill>
                  <a:srgbClr val="FF0000"/>
                </a:solidFill>
                <a:latin typeface="Courier New"/>
                <a:ea typeface="Courier New"/>
                <a:cs typeface="Courier New"/>
                <a:sym typeface="Courier New"/>
              </a:rPr>
              <a:t>     and 29 tropical basins</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b) Run program mdl_gridmerge to merge grids</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=&gt; 3 Alaska area basins (ssgrid.${cyc}a,ssgrid.${cyc}z and ssgrid.${cyc}k) are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merged to GRIB-2 NDFD Alaska grids:</a:t>
            </a:r>
          </a:p>
          <a:p>
            <a:pPr marL="0" marR="0" lvl="0" indent="0" algn="l" rtl="0">
              <a:spcBef>
                <a:spcPts val="240"/>
              </a:spcBef>
              <a:spcAft>
                <a:spcPts val="0"/>
              </a:spcAft>
              <a:buClr>
                <a:srgbClr val="FF0000"/>
              </a:buClr>
              <a:buSzPct val="25000"/>
              <a:buFont typeface="Courier New"/>
              <a:buNone/>
            </a:pPr>
            <a:r>
              <a:rPr lang="en-US" sz="1200" b="0" i="0" u="none" strike="noStrike" cap="none" baseline="0">
                <a:solidFill>
                  <a:srgbClr val="FF0000"/>
                </a:solidFill>
                <a:latin typeface="Courier New"/>
                <a:ea typeface="Courier New"/>
                <a:cs typeface="Courier New"/>
                <a:sym typeface="Courier New"/>
              </a:rPr>
              <a:t>         </a:t>
            </a:r>
            <a:r>
              <a:rPr lang="en-US" sz="1200" b="0" i="0" u="none" strike="noStrike" cap="none" baseline="0">
                <a:solidFill>
                  <a:schemeClr val="dk1"/>
                </a:solidFill>
                <a:latin typeface="Courier New"/>
                <a:ea typeface="Courier New"/>
                <a:cs typeface="Courier New"/>
                <a:sym typeface="Courier New"/>
              </a:rPr>
              <a:t>3 km NDFD Alaska grids mdlsurgegrid.3km.${cyc}ala (mdl_gridmerge_2.5km)</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need mask files: parm/mdl_etalaska.bin (3 km resolution)</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=&gt; </a:t>
            </a:r>
            <a:r>
              <a:rPr lang="en-US" sz="1200" b="0" i="0" u="none" strike="noStrike" cap="none" baseline="0">
                <a:solidFill>
                  <a:srgbClr val="FF0000"/>
                </a:solidFill>
                <a:latin typeface="Courier New"/>
                <a:ea typeface="Courier New"/>
                <a:cs typeface="Courier New"/>
                <a:sym typeface="Courier New"/>
              </a:rPr>
              <a:t>3 extra-tropical and 29 tropical CONUS area basins (ssgrid.${cyc}${bsn}) are </a:t>
            </a:r>
          </a:p>
          <a:p>
            <a:pPr marL="0" marR="0" lvl="0" indent="0" algn="l" rtl="0">
              <a:spcBef>
                <a:spcPts val="240"/>
              </a:spcBef>
              <a:spcAft>
                <a:spcPts val="0"/>
              </a:spcAft>
              <a:buClr>
                <a:srgbClr val="FF0000"/>
              </a:buClr>
              <a:buSzPct val="25000"/>
              <a:buFont typeface="Courier New"/>
              <a:buNone/>
            </a:pPr>
            <a:r>
              <a:rPr lang="en-US" sz="1200" b="0" i="0" u="none" strike="noStrike" cap="none" baseline="0">
                <a:solidFill>
                  <a:srgbClr val="FF0000"/>
                </a:solidFill>
                <a:latin typeface="Courier New"/>
                <a:ea typeface="Courier New"/>
                <a:cs typeface="Courier New"/>
                <a:sym typeface="Courier New"/>
              </a:rPr>
              <a:t>     merged to GRIB-2 NDFD CONUS grids:</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2.5 km NDFD CONUS grids mdlsurgegrid.2.5km.${cyc}con (mdl_gridmerge_2.5km)</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t>
            </a:r>
            <a:r>
              <a:rPr lang="en-US" sz="1200" b="1" i="0" u="none" strike="noStrike" cap="none" baseline="0">
                <a:solidFill>
                  <a:schemeClr val="dk1"/>
                </a:solidFill>
                <a:latin typeface="Courier New"/>
                <a:ea typeface="Courier New"/>
                <a:cs typeface="Courier New"/>
                <a:sym typeface="Courier New"/>
              </a:rPr>
              <a:t>       </a:t>
            </a:r>
            <a:r>
              <a:rPr lang="en-US" sz="1200" b="0" i="0" u="none" strike="noStrike" cap="none" baseline="0">
                <a:solidFill>
                  <a:schemeClr val="dk1"/>
                </a:solidFill>
                <a:latin typeface="Courier New"/>
                <a:ea typeface="Courier New"/>
                <a:cs typeface="Courier New"/>
                <a:sym typeface="Courier New"/>
              </a:rPr>
              <a:t>* need mask files: </a:t>
            </a:r>
            <a:r>
              <a:rPr lang="en-US" sz="1200">
                <a:solidFill>
                  <a:schemeClr val="dk1"/>
                </a:solidFill>
                <a:latin typeface="Courier New"/>
                <a:ea typeface="Courier New"/>
                <a:cs typeface="Courier New"/>
                <a:sym typeface="Courier New"/>
              </a:rPr>
              <a:t>p</a:t>
            </a:r>
            <a:r>
              <a:rPr lang="en-US" sz="1200" b="0" i="0" u="none" strike="noStrike" cap="none" baseline="0">
                <a:solidFill>
                  <a:schemeClr val="dk1"/>
                </a:solidFill>
                <a:latin typeface="Courier New"/>
                <a:ea typeface="Courier New"/>
                <a:cs typeface="Courier New"/>
                <a:sym typeface="Courier New"/>
              </a:rPr>
              <a:t>arm/</a:t>
            </a:r>
            <a:r>
              <a:rPr lang="en-US" sz="1200">
                <a:solidFill>
                  <a:srgbClr val="FF0000"/>
                </a:solidFill>
                <a:latin typeface="Courier New"/>
                <a:ea typeface="Courier New"/>
                <a:cs typeface="Courier New"/>
                <a:sym typeface="Courier New"/>
              </a:rPr>
              <a:t>mdl_etconus_etss2.bin</a:t>
            </a:r>
            <a:r>
              <a:rPr lang="en-US" sz="1200" b="0" i="0" u="none" strike="noStrike" cap="none" baseline="0">
                <a:solidFill>
                  <a:schemeClr val="dk1"/>
                </a:solidFill>
                <a:latin typeface="Courier New"/>
                <a:ea typeface="Courier New"/>
                <a:cs typeface="Courier New"/>
                <a:sym typeface="Courier New"/>
              </a:rPr>
              <a:t> (2.5 km resolution)</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c) Run program tocgrib2super to add WMO super and individual headers to GRIB-2 files</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mdlsurgegrid.*${cyc}${area}===&gt;grib2.mdlsurgegrid.*${cyc}${area}</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t>
            </a:r>
          </a:p>
          <a:p>
            <a:pPr marL="0" marR="0" lvl="0" indent="0" algn="l" rtl="0">
              <a:spcBef>
                <a:spcPts val="240"/>
              </a:spcBef>
              <a:spcAft>
                <a:spcPts val="0"/>
              </a:spcAft>
              <a:buClr>
                <a:schemeClr val="dk1"/>
              </a:buClr>
              <a:buFont typeface="Arial"/>
              <a:buNone/>
            </a:pPr>
            <a:endParaRPr sz="1200" b="1"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Architecture Post.ETSurge2.0</a:t>
            </a:r>
          </a:p>
        </p:txBody>
      </p:sp>
      <p:sp>
        <p:nvSpPr>
          <p:cNvPr id="325" name="Shape 325"/>
          <p:cNvSpPr txBox="1">
            <a:spLocks noGrp="1"/>
          </p:cNvSpPr>
          <p:nvPr>
            <p:ph type="body" idx="1"/>
          </p:nvPr>
        </p:nvSpPr>
        <p:spPr>
          <a:xfrm>
            <a:off x="457200" y="1143000"/>
            <a:ext cx="8229600" cy="53339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FF0000"/>
              </a:buClr>
              <a:buSzPct val="25000"/>
              <a:buFont typeface="Courier New"/>
              <a:buNone/>
            </a:pPr>
            <a:r>
              <a:rPr lang="en-US" sz="1600" b="1" i="0" u="sng" strike="noStrike" cap="none" baseline="0">
                <a:solidFill>
                  <a:srgbClr val="FF0000"/>
                </a:solidFill>
                <a:latin typeface="Courier New"/>
                <a:ea typeface="Courier New"/>
                <a:cs typeface="Courier New"/>
                <a:sym typeface="Courier New"/>
              </a:rPr>
              <a:t>Data Source: /com/gfs/prod/gfs.${PDY}</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Data Destination: ${MDLTEST_DIR}/com/gfs/prod/gfs.${PDY}</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Post-processing Working Directory (${DATA}): ./dev/tmp/data/tmpnwprod1/etsurge2_test.${pid}</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0: “runMe.sh”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Set up root and working directory environment variables</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b) Call jobs/JETSURGE_KICKOFF</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1: jobs/JETSURGE_KICKOFF </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Set more environment variables and call scripts/exetsurge_kickoff.sh</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b) exetsurge_kickoff.sh copies ETSS text output and COOPS water</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level obs in BUFR format from data tanks; stores in ${DATA}</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c) Calls the three scripts in dev/tmp/myEcf: jetsurge_parsedat.sh.ecf,</a:t>
            </a: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jetsurge_griddat.sh.ecf, jetsurge_combdat.sh.ecf</a:t>
            </a:r>
          </a:p>
          <a:p>
            <a:pPr marL="0" marR="0" lvl="0" indent="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0" marR="0" lvl="0" indent="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2: parsedat</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dev/tmp/myEcf/jetsurge_parsedat.sh.ecf uses bsub to kick off      	 	jobs/JETSURGE_PARSEDAT</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b) jobs/JETSURGE_PARSEDAT sets up some environmental vars and calls scripts/</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exetsurge_parsedat.sh</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c) scripts/exetsurge_parsedat.sh creates a poescript in ${DATA} to parse BUFR             	files (poescript_obsraw). Mpirun.lsf then runs the BUFR-parsing scripts in 	parallel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Architecture Post.ETSurge2.0</a:t>
            </a:r>
          </a:p>
        </p:txBody>
      </p:sp>
      <p:sp>
        <p:nvSpPr>
          <p:cNvPr id="331" name="Shape 331"/>
          <p:cNvSpPr txBox="1">
            <a:spLocks noGrp="1"/>
          </p:cNvSpPr>
          <p:nvPr>
            <p:ph type="body" idx="1"/>
          </p:nvPr>
        </p:nvSpPr>
        <p:spPr>
          <a:xfrm>
            <a:off x="457200" y="1143000"/>
            <a:ext cx="8229600" cy="5333999"/>
          </a:xfrm>
          <a:prstGeom prst="rect">
            <a:avLst/>
          </a:prstGeom>
          <a:noFill/>
          <a:ln>
            <a:noFill/>
          </a:ln>
        </p:spPr>
        <p:txBody>
          <a:bodyPr lIns="91425" tIns="45700" rIns="91425" bIns="45700" anchor="t" anchorCtr="0">
            <a:noAutofit/>
          </a:bodyPr>
          <a:lstStyle/>
          <a:p>
            <a:pPr marL="274320" marR="0" lvl="0" indent="-7620" algn="l" rtl="0">
              <a:spcBef>
                <a:spcPts val="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3: griddat</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dev/myEcf/jetsurge_griddat.sh.ecf waits for myEcf/jetsurge_parsedat.sh.ecf 	to</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finish parsing raw BUFR files then calls jobs/JETSURGE_GRIDDAT</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b) jobs/JETSURGE_GRIDDAT sets up some environmental variables and then calls</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scripts/exetsurge_griddat.sh to create poescript_grid in ${DATA}, which is</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then run using mpirun.lsf</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c) poescript_grid is a list of three commands:</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obsAll: Grids parsed BUFR obs data</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surgeAll: Parses surge text product into gridded surge data</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 tideAll: Calculates tides and grids them</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Step 4: combdat</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 myEcf/jetsurge_combdat.sh.ecf waits for myEcf/jetsurge_griddat.sh.ecf to</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finish and then calls jobs/JETSURGE_COMBDAT</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b) jobs/JETSURGE_COMBDAT sets up some environmental variables and calls</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scripts/exetsurge_combdat.sh</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c) scripts/exetsurge_combdat.sh simply calls the exec/combAll to calculate</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anomaly and total water level from the gridded obs, surge, and tide, and</a:t>
            </a:r>
          </a:p>
          <a:p>
            <a:pPr marL="274320" marR="0" lvl="0" indent="-7620" algn="l" rtl="0">
              <a:spcBef>
                <a:spcPts val="240"/>
              </a:spcBef>
              <a:spcAft>
                <a:spcPts val="0"/>
              </a:spcAft>
              <a:buClr>
                <a:schemeClr val="dk1"/>
              </a:buClr>
              <a:buSzPct val="25000"/>
              <a:buFont typeface="Courier New"/>
              <a:buNone/>
            </a:pPr>
            <a:r>
              <a:rPr lang="en-US" sz="1200" b="0" i="0" u="none" strike="noStrike" cap="none" baseline="0">
                <a:solidFill>
                  <a:schemeClr val="dk1"/>
                </a:solidFill>
                <a:latin typeface="Courier New"/>
                <a:ea typeface="Courier New"/>
                <a:cs typeface="Courier New"/>
                <a:sym typeface="Courier New"/>
              </a:rPr>
              <a:t>        turn the results into output SHEF encoded messages for each location.</a:t>
            </a:r>
          </a:p>
          <a:p>
            <a:pPr marL="502919" marR="0" lvl="0" indent="-160019"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274320" marR="0" lvl="0" indent="-762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a:p>
            <a:pPr marL="274320" marR="0" lvl="0" indent="-7620" algn="l" rtl="0">
              <a:spcBef>
                <a:spcPts val="240"/>
              </a:spcBef>
              <a:spcAft>
                <a:spcPts val="0"/>
              </a:spcAft>
              <a:buClr>
                <a:schemeClr val="dk1"/>
              </a:buClr>
              <a:buFont typeface="Arial"/>
              <a:buNone/>
            </a:pPr>
            <a:endParaRPr sz="1200" b="0"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What is ETSS?</a:t>
            </a:r>
          </a:p>
        </p:txBody>
      </p:sp>
      <p:sp>
        <p:nvSpPr>
          <p:cNvPr id="92" name="Shape 92"/>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The </a:t>
            </a:r>
            <a:r>
              <a:rPr lang="en-US" sz="2400" b="1" i="0" u="none" strike="noStrike" cap="none" baseline="0">
                <a:solidFill>
                  <a:schemeClr val="dk1"/>
                </a:solidFill>
                <a:latin typeface="Arial"/>
                <a:ea typeface="Arial"/>
                <a:cs typeface="Arial"/>
                <a:sym typeface="Arial"/>
              </a:rPr>
              <a:t>E</a:t>
            </a:r>
            <a:r>
              <a:rPr lang="en-US" sz="2400" b="0" i="0" u="none" strike="noStrike" cap="none" baseline="0">
                <a:solidFill>
                  <a:schemeClr val="dk1"/>
                </a:solidFill>
                <a:latin typeface="Arial"/>
                <a:ea typeface="Arial"/>
                <a:cs typeface="Arial"/>
                <a:sym typeface="Arial"/>
              </a:rPr>
              <a:t>xtra </a:t>
            </a:r>
            <a:r>
              <a:rPr lang="en-US" sz="2400" b="1" i="0" u="none" strike="noStrike" cap="none" baseline="0">
                <a:solidFill>
                  <a:schemeClr val="dk1"/>
                </a:solidFill>
                <a:latin typeface="Arial"/>
                <a:ea typeface="Arial"/>
                <a:cs typeface="Arial"/>
                <a:sym typeface="Arial"/>
              </a:rPr>
              <a:t>T</a:t>
            </a:r>
            <a:r>
              <a:rPr lang="en-US" sz="2400" b="0" i="0" u="none" strike="noStrike" cap="none" baseline="0">
                <a:solidFill>
                  <a:schemeClr val="dk1"/>
                </a:solidFill>
                <a:latin typeface="Arial"/>
                <a:ea typeface="Arial"/>
                <a:cs typeface="Arial"/>
                <a:sym typeface="Arial"/>
              </a:rPr>
              <a:t>ropical </a:t>
            </a:r>
            <a:r>
              <a:rPr lang="en-US" sz="2400" b="1" i="0" u="none" strike="noStrike" cap="none" baseline="0">
                <a:solidFill>
                  <a:schemeClr val="dk1"/>
                </a:solidFill>
                <a:latin typeface="Arial"/>
                <a:ea typeface="Arial"/>
                <a:cs typeface="Arial"/>
                <a:sym typeface="Arial"/>
              </a:rPr>
              <a:t>S</a:t>
            </a:r>
            <a:r>
              <a:rPr lang="en-US" sz="2400" b="0" i="0" u="none" strike="noStrike" cap="none" baseline="0">
                <a:solidFill>
                  <a:schemeClr val="dk1"/>
                </a:solidFill>
                <a:latin typeface="Arial"/>
                <a:ea typeface="Arial"/>
                <a:cs typeface="Arial"/>
                <a:sym typeface="Arial"/>
              </a:rPr>
              <a:t>torm </a:t>
            </a:r>
            <a:r>
              <a:rPr lang="en-US" sz="2400" b="1" i="0" u="none" strike="noStrike" cap="none" baseline="0">
                <a:solidFill>
                  <a:schemeClr val="dk1"/>
                </a:solidFill>
                <a:latin typeface="Arial"/>
                <a:ea typeface="Arial"/>
                <a:cs typeface="Arial"/>
                <a:sym typeface="Arial"/>
              </a:rPr>
              <a:t>S</a:t>
            </a:r>
            <a:r>
              <a:rPr lang="en-US" sz="2400" b="0" i="0" u="none" strike="noStrike" cap="none" baseline="0">
                <a:solidFill>
                  <a:schemeClr val="dk1"/>
                </a:solidFill>
                <a:latin typeface="Arial"/>
                <a:ea typeface="Arial"/>
                <a:cs typeface="Arial"/>
                <a:sym typeface="Arial"/>
              </a:rPr>
              <a:t>urge Model is a modification of the SLOSH model which uses GFS winds to predict storm surge based on large extra-tropical storms </a:t>
            </a:r>
          </a:p>
          <a:p>
            <a:pPr marL="0" marR="0" lvl="0" indent="0" algn="l" rtl="0">
              <a:spcBef>
                <a:spcPts val="280"/>
              </a:spcBef>
              <a:spcAft>
                <a:spcPts val="0"/>
              </a:spcAft>
              <a:buClr>
                <a:schemeClr val="dk1"/>
              </a:buClr>
              <a:buFont typeface="Arial"/>
              <a:buNone/>
            </a:pPr>
            <a:endParaRPr sz="1400" b="0" i="0" u="none" strike="noStrike" cap="none" baseline="0">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Produces Coastal Guidance</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4 times a day (00z, 06z, 12z and 18z) when the GFS winds are available (roughly 4 hours 50 min after nominal forecast time)</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On NDFD CONUS Grid (merges 3 extra-tropical basins) </a:t>
            </a:r>
          </a:p>
          <a:p>
            <a:pPr marL="742950" marR="0" lvl="1" indent="-285750" algn="l" rtl="0">
              <a:spcBef>
                <a:spcPts val="400"/>
              </a:spcBef>
              <a:spcAft>
                <a:spcPts val="0"/>
              </a:spcAft>
              <a:buClr>
                <a:schemeClr val="dk1"/>
              </a:buClr>
              <a:buSzPct val="100000"/>
              <a:buFont typeface="Arial"/>
              <a:buChar char="–"/>
            </a:pPr>
            <a:r>
              <a:rPr lang="en-US" sz="2000" b="0" i="0" u="none" strike="noStrike" cap="none" baseline="0">
                <a:solidFill>
                  <a:schemeClr val="dk1"/>
                </a:solidFill>
                <a:latin typeface="Arial"/>
                <a:ea typeface="Arial"/>
                <a:cs typeface="Arial"/>
                <a:sym typeface="Arial"/>
              </a:rPr>
              <a:t>On NDFD Alaska Grid (merges 3 extra-tropical basins)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What is SHEF?</a:t>
            </a:r>
          </a:p>
        </p:txBody>
      </p:sp>
      <p:sp>
        <p:nvSpPr>
          <p:cNvPr id="98" name="Shape 98"/>
          <p:cNvSpPr txBox="1">
            <a:spLocks noGrp="1"/>
          </p:cNvSpPr>
          <p:nvPr>
            <p:ph type="body" idx="1"/>
          </p:nvPr>
        </p:nvSpPr>
        <p:spPr>
          <a:xfrm>
            <a:off x="457200" y="1219200"/>
            <a:ext cx="8229600" cy="556260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chemeClr val="dk1"/>
              </a:buClr>
              <a:buSzPct val="100000"/>
              <a:buFont typeface="Arial"/>
              <a:buChar char="•"/>
            </a:pPr>
            <a:r>
              <a:rPr lang="en-US" sz="2400" b="1" i="0" u="none" strike="noStrike" cap="none" baseline="0">
                <a:solidFill>
                  <a:schemeClr val="dk1"/>
                </a:solidFill>
                <a:latin typeface="Arial"/>
                <a:ea typeface="Arial"/>
                <a:cs typeface="Arial"/>
                <a:sym typeface="Arial"/>
              </a:rPr>
              <a:t>S</a:t>
            </a:r>
            <a:r>
              <a:rPr lang="en-US" sz="2400" b="0" i="0" u="none" strike="noStrike" cap="none" baseline="0">
                <a:solidFill>
                  <a:schemeClr val="dk1"/>
                </a:solidFill>
                <a:latin typeface="Arial"/>
                <a:ea typeface="Arial"/>
                <a:cs typeface="Arial"/>
                <a:sym typeface="Arial"/>
              </a:rPr>
              <a:t>tandard </a:t>
            </a:r>
            <a:r>
              <a:rPr lang="en-US" sz="2400" b="1" i="0" u="none" strike="noStrike" cap="none" baseline="0">
                <a:solidFill>
                  <a:schemeClr val="dk1"/>
                </a:solidFill>
                <a:latin typeface="Arial"/>
                <a:ea typeface="Arial"/>
                <a:cs typeface="Arial"/>
                <a:sym typeface="Arial"/>
              </a:rPr>
              <a:t>H</a:t>
            </a:r>
            <a:r>
              <a:rPr lang="en-US" sz="2400" b="0" i="0" u="none" strike="noStrike" cap="none" baseline="0">
                <a:solidFill>
                  <a:schemeClr val="dk1"/>
                </a:solidFill>
                <a:latin typeface="Arial"/>
                <a:ea typeface="Arial"/>
                <a:cs typeface="Arial"/>
                <a:sym typeface="Arial"/>
              </a:rPr>
              <a:t>ydrometeorological </a:t>
            </a:r>
            <a:r>
              <a:rPr lang="en-US" sz="2400" b="1" i="0" u="none" strike="noStrike" cap="none" baseline="0">
                <a:solidFill>
                  <a:schemeClr val="dk1"/>
                </a:solidFill>
                <a:latin typeface="Arial"/>
                <a:ea typeface="Arial"/>
                <a:cs typeface="Arial"/>
                <a:sym typeface="Arial"/>
              </a:rPr>
              <a:t>E</a:t>
            </a:r>
            <a:r>
              <a:rPr lang="en-US" sz="2400" b="0" i="0" u="none" strike="noStrike" cap="none" baseline="0">
                <a:solidFill>
                  <a:schemeClr val="dk1"/>
                </a:solidFill>
                <a:latin typeface="Arial"/>
                <a:ea typeface="Arial"/>
                <a:cs typeface="Arial"/>
                <a:sym typeface="Arial"/>
              </a:rPr>
              <a:t>xchange </a:t>
            </a:r>
            <a:r>
              <a:rPr lang="en-US" sz="2400" b="1" i="0" u="none" strike="noStrike" cap="none" baseline="0">
                <a:solidFill>
                  <a:schemeClr val="dk1"/>
                </a:solidFill>
                <a:latin typeface="Arial"/>
                <a:ea typeface="Arial"/>
                <a:cs typeface="Arial"/>
                <a:sym typeface="Arial"/>
              </a:rPr>
              <a:t>F</a:t>
            </a:r>
            <a:r>
              <a:rPr lang="en-US" sz="2400" b="0" i="0" u="none" strike="noStrike" cap="none" baseline="0">
                <a:solidFill>
                  <a:schemeClr val="dk1"/>
                </a:solidFill>
                <a:latin typeface="Arial"/>
                <a:ea typeface="Arial"/>
                <a:cs typeface="Arial"/>
                <a:sym typeface="Arial"/>
              </a:rPr>
              <a:t>ormat</a:t>
            </a:r>
          </a:p>
          <a:p>
            <a:pPr marL="742950" marR="0" lvl="1" indent="-28575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Designed for data sharing and readability</a:t>
            </a:r>
          </a:p>
          <a:p>
            <a:pPr marL="1143000" marR="0" lvl="2" indent="-228600" algn="l" rtl="0">
              <a:spcBef>
                <a:spcPts val="360"/>
              </a:spcBef>
              <a:spcAft>
                <a:spcPts val="0"/>
              </a:spcAft>
              <a:buClr>
                <a:schemeClr val="dk1"/>
              </a:buClr>
              <a:buSzPct val="100000"/>
              <a:buFont typeface="Arial"/>
              <a:buChar char="-"/>
            </a:pPr>
            <a:r>
              <a:rPr lang="en-US" sz="1800" b="0" i="0" u="none" strike="noStrike" cap="none" baseline="0">
                <a:solidFill>
                  <a:schemeClr val="dk1"/>
                </a:solidFill>
                <a:latin typeface="Arial"/>
                <a:ea typeface="Arial"/>
                <a:cs typeface="Arial"/>
                <a:sym typeface="Arial"/>
              </a:rPr>
              <a:t>Identifies location, data type, time and interval of measurements, units</a:t>
            </a:r>
          </a:p>
          <a:p>
            <a:pPr marL="742950" marR="0" lvl="1" indent="-285750" algn="l" rtl="0">
              <a:spcBef>
                <a:spcPts val="48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Example: </a:t>
            </a:r>
          </a:p>
          <a:p>
            <a:pPr marL="457200" marR="0" lvl="1" indent="0" algn="l" rtl="0">
              <a:spcBef>
                <a:spcPts val="360"/>
              </a:spcBef>
              <a:spcAft>
                <a:spcPts val="0"/>
              </a:spcAft>
              <a:buClr>
                <a:schemeClr val="dk1"/>
              </a:buClr>
              <a:buFont typeface="Arial"/>
              <a:buNone/>
            </a:pPr>
            <a:endParaRPr sz="1800" b="0" i="0" u="none" strike="noStrike" cap="none" baseline="0">
              <a:solidFill>
                <a:schemeClr val="dk1"/>
              </a:solidFill>
              <a:latin typeface="Arial"/>
              <a:ea typeface="Arial"/>
              <a:cs typeface="Arial"/>
              <a:sym typeface="Arial"/>
            </a:endParaRP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****0000021076****CBOFS KWBC 061842</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TIDNT</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:SHEF ENCODED 30 MINUTE WATER LEVEL FORECAST GUIDANCE</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:WATER LEVEL VALUES REFERENCED TO MLLW IN FEET (HMIFZ)</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:TIME ZONE IS UTC</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:WATER LEVEL FORECAST GUIDANCE IS FOR TOTAL WATER LEVELS</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:PROVIDED BY DOC/NOAA/NOS/CO-OPS</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:corms@noaa.gov 301-713-2540</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 SWPV2 20120906 Z DH1200/HMIFZ/DIN30/  0.427 /  0.887 /  1.122 /  1.435 /  1.646 /  1.865 </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.E1   2.065/  2.219 /  2.446 /  2.589 /  2.676 /  2.767 /  2.665 /  2.500 /  2.322 /  2.156 /  1.939 /  1.764 </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.E2   1.602/  1.407 /  1.251 /  1.057 /  0.925 /  0.789 /  0.781 /  0.880 /  1.045 /  1.230 /  1.414 /  1.616 </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.E3   1.820/  2.007 /  2.182 /  2.363 /  2.453 /  2.538 /  2.498 /  2.405 /  2.288 /  2.128 /  1.994 /  1.820 </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.E4   1.631/  1.385 /  1.184 /  1.027 /  0.931 /  0.897 /  0.943 /  1.046 /  1.175 /  1.347 /  1.563 /  1.812 </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.E5   2.087/  2.375 /  2.632 /  2.855 /  3.002 /  3.111 /  3.150 /  3.104 /  3.001 /  2.853 /  2.699 /  2.524 </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.E6   2.322/  2.086 /  1.812 /  1.537 /  1.313 /  1.164 /  1.073 /  1.065 /  1.116 /  1.191 /  1.267 /  1.352 </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.E7   1.464/  1.598 /  1.754 /  1.916 /  2.050 /  2.139 /  2.167 /  2.138 /  2.071 /  1.972 /  1.848 /  1.715 </a:t>
            </a:r>
          </a:p>
          <a:p>
            <a:pPr marL="457200" marR="0" lvl="1" indent="0" algn="l" rtl="0">
              <a:spcBef>
                <a:spcPts val="180"/>
              </a:spcBef>
              <a:spcAft>
                <a:spcPts val="0"/>
              </a:spcAft>
              <a:buClr>
                <a:schemeClr val="dk1"/>
              </a:buClr>
              <a:buSzPct val="25000"/>
              <a:buFont typeface="Courier New"/>
              <a:buNone/>
            </a:pPr>
            <a:r>
              <a:rPr lang="en-US" sz="900" b="0" i="0" u="none" strike="noStrike" cap="none" baseline="0">
                <a:solidFill>
                  <a:schemeClr val="dk1"/>
                </a:solidFill>
                <a:latin typeface="Courier New"/>
                <a:ea typeface="Courier New"/>
                <a:cs typeface="Courier New"/>
                <a:sym typeface="Courier New"/>
              </a:rPr>
              <a:t>.E8   1.573/  1.419 /  1.239 /  1.042 /  0.866 /  0.724 /  0.648</a:t>
            </a:r>
          </a:p>
          <a:p>
            <a:pPr marL="742950" marR="0" lvl="1" indent="-196850" algn="l" rtl="0">
              <a:spcBef>
                <a:spcPts val="280"/>
              </a:spcBef>
              <a:spcAft>
                <a:spcPts val="0"/>
              </a:spcAft>
              <a:buClr>
                <a:schemeClr val="dk1"/>
              </a:buClr>
              <a:buFont typeface="Arial"/>
              <a:buNone/>
            </a:pPr>
            <a:endParaRPr sz="14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7620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0" i="0" u="none" strike="noStrike" cap="none" baseline="0">
                <a:solidFill>
                  <a:schemeClr val="dk2"/>
                </a:solidFill>
                <a:latin typeface="Arial"/>
                <a:ea typeface="Arial"/>
                <a:cs typeface="Arial"/>
                <a:sym typeface="Arial"/>
              </a:rPr>
              <a:t>Why are We Doing This?</a:t>
            </a:r>
          </a:p>
        </p:txBody>
      </p:sp>
      <p:sp>
        <p:nvSpPr>
          <p:cNvPr id="104" name="Shape 104"/>
          <p:cNvSpPr txBox="1">
            <a:spLocks noGrp="1"/>
          </p:cNvSpPr>
          <p:nvPr>
            <p:ph type="body" idx="1"/>
          </p:nvPr>
        </p:nvSpPr>
        <p:spPr>
          <a:xfrm>
            <a:off x="457200" y="1143000"/>
            <a:ext cx="8229600" cy="51816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Arial"/>
              <a:buNone/>
            </a:pPr>
            <a:r>
              <a:rPr lang="en-US" sz="1800" i="1">
                <a:solidFill>
                  <a:schemeClr val="dk1"/>
                </a:solidFill>
              </a:rPr>
              <a:t/>
            </a:r>
            <a:br>
              <a:rPr lang="en-US" sz="1800" i="1">
                <a:solidFill>
                  <a:schemeClr val="dk1"/>
                </a:solidFill>
              </a:rPr>
            </a:br>
            <a:r>
              <a:rPr lang="en-US" sz="1800" b="0" i="1" u="none" strike="noStrike" cap="none" baseline="0">
                <a:solidFill>
                  <a:schemeClr val="dk1"/>
                </a:solidFill>
                <a:latin typeface="Arial"/>
                <a:ea typeface="Arial"/>
                <a:cs typeface="Arial"/>
                <a:sym typeface="Arial"/>
              </a:rPr>
              <a:t>“Depending on the storm event, in the upper reaches of some tidal rivers, flooding from storm surge may be followed by river flooding from rain in the upland watershed. This increases the flood severity</a:t>
            </a:r>
            <a:r>
              <a:rPr lang="en-US" sz="1800" b="0" i="0" u="none" strike="noStrike" cap="none" baseline="0">
                <a:solidFill>
                  <a:schemeClr val="dk1"/>
                </a:solidFill>
                <a:latin typeface="Arial"/>
                <a:ea typeface="Arial"/>
                <a:cs typeface="Arial"/>
                <a:sym typeface="Arial"/>
              </a:rPr>
              <a:t>.” – NOAAWatch.gov</a:t>
            </a:r>
          </a:p>
          <a:p>
            <a:pPr marL="0" marR="0" lvl="0" indent="0" algn="ctr" rtl="0">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342900" marR="0" lvl="0" indent="-317500" algn="l" rtl="0">
              <a:spcBef>
                <a:spcPts val="56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River forecast centers (RFCs) use AHPS and lack system-friendly predictions at the coastal interface (i.e. river mouths)</a:t>
            </a:r>
          </a:p>
          <a:p>
            <a:pPr marL="342900" marR="0" lvl="0" indent="-317500" algn="l" rtl="0">
              <a:spcBef>
                <a:spcPts val="560"/>
              </a:spcBef>
              <a:spcAft>
                <a:spcPts val="0"/>
              </a:spcAft>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Bias-corrected SHEF output from ETSS would provide that guidance in an AHPS-readable format</a:t>
            </a:r>
          </a:p>
          <a:p>
            <a:pPr marL="342900" marR="0" lvl="0" indent="-317500" algn="l" rtl="0">
              <a:spcBef>
                <a:spcPts val="560"/>
              </a:spcBef>
              <a:spcAft>
                <a:spcPts val="0"/>
              </a:spcAft>
              <a:buClr>
                <a:schemeClr val="dk1"/>
              </a:buClr>
              <a:buSzPct val="100000"/>
              <a:buFont typeface="Arial"/>
              <a:buChar char="•"/>
            </a:pPr>
            <a:r>
              <a:rPr lang="en-US" sz="2400">
                <a:solidFill>
                  <a:schemeClr val="dk1"/>
                </a:solidFill>
              </a:rPr>
              <a:t>Data also available on AWIPS for WFOs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p:nvPr/>
        </p:nvSpPr>
        <p:spPr>
          <a:xfrm>
            <a:off x="0" y="692150"/>
            <a:ext cx="9144000" cy="6199187"/>
          </a:xfrm>
          <a:prstGeom prst="rect">
            <a:avLst/>
          </a:prstGeom>
          <a:solidFill>
            <a:schemeClr val="lt1"/>
          </a:solidFill>
          <a:ln w="25400" cap="flat">
            <a:solidFill>
              <a:srgbClr val="89A4A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000" b="0" i="0" u="none" strike="noStrike" cap="none" baseline="0">
              <a:solidFill>
                <a:srgbClr val="FFFFFF"/>
              </a:solidFill>
              <a:latin typeface="Arial"/>
              <a:ea typeface="Arial"/>
              <a:cs typeface="Arial"/>
              <a:sym typeface="Arial"/>
            </a:endParaRPr>
          </a:p>
        </p:txBody>
      </p:sp>
      <p:sp>
        <p:nvSpPr>
          <p:cNvPr id="110" name="Shape 11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l" rtl="0">
              <a:spcBef>
                <a:spcPts val="0"/>
              </a:spcBef>
              <a:buClr>
                <a:srgbClr val="FFFFFF"/>
              </a:buClr>
              <a:buSzPct val="25000"/>
              <a:buFont typeface="Arial"/>
              <a:buNone/>
            </a:pPr>
            <a:fld id="{00000000-1234-1234-1234-123412341234}" type="slidenum">
              <a:rPr lang="en-US" sz="1400" b="0" i="0" u="none" strike="noStrike" cap="none" baseline="0">
                <a:solidFill>
                  <a:srgbClr val="FFFFFF"/>
                </a:solidFill>
                <a:latin typeface="Arial"/>
                <a:ea typeface="Arial"/>
                <a:cs typeface="Arial"/>
                <a:sym typeface="Arial"/>
              </a:rPr>
              <a:t>6</a:t>
            </a:fld>
            <a:endParaRPr lang="en-US" sz="1400" b="0" i="0" u="none" strike="noStrike" cap="none" baseline="0">
              <a:solidFill>
                <a:srgbClr val="FFFFFF"/>
              </a:solidFill>
              <a:latin typeface="Arial"/>
              <a:ea typeface="Arial"/>
              <a:cs typeface="Arial"/>
              <a:sym typeface="Arial"/>
            </a:endParaRPr>
          </a:p>
        </p:txBody>
      </p:sp>
      <p:sp>
        <p:nvSpPr>
          <p:cNvPr id="111" name="Shape 111"/>
          <p:cNvSpPr txBox="1"/>
          <p:nvPr/>
        </p:nvSpPr>
        <p:spPr>
          <a:xfrm>
            <a:off x="7010400" y="6653213"/>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rgbClr val="FFFFFF"/>
                </a:solidFill>
                <a:latin typeface="Arial"/>
                <a:ea typeface="Arial"/>
                <a:cs typeface="Arial"/>
                <a:sym typeface="Arial"/>
              </a:rPr>
              <a:t>6</a:t>
            </a:fld>
            <a:endParaRPr lang="en-US" sz="1400" b="0" i="0" u="none" strike="noStrike" cap="none" baseline="0">
              <a:solidFill>
                <a:srgbClr val="FFFFFF"/>
              </a:solidFill>
              <a:latin typeface="Arial"/>
              <a:ea typeface="Arial"/>
              <a:cs typeface="Arial"/>
              <a:sym typeface="Arial"/>
            </a:endParaRPr>
          </a:p>
        </p:txBody>
      </p:sp>
      <p:sp>
        <p:nvSpPr>
          <p:cNvPr id="112" name="Shape 112"/>
          <p:cNvSpPr txBox="1"/>
          <p:nvPr/>
        </p:nvSpPr>
        <p:spPr>
          <a:xfrm>
            <a:off x="2441664" y="76200"/>
            <a:ext cx="3698511"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i="0" u="none" strike="noStrike" cap="none" baseline="0">
                <a:solidFill>
                  <a:schemeClr val="dk1"/>
                </a:solidFill>
                <a:latin typeface="Arial"/>
                <a:ea typeface="Arial"/>
                <a:cs typeface="Arial"/>
                <a:sym typeface="Arial"/>
              </a:rPr>
              <a:t>Extra Tropical Storm Surge V2.0</a:t>
            </a:r>
          </a:p>
          <a:p>
            <a:pPr marL="0" marR="0" lvl="0" indent="0" algn="ctr" rtl="0">
              <a:spcBef>
                <a:spcPts val="0"/>
              </a:spcBef>
              <a:buSzPct val="25000"/>
              <a:buNone/>
            </a:pPr>
            <a:r>
              <a:rPr lang="en-US" sz="1400" b="1" i="0" u="none" strike="noStrike" cap="none" baseline="0">
                <a:solidFill>
                  <a:schemeClr val="dk1"/>
                </a:solidFill>
                <a:latin typeface="Arial"/>
                <a:ea typeface="Arial"/>
                <a:cs typeface="Arial"/>
                <a:sym typeface="Arial"/>
              </a:rPr>
              <a:t>Project Status as of  11/3/2014</a:t>
            </a:r>
          </a:p>
        </p:txBody>
      </p:sp>
      <p:cxnSp>
        <p:nvCxnSpPr>
          <p:cNvPr id="113" name="Shape 113"/>
          <p:cNvCxnSpPr/>
          <p:nvPr/>
        </p:nvCxnSpPr>
        <p:spPr>
          <a:xfrm>
            <a:off x="0" y="4191000"/>
            <a:ext cx="8763000" cy="1587"/>
          </a:xfrm>
          <a:prstGeom prst="straightConnector1">
            <a:avLst/>
          </a:prstGeom>
          <a:noFill/>
          <a:ln w="12600" cap="flat">
            <a:solidFill>
              <a:srgbClr val="000000"/>
            </a:solidFill>
            <a:prstDash val="solid"/>
            <a:miter/>
            <a:headEnd type="none" w="med" len="med"/>
            <a:tailEnd type="none" w="med" len="med"/>
          </a:ln>
        </p:spPr>
      </p:cxnSp>
      <p:cxnSp>
        <p:nvCxnSpPr>
          <p:cNvPr id="114" name="Shape 114"/>
          <p:cNvCxnSpPr/>
          <p:nvPr/>
        </p:nvCxnSpPr>
        <p:spPr>
          <a:xfrm>
            <a:off x="4572000" y="1141412"/>
            <a:ext cx="9524" cy="5095874"/>
          </a:xfrm>
          <a:prstGeom prst="straightConnector1">
            <a:avLst/>
          </a:prstGeom>
          <a:noFill/>
          <a:ln w="12600" cap="flat">
            <a:solidFill>
              <a:srgbClr val="000000"/>
            </a:solidFill>
            <a:prstDash val="solid"/>
            <a:miter/>
            <a:headEnd type="none" w="med" len="med"/>
            <a:tailEnd type="none" w="med" len="med"/>
          </a:ln>
        </p:spPr>
      </p:cxnSp>
      <p:sp>
        <p:nvSpPr>
          <p:cNvPr id="115" name="Shape 115"/>
          <p:cNvSpPr txBox="1"/>
          <p:nvPr/>
        </p:nvSpPr>
        <p:spPr>
          <a:xfrm>
            <a:off x="1601801" y="4300550"/>
            <a:ext cx="1205699" cy="304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i="0" u="sng" strike="noStrike" cap="none" baseline="0">
                <a:solidFill>
                  <a:srgbClr val="000000"/>
                </a:solidFill>
                <a:latin typeface="Times New Roman"/>
                <a:ea typeface="Times New Roman"/>
                <a:cs typeface="Times New Roman"/>
                <a:sym typeface="Times New Roman"/>
              </a:rPr>
              <a:t>Issues/Risks</a:t>
            </a:r>
          </a:p>
        </p:txBody>
      </p:sp>
      <p:sp>
        <p:nvSpPr>
          <p:cNvPr id="116" name="Shape 116"/>
          <p:cNvSpPr txBox="1"/>
          <p:nvPr/>
        </p:nvSpPr>
        <p:spPr>
          <a:xfrm>
            <a:off x="6477000" y="4343400"/>
            <a:ext cx="1023900" cy="304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i="0" u="sng" strike="noStrike" cap="none" baseline="0">
                <a:solidFill>
                  <a:srgbClr val="000000"/>
                </a:solidFill>
                <a:latin typeface="Times New Roman"/>
                <a:ea typeface="Times New Roman"/>
                <a:cs typeface="Times New Roman"/>
                <a:sym typeface="Times New Roman"/>
              </a:rPr>
              <a:t>Finances</a:t>
            </a:r>
          </a:p>
        </p:txBody>
      </p:sp>
      <p:sp>
        <p:nvSpPr>
          <p:cNvPr id="117" name="Shape 117"/>
          <p:cNvSpPr txBox="1"/>
          <p:nvPr/>
        </p:nvSpPr>
        <p:spPr>
          <a:xfrm>
            <a:off x="6019800" y="776300"/>
            <a:ext cx="1159200" cy="304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i="0" u="sng" strike="noStrike" cap="none" baseline="0">
                <a:solidFill>
                  <a:srgbClr val="000000"/>
                </a:solidFill>
                <a:latin typeface="Times New Roman"/>
                <a:ea typeface="Times New Roman"/>
                <a:cs typeface="Times New Roman"/>
                <a:sym typeface="Times New Roman"/>
              </a:rPr>
              <a:t>Scheduling</a:t>
            </a:r>
          </a:p>
        </p:txBody>
      </p:sp>
      <p:pic>
        <p:nvPicPr>
          <p:cNvPr id="118" name="Shape 118"/>
          <p:cNvPicPr preferRelativeResize="0"/>
          <p:nvPr/>
        </p:nvPicPr>
        <p:blipFill rotWithShape="1">
          <a:blip r:embed="rId3">
            <a:alphaModFix/>
          </a:blip>
          <a:srcRect/>
          <a:stretch/>
        </p:blipFill>
        <p:spPr>
          <a:xfrm>
            <a:off x="0" y="0"/>
            <a:ext cx="1044575" cy="1044575"/>
          </a:xfrm>
          <a:prstGeom prst="rect">
            <a:avLst/>
          </a:prstGeom>
          <a:noFill/>
          <a:ln>
            <a:noFill/>
          </a:ln>
        </p:spPr>
      </p:pic>
      <p:sp>
        <p:nvSpPr>
          <p:cNvPr id="119" name="Shape 119"/>
          <p:cNvSpPr txBox="1"/>
          <p:nvPr/>
        </p:nvSpPr>
        <p:spPr>
          <a:xfrm>
            <a:off x="1143000" y="801687"/>
            <a:ext cx="2871788" cy="304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i="0" u="sng" strike="noStrike" cap="none" baseline="0">
                <a:solidFill>
                  <a:srgbClr val="000000"/>
                </a:solidFill>
                <a:latin typeface="Times New Roman"/>
                <a:ea typeface="Times New Roman"/>
                <a:cs typeface="Times New Roman"/>
                <a:sym typeface="Times New Roman"/>
              </a:rPr>
              <a:t>Project Information and Highlights</a:t>
            </a:r>
          </a:p>
        </p:txBody>
      </p:sp>
      <p:sp>
        <p:nvSpPr>
          <p:cNvPr id="120" name="Shape 120"/>
          <p:cNvSpPr/>
          <p:nvPr/>
        </p:nvSpPr>
        <p:spPr>
          <a:xfrm>
            <a:off x="0" y="1404937"/>
            <a:ext cx="4581524" cy="2743199"/>
          </a:xfrm>
          <a:prstGeom prst="rect">
            <a:avLst/>
          </a:prstGeom>
          <a:noFill/>
          <a:ln>
            <a:noFill/>
          </a:ln>
        </p:spPr>
        <p:txBody>
          <a:bodyPr lIns="91425" tIns="45700" rIns="91425" bIns="45700" anchor="t" anchorCtr="0">
            <a:noAutofit/>
          </a:bodyPr>
          <a:lstStyle/>
          <a:p>
            <a:pPr marL="342900" marR="0" lvl="0" indent="-342900" algn="l" rtl="0">
              <a:spcBef>
                <a:spcPts val="0"/>
              </a:spcBef>
              <a:buSzPct val="25000"/>
              <a:buNone/>
            </a:pPr>
            <a:r>
              <a:rPr lang="en-US" sz="1000" b="1" i="0" u="sng" strike="noStrike" cap="none" baseline="0">
                <a:solidFill>
                  <a:srgbClr val="000000"/>
                </a:solidFill>
                <a:latin typeface="Times New Roman"/>
                <a:ea typeface="Times New Roman"/>
                <a:cs typeface="Times New Roman"/>
                <a:sym typeface="Times New Roman"/>
              </a:rPr>
              <a:t>Lead</a:t>
            </a:r>
            <a:r>
              <a:rPr lang="en-US" sz="1000" b="0" i="0" u="none" strike="noStrike" cap="none" baseline="0">
                <a:solidFill>
                  <a:srgbClr val="000000"/>
                </a:solidFill>
                <a:latin typeface="Times New Roman"/>
                <a:ea typeface="Times New Roman"/>
                <a:cs typeface="Times New Roman"/>
                <a:sym typeface="Times New Roman"/>
              </a:rPr>
              <a:t>: Huiqing Liu, Ryan Schuster, Arthur Taylor, MDL and Becky Cosgrove, NCO</a:t>
            </a:r>
          </a:p>
          <a:p>
            <a:pPr marL="342900" marR="0" lvl="0" indent="-342900" algn="l" rtl="0">
              <a:spcBef>
                <a:spcPts val="0"/>
              </a:spcBef>
              <a:buNone/>
            </a:pPr>
            <a:endParaRPr sz="1000" b="1" i="0" u="none" strike="noStrike" cap="none" baseline="0">
              <a:solidFill>
                <a:srgbClr val="000000"/>
              </a:solidFill>
              <a:latin typeface="Times New Roman"/>
              <a:ea typeface="Times New Roman"/>
              <a:cs typeface="Times New Roman"/>
              <a:sym typeface="Times New Roman"/>
            </a:endParaRPr>
          </a:p>
          <a:p>
            <a:pPr marL="342900" marR="0" lvl="0" indent="-342900" algn="l" rtl="0">
              <a:spcBef>
                <a:spcPts val="0"/>
              </a:spcBef>
              <a:buSzPct val="25000"/>
              <a:buNone/>
            </a:pPr>
            <a:r>
              <a:rPr lang="en-US" sz="1000" b="1" i="0" u="sng" strike="noStrike" cap="none" baseline="0">
                <a:solidFill>
                  <a:srgbClr val="000000"/>
                </a:solidFill>
                <a:latin typeface="Times New Roman"/>
                <a:ea typeface="Times New Roman"/>
                <a:cs typeface="Times New Roman"/>
                <a:sym typeface="Times New Roman"/>
              </a:rPr>
              <a:t>Scope:</a:t>
            </a:r>
            <a:r>
              <a:rPr lang="en-US" sz="1000" b="0" i="0" u="none" strike="noStrike" cap="none" baseline="0">
                <a:solidFill>
                  <a:srgbClr val="000000"/>
                </a:solidFill>
                <a:latin typeface="Times New Roman"/>
                <a:ea typeface="Times New Roman"/>
                <a:cs typeface="Times New Roman"/>
                <a:sym typeface="Times New Roman"/>
              </a:rPr>
              <a:t> </a:t>
            </a:r>
          </a:p>
          <a:p>
            <a:pPr marL="228600" marR="0" lvl="0" indent="-228600" algn="l" rtl="0">
              <a:spcBef>
                <a:spcPts val="0"/>
              </a:spcBef>
              <a:buClr>
                <a:schemeClr val="dk1"/>
              </a:buClr>
              <a:buSzPct val="100000"/>
              <a:buFont typeface="Arial"/>
              <a:buAutoNum type="arabicPeriod"/>
            </a:pPr>
            <a:r>
              <a:rPr lang="en-US" sz="1000" b="0" i="0" u="none" strike="noStrike" cap="none" baseline="0">
                <a:solidFill>
                  <a:schemeClr val="dk1"/>
                </a:solidFill>
                <a:latin typeface="Times New Roman"/>
                <a:ea typeface="Times New Roman"/>
                <a:cs typeface="Times New Roman"/>
                <a:sym typeface="Times New Roman"/>
              </a:rPr>
              <a:t>Nesting coarse extra-tropical grid and existing fine scale tropical basins – for East Coast and Gulf of Mexico</a:t>
            </a:r>
          </a:p>
          <a:p>
            <a:pPr marL="228600" marR="0" lvl="0" indent="-228600" algn="l" rtl="0">
              <a:spcBef>
                <a:spcPts val="0"/>
              </a:spcBef>
              <a:buClr>
                <a:schemeClr val="dk1"/>
              </a:buClr>
              <a:buSzPct val="100000"/>
              <a:buFont typeface="Times New Roman"/>
              <a:buAutoNum type="arabicPeriod"/>
            </a:pPr>
            <a:r>
              <a:rPr lang="en-US" sz="1000" b="0" i="0" u="none" strike="noStrike" cap="none" baseline="0">
                <a:solidFill>
                  <a:schemeClr val="dk1"/>
                </a:solidFill>
                <a:latin typeface="Times New Roman"/>
                <a:ea typeface="Times New Roman"/>
                <a:cs typeface="Times New Roman"/>
                <a:sym typeface="Times New Roman"/>
              </a:rPr>
              <a:t>This Implementation will add over land calculations</a:t>
            </a:r>
          </a:p>
          <a:p>
            <a:pPr marL="228600" marR="0" lvl="0" indent="-228600" algn="l" rtl="0">
              <a:spcBef>
                <a:spcPts val="0"/>
              </a:spcBef>
              <a:buClr>
                <a:schemeClr val="accent3"/>
              </a:buClr>
              <a:buSzPct val="100000"/>
              <a:buFont typeface="Times New Roman"/>
              <a:buAutoNum type="arabicPeriod"/>
            </a:pPr>
            <a:r>
              <a:rPr lang="en-US" sz="1000" b="0" i="0" u="none" strike="sngStrike" cap="none" baseline="0">
                <a:solidFill>
                  <a:schemeClr val="accent3"/>
                </a:solidFill>
                <a:latin typeface="Times New Roman"/>
                <a:ea typeface="Times New Roman"/>
                <a:cs typeface="Times New Roman"/>
                <a:sym typeface="Times New Roman"/>
              </a:rPr>
              <a:t>Will also add tidal forcing.</a:t>
            </a:r>
          </a:p>
          <a:p>
            <a:pPr marL="228600" marR="0" lvl="0" indent="-228600" algn="l" rtl="0">
              <a:spcBef>
                <a:spcPts val="0"/>
              </a:spcBef>
              <a:buClr>
                <a:schemeClr val="dk1"/>
              </a:buClr>
              <a:buSzPct val="100000"/>
              <a:buFont typeface="Times New Roman"/>
              <a:buAutoNum type="arabicPeriod"/>
            </a:pPr>
            <a:r>
              <a:rPr lang="en-US" sz="1000" b="0" i="0" u="none" strike="noStrike" cap="none" baseline="0">
                <a:solidFill>
                  <a:schemeClr val="dk1"/>
                </a:solidFill>
                <a:latin typeface="Times New Roman"/>
                <a:ea typeface="Times New Roman"/>
                <a:cs typeface="Times New Roman"/>
                <a:sym typeface="Times New Roman"/>
              </a:rPr>
              <a:t>Operationalize ETSS post processing by porting the code the computes total water level guidance to an NCO approved programming language</a:t>
            </a:r>
          </a:p>
          <a:p>
            <a:pPr marL="228600" marR="0" lvl="0" indent="-228600" algn="l" rtl="0">
              <a:spcBef>
                <a:spcPts val="0"/>
              </a:spcBef>
              <a:buClr>
                <a:schemeClr val="dk1"/>
              </a:buClr>
              <a:buSzPct val="100000"/>
              <a:buFont typeface="Times New Roman"/>
              <a:buAutoNum type="arabicPeriod"/>
            </a:pPr>
            <a:r>
              <a:rPr lang="en-US" sz="1000" b="0" i="0" u="none" strike="noStrike" cap="none" baseline="0">
                <a:solidFill>
                  <a:schemeClr val="dk1"/>
                </a:solidFill>
                <a:latin typeface="Times New Roman"/>
                <a:ea typeface="Times New Roman"/>
                <a:cs typeface="Times New Roman"/>
                <a:sym typeface="Times New Roman"/>
              </a:rPr>
              <a:t>Provide NCO with code to SHEF encode the total water level guidance </a:t>
            </a:r>
          </a:p>
          <a:p>
            <a:pPr marL="342900" marR="0" lvl="0" indent="-342900" algn="l" rtl="0">
              <a:spcBef>
                <a:spcPts val="0"/>
              </a:spcBef>
              <a:buNone/>
            </a:pPr>
            <a:endParaRPr sz="1200" b="1" i="0" u="sng" strike="noStrike" cap="none" baseline="0">
              <a:solidFill>
                <a:srgbClr val="000000"/>
              </a:solidFill>
              <a:latin typeface="Times New Roman"/>
              <a:ea typeface="Times New Roman"/>
              <a:cs typeface="Times New Roman"/>
              <a:sym typeface="Times New Roman"/>
            </a:endParaRPr>
          </a:p>
          <a:p>
            <a:pPr marL="342900" marR="0" lvl="0" indent="-342900" algn="l" rtl="0">
              <a:spcBef>
                <a:spcPts val="0"/>
              </a:spcBef>
              <a:buSzPct val="25000"/>
              <a:buNone/>
            </a:pPr>
            <a:r>
              <a:rPr lang="en-US" sz="1000" b="1" i="0" u="sng" strike="noStrike" cap="none" baseline="0">
                <a:solidFill>
                  <a:srgbClr val="000000"/>
                </a:solidFill>
                <a:latin typeface="Times New Roman"/>
                <a:ea typeface="Times New Roman"/>
                <a:cs typeface="Times New Roman"/>
                <a:sym typeface="Times New Roman"/>
              </a:rPr>
              <a:t>Expected Benefits</a:t>
            </a:r>
            <a:r>
              <a:rPr lang="en-US" sz="1000" b="0" i="0" u="none" strike="noStrike" cap="none" baseline="0">
                <a:solidFill>
                  <a:srgbClr val="000000"/>
                </a:solidFill>
                <a:latin typeface="Times New Roman"/>
                <a:ea typeface="Times New Roman"/>
                <a:cs typeface="Times New Roman"/>
                <a:sym typeface="Times New Roman"/>
              </a:rPr>
              <a:t>:  </a:t>
            </a:r>
          </a:p>
          <a:p>
            <a:pPr marL="233363" marR="0" lvl="0" indent="-233363" algn="l" rtl="0">
              <a:spcBef>
                <a:spcPts val="0"/>
              </a:spcBef>
              <a:buClr>
                <a:schemeClr val="dk1"/>
              </a:buClr>
              <a:buSzPct val="100000"/>
              <a:buFont typeface="Times New Roman"/>
              <a:buAutoNum type="arabicPeriod"/>
            </a:pPr>
            <a:r>
              <a:rPr lang="en-US" sz="1000" b="0" i="0" u="none" strike="noStrike" cap="none" baseline="0">
                <a:solidFill>
                  <a:schemeClr val="dk1"/>
                </a:solidFill>
                <a:latin typeface="Times New Roman"/>
                <a:ea typeface="Times New Roman"/>
                <a:cs typeface="Times New Roman"/>
                <a:sym typeface="Times New Roman"/>
              </a:rPr>
              <a:t>Computes inundation based on (a) surge</a:t>
            </a:r>
            <a:r>
              <a:rPr lang="en-US" sz="1000" strike="sngStrike">
                <a:solidFill>
                  <a:schemeClr val="accent3"/>
                </a:solidFill>
                <a:latin typeface="Times New Roman"/>
                <a:ea typeface="Times New Roman"/>
                <a:cs typeface="Times New Roman"/>
                <a:sym typeface="Times New Roman"/>
              </a:rPr>
              <a:t>,</a:t>
            </a:r>
            <a:r>
              <a:rPr lang="en-US" sz="1000" b="0" i="0" u="none" strike="noStrike" cap="none" baseline="0">
                <a:solidFill>
                  <a:schemeClr val="dk1"/>
                </a:solidFill>
                <a:latin typeface="Times New Roman"/>
                <a:ea typeface="Times New Roman"/>
                <a:cs typeface="Times New Roman"/>
                <a:sym typeface="Times New Roman"/>
              </a:rPr>
              <a:t> and (b) latest overland grids from the tropical program.</a:t>
            </a:r>
          </a:p>
          <a:p>
            <a:pPr marL="233363" marR="0" lvl="0" indent="-233363" algn="l" rtl="0">
              <a:spcBef>
                <a:spcPts val="0"/>
              </a:spcBef>
              <a:buClr>
                <a:schemeClr val="dk1"/>
              </a:buClr>
              <a:buSzPct val="100000"/>
              <a:buFont typeface="Times New Roman"/>
              <a:buAutoNum type="arabicPeriod"/>
            </a:pPr>
            <a:r>
              <a:rPr lang="en-US" sz="1000" b="0" i="0" u="none" strike="noStrike" cap="none" baseline="0">
                <a:solidFill>
                  <a:schemeClr val="dk1"/>
                </a:solidFill>
                <a:latin typeface="Times New Roman"/>
                <a:ea typeface="Times New Roman"/>
                <a:cs typeface="Times New Roman"/>
                <a:sym typeface="Times New Roman"/>
              </a:rPr>
              <a:t>Provide RFC’s via AHPS surge plus tide bias corrected guidance</a:t>
            </a:r>
          </a:p>
          <a:p>
            <a:pPr marL="233363" marR="0" lvl="0" indent="-233363" algn="l" rtl="0">
              <a:spcBef>
                <a:spcPts val="0"/>
              </a:spcBef>
              <a:buClr>
                <a:schemeClr val="dk1"/>
              </a:buClr>
              <a:buSzPct val="100000"/>
              <a:buFont typeface="Times New Roman"/>
              <a:buAutoNum type="arabicPeriod"/>
            </a:pPr>
            <a:r>
              <a:rPr lang="en-US" sz="1000" b="0" i="0" u="none" strike="noStrike" cap="none" baseline="0">
                <a:solidFill>
                  <a:schemeClr val="dk1"/>
                </a:solidFill>
                <a:latin typeface="Times New Roman"/>
                <a:ea typeface="Times New Roman"/>
                <a:cs typeface="Times New Roman"/>
                <a:sym typeface="Times New Roman"/>
              </a:rPr>
              <a:t>Make post processing of extra tropical storm surge more robust</a:t>
            </a:r>
          </a:p>
          <a:p>
            <a:pPr marL="233363" marR="0" lvl="0" indent="-169863" algn="l" rtl="0">
              <a:spcBef>
                <a:spcPts val="0"/>
              </a:spcBef>
              <a:buClr>
                <a:schemeClr val="dk1"/>
              </a:buClr>
              <a:buFont typeface="Arial"/>
              <a:buNone/>
            </a:pPr>
            <a:endParaRPr sz="1000" b="0" i="0" u="none" strike="noStrike" cap="none" baseline="0">
              <a:solidFill>
                <a:schemeClr val="dk1"/>
              </a:solidFill>
              <a:latin typeface="Times New Roman"/>
              <a:ea typeface="Times New Roman"/>
              <a:cs typeface="Times New Roman"/>
              <a:sym typeface="Times New Roman"/>
            </a:endParaRPr>
          </a:p>
        </p:txBody>
      </p:sp>
      <p:sp>
        <p:nvSpPr>
          <p:cNvPr id="121" name="Shape 121"/>
          <p:cNvSpPr/>
          <p:nvPr/>
        </p:nvSpPr>
        <p:spPr>
          <a:xfrm>
            <a:off x="4648200" y="4648200"/>
            <a:ext cx="4190999" cy="1447800"/>
          </a:xfrm>
          <a:prstGeom prst="rect">
            <a:avLst/>
          </a:prstGeom>
          <a:noFill/>
          <a:ln>
            <a:noFill/>
          </a:ln>
        </p:spPr>
        <p:txBody>
          <a:bodyPr lIns="91425" tIns="45700" rIns="91425" bIns="45700" anchor="t" anchorCtr="0">
            <a:noAutofit/>
          </a:bodyPr>
          <a:lstStyle/>
          <a:p>
            <a:pPr marL="230188" marR="0" lvl="0" indent="-230188" algn="l" rtl="0">
              <a:spcBef>
                <a:spcPts val="0"/>
              </a:spcBef>
              <a:buSzPct val="25000"/>
              <a:buNone/>
            </a:pPr>
            <a:r>
              <a:rPr lang="en-US" sz="1100" b="1" i="0" u="sng" strike="noStrike" cap="none" baseline="0">
                <a:solidFill>
                  <a:srgbClr val="000000"/>
                </a:solidFill>
                <a:latin typeface="Times New Roman"/>
                <a:ea typeface="Times New Roman"/>
                <a:cs typeface="Times New Roman"/>
                <a:sym typeface="Times New Roman"/>
              </a:rPr>
              <a:t>Associated Costs: </a:t>
            </a:r>
            <a:r>
              <a:rPr lang="en-US" sz="1100" b="0" i="0" u="none" strike="noStrike" cap="none" baseline="0">
                <a:solidFill>
                  <a:schemeClr val="dk1"/>
                </a:solidFill>
                <a:latin typeface="Times New Roman"/>
                <a:ea typeface="Times New Roman"/>
                <a:cs typeface="Times New Roman"/>
                <a:sym typeface="Times New Roman"/>
              </a:rPr>
              <a:t>Federal FTE labor and Contract Support </a:t>
            </a:r>
          </a:p>
          <a:p>
            <a:pPr marL="230188" marR="0" lvl="0" indent="-230188" algn="l" rtl="0">
              <a:spcBef>
                <a:spcPts val="0"/>
              </a:spcBef>
              <a:buNone/>
            </a:pPr>
            <a:endParaRPr sz="900" b="0" i="0" u="none" strike="noStrike" cap="none" baseline="0">
              <a:solidFill>
                <a:srgbClr val="000000"/>
              </a:solidFill>
              <a:latin typeface="Times New Roman"/>
              <a:ea typeface="Times New Roman"/>
              <a:cs typeface="Times New Roman"/>
              <a:sym typeface="Times New Roman"/>
            </a:endParaRPr>
          </a:p>
          <a:p>
            <a:pPr marL="230188" marR="0" lvl="0" indent="-230188" algn="l" rtl="0">
              <a:spcBef>
                <a:spcPts val="0"/>
              </a:spcBef>
              <a:buSzPct val="25000"/>
              <a:buNone/>
            </a:pPr>
            <a:r>
              <a:rPr lang="en-US" sz="1100" b="1" i="0" u="sng" strike="noStrike" cap="none" baseline="0">
                <a:solidFill>
                  <a:srgbClr val="000000"/>
                </a:solidFill>
                <a:latin typeface="Times New Roman"/>
                <a:ea typeface="Times New Roman"/>
                <a:cs typeface="Times New Roman"/>
                <a:sym typeface="Times New Roman"/>
              </a:rPr>
              <a:t>Funding Sources</a:t>
            </a:r>
            <a:r>
              <a:rPr lang="en-US" sz="1100" b="0" i="0" u="none" strike="noStrike" cap="none" baseline="0">
                <a:solidFill>
                  <a:srgbClr val="000000"/>
                </a:solidFill>
                <a:latin typeface="Times New Roman"/>
                <a:ea typeface="Times New Roman"/>
                <a:cs typeface="Times New Roman"/>
                <a:sym typeface="Times New Roman"/>
              </a:rPr>
              <a:t>: </a:t>
            </a:r>
            <a:r>
              <a:rPr lang="en-US" sz="1100" b="0" i="0" u="none" strike="noStrike" cap="none" baseline="0">
                <a:solidFill>
                  <a:schemeClr val="dk1"/>
                </a:solidFill>
                <a:latin typeface="Times New Roman"/>
                <a:ea typeface="Times New Roman"/>
                <a:cs typeface="Times New Roman"/>
                <a:sym typeface="Times New Roman"/>
              </a:rPr>
              <a:t>MDL Base and Sandy Supplemental</a:t>
            </a:r>
          </a:p>
          <a:p>
            <a:pPr marL="230188" marR="0" lvl="0" indent="-230188" algn="l" rtl="0">
              <a:spcBef>
                <a:spcPts val="0"/>
              </a:spcBef>
              <a:buNone/>
            </a:pPr>
            <a:endParaRPr sz="900" b="0" i="0" u="none" strike="noStrike" cap="none" baseline="0">
              <a:solidFill>
                <a:srgbClr val="000000"/>
              </a:solidFill>
              <a:latin typeface="Times New Roman"/>
              <a:ea typeface="Times New Roman"/>
              <a:cs typeface="Times New Roman"/>
              <a:sym typeface="Times New Roman"/>
            </a:endParaRPr>
          </a:p>
          <a:p>
            <a:pPr marL="230188" marR="0" lvl="0" indent="-230188" algn="l" rtl="0">
              <a:spcBef>
                <a:spcPts val="0"/>
              </a:spcBef>
              <a:buSzPct val="25000"/>
              <a:buNone/>
            </a:pPr>
            <a:r>
              <a:rPr lang="en-US" sz="1100" b="1" i="0" u="sng" strike="noStrike" cap="none" baseline="0">
                <a:solidFill>
                  <a:srgbClr val="000000"/>
                </a:solidFill>
                <a:latin typeface="Times New Roman"/>
                <a:ea typeface="Times New Roman"/>
                <a:cs typeface="Times New Roman"/>
                <a:sym typeface="Times New Roman"/>
              </a:rPr>
              <a:t>Computational Resources:</a:t>
            </a:r>
          </a:p>
          <a:p>
            <a:pPr marL="230188" marR="0" lvl="0" indent="-230188" algn="l" rtl="0">
              <a:spcBef>
                <a:spcPts val="0"/>
              </a:spcBef>
              <a:buClr>
                <a:srgbClr val="000000"/>
              </a:buClr>
              <a:buSzPct val="100000"/>
              <a:buFont typeface="Arial"/>
              <a:buAutoNum type="arabicPeriod"/>
            </a:pPr>
            <a:r>
              <a:rPr lang="en-US" sz="1100" b="0" i="0" u="none" strike="noStrike" cap="none" baseline="0">
                <a:solidFill>
                  <a:srgbClr val="000000"/>
                </a:solidFill>
                <a:latin typeface="Times New Roman"/>
                <a:ea typeface="Times New Roman"/>
                <a:cs typeface="Times New Roman"/>
                <a:sym typeface="Times New Roman"/>
              </a:rPr>
              <a:t>Currently – 2 CPU for 5 minutes</a:t>
            </a:r>
          </a:p>
          <a:p>
            <a:pPr marL="230188" marR="0" lvl="0" indent="-230188" algn="l" rtl="0">
              <a:spcBef>
                <a:spcPts val="0"/>
              </a:spcBef>
              <a:buClr>
                <a:srgbClr val="000000"/>
              </a:buClr>
              <a:buSzPct val="100000"/>
              <a:buFont typeface="Arial"/>
              <a:buAutoNum type="arabicPeriod"/>
            </a:pPr>
            <a:r>
              <a:rPr lang="en-US" sz="1100" b="0" i="0" u="none" strike="noStrike" cap="none" baseline="0">
                <a:latin typeface="Times New Roman"/>
                <a:ea typeface="Times New Roman"/>
                <a:cs typeface="Times New Roman"/>
                <a:sym typeface="Times New Roman"/>
              </a:rPr>
              <a:t>Will use – 6 CPU for 35 minutes (Model) + 3 CPU for 8 minutes (Post Processing).</a:t>
            </a:r>
          </a:p>
          <a:p>
            <a:pPr marL="230188" marR="0" lvl="0" indent="-230188" algn="l" rtl="0">
              <a:spcBef>
                <a:spcPts val="0"/>
              </a:spcBef>
              <a:buNone/>
            </a:pPr>
            <a:endParaRPr sz="1200" b="0" i="0" u="none" strike="noStrike" cap="none" baseline="0">
              <a:solidFill>
                <a:srgbClr val="000000"/>
              </a:solidFill>
              <a:latin typeface="Times New Roman"/>
              <a:ea typeface="Times New Roman"/>
              <a:cs typeface="Times New Roman"/>
              <a:sym typeface="Times New Roman"/>
            </a:endParaRPr>
          </a:p>
        </p:txBody>
      </p:sp>
      <p:grpSp>
        <p:nvGrpSpPr>
          <p:cNvPr id="122" name="Shape 122"/>
          <p:cNvGrpSpPr/>
          <p:nvPr/>
        </p:nvGrpSpPr>
        <p:grpSpPr>
          <a:xfrm>
            <a:off x="965200" y="6405562"/>
            <a:ext cx="7113507" cy="406405"/>
            <a:chOff x="607" y="4013"/>
            <a:chExt cx="4720" cy="254"/>
          </a:xfrm>
        </p:grpSpPr>
        <p:sp>
          <p:nvSpPr>
            <p:cNvPr id="123" name="Shape 123"/>
            <p:cNvSpPr/>
            <p:nvPr/>
          </p:nvSpPr>
          <p:spPr>
            <a:xfrm>
              <a:off x="607" y="4013"/>
              <a:ext cx="1696" cy="254"/>
            </a:xfrm>
            <a:prstGeom prst="rect">
              <a:avLst/>
            </a:prstGeom>
            <a:noFill/>
            <a:ln>
              <a:noFill/>
            </a:ln>
          </p:spPr>
          <p:txBody>
            <a:bodyPr lIns="91425" tIns="54525" rIns="91425" bIns="45700" anchor="ctr" anchorCtr="0">
              <a:noAutofit/>
            </a:bodyPr>
            <a:lstStyle/>
            <a:p>
              <a:pPr marL="0" marR="0" lvl="0" indent="0" algn="l" rtl="0">
                <a:lnSpc>
                  <a:spcPct val="93000"/>
                </a:lnSpc>
                <a:spcBef>
                  <a:spcPts val="0"/>
                </a:spcBef>
                <a:buSzPct val="25000"/>
                <a:buNone/>
              </a:pPr>
              <a:r>
                <a:rPr lang="en-US" sz="1000" b="0" i="0" u="none" strike="noStrike" cap="none" baseline="0">
                  <a:solidFill>
                    <a:schemeClr val="dk1"/>
                  </a:solidFill>
                  <a:latin typeface="Arial"/>
                  <a:ea typeface="Arial"/>
                  <a:cs typeface="Arial"/>
                  <a:sym typeface="Arial"/>
                </a:rPr>
                <a:t>              Management Attention Required</a:t>
              </a:r>
            </a:p>
          </p:txBody>
        </p:sp>
        <p:cxnSp>
          <p:nvCxnSpPr>
            <p:cNvPr id="124" name="Shape 124"/>
            <p:cNvCxnSpPr/>
            <p:nvPr/>
          </p:nvCxnSpPr>
          <p:spPr>
            <a:xfrm>
              <a:off x="607" y="4013"/>
              <a:ext cx="1696" cy="0"/>
            </a:xfrm>
            <a:prstGeom prst="straightConnector1">
              <a:avLst/>
            </a:prstGeom>
            <a:noFill/>
            <a:ln w="13675" cap="flat">
              <a:solidFill>
                <a:srgbClr val="000000"/>
              </a:solidFill>
              <a:prstDash val="solid"/>
              <a:round/>
              <a:headEnd type="none" w="med" len="med"/>
              <a:tailEnd type="none" w="med" len="med"/>
            </a:ln>
          </p:spPr>
        </p:cxnSp>
        <p:cxnSp>
          <p:nvCxnSpPr>
            <p:cNvPr id="125" name="Shape 125"/>
            <p:cNvCxnSpPr/>
            <p:nvPr/>
          </p:nvCxnSpPr>
          <p:spPr>
            <a:xfrm>
              <a:off x="2304" y="4013"/>
              <a:ext cx="2011" cy="0"/>
            </a:xfrm>
            <a:prstGeom prst="straightConnector1">
              <a:avLst/>
            </a:prstGeom>
            <a:noFill/>
            <a:ln w="13675" cap="flat">
              <a:solidFill>
                <a:srgbClr val="000000"/>
              </a:solidFill>
              <a:prstDash val="solid"/>
              <a:round/>
              <a:headEnd type="none" w="med" len="med"/>
              <a:tailEnd type="none" w="med" len="med"/>
            </a:ln>
          </p:spPr>
        </p:cxnSp>
        <p:cxnSp>
          <p:nvCxnSpPr>
            <p:cNvPr id="126" name="Shape 126"/>
            <p:cNvCxnSpPr/>
            <p:nvPr/>
          </p:nvCxnSpPr>
          <p:spPr>
            <a:xfrm>
              <a:off x="4315" y="4013"/>
              <a:ext cx="1012" cy="0"/>
            </a:xfrm>
            <a:prstGeom prst="straightConnector1">
              <a:avLst/>
            </a:prstGeom>
            <a:noFill/>
            <a:ln w="13675" cap="flat">
              <a:solidFill>
                <a:srgbClr val="000000"/>
              </a:solidFill>
              <a:prstDash val="solid"/>
              <a:round/>
              <a:headEnd type="none" w="med" len="med"/>
              <a:tailEnd type="none" w="med" len="med"/>
            </a:ln>
          </p:spPr>
        </p:cxnSp>
        <p:cxnSp>
          <p:nvCxnSpPr>
            <p:cNvPr id="127" name="Shape 127"/>
            <p:cNvCxnSpPr/>
            <p:nvPr/>
          </p:nvCxnSpPr>
          <p:spPr>
            <a:xfrm>
              <a:off x="607" y="4268"/>
              <a:ext cx="1696" cy="0"/>
            </a:xfrm>
            <a:prstGeom prst="straightConnector1">
              <a:avLst/>
            </a:prstGeom>
            <a:noFill/>
            <a:ln w="13675" cap="flat">
              <a:solidFill>
                <a:srgbClr val="000000"/>
              </a:solidFill>
              <a:prstDash val="solid"/>
              <a:round/>
              <a:headEnd type="none" w="med" len="med"/>
              <a:tailEnd type="none" w="med" len="med"/>
            </a:ln>
          </p:spPr>
        </p:cxnSp>
        <p:cxnSp>
          <p:nvCxnSpPr>
            <p:cNvPr id="128" name="Shape 128"/>
            <p:cNvCxnSpPr/>
            <p:nvPr/>
          </p:nvCxnSpPr>
          <p:spPr>
            <a:xfrm>
              <a:off x="2304" y="4268"/>
              <a:ext cx="2011" cy="0"/>
            </a:xfrm>
            <a:prstGeom prst="straightConnector1">
              <a:avLst/>
            </a:prstGeom>
            <a:noFill/>
            <a:ln w="13675" cap="flat">
              <a:solidFill>
                <a:srgbClr val="000000"/>
              </a:solidFill>
              <a:prstDash val="solid"/>
              <a:round/>
              <a:headEnd type="none" w="med" len="med"/>
              <a:tailEnd type="none" w="med" len="med"/>
            </a:ln>
          </p:spPr>
        </p:cxnSp>
        <p:cxnSp>
          <p:nvCxnSpPr>
            <p:cNvPr id="129" name="Shape 129"/>
            <p:cNvCxnSpPr/>
            <p:nvPr/>
          </p:nvCxnSpPr>
          <p:spPr>
            <a:xfrm>
              <a:off x="4315" y="4268"/>
              <a:ext cx="1012" cy="0"/>
            </a:xfrm>
            <a:prstGeom prst="straightConnector1">
              <a:avLst/>
            </a:prstGeom>
            <a:noFill/>
            <a:ln w="13675" cap="flat">
              <a:solidFill>
                <a:srgbClr val="000000"/>
              </a:solidFill>
              <a:prstDash val="solid"/>
              <a:round/>
              <a:headEnd type="none" w="med" len="med"/>
              <a:tailEnd type="none" w="med" len="med"/>
            </a:ln>
          </p:spPr>
        </p:cxnSp>
        <p:cxnSp>
          <p:nvCxnSpPr>
            <p:cNvPr id="130" name="Shape 130"/>
            <p:cNvCxnSpPr/>
            <p:nvPr/>
          </p:nvCxnSpPr>
          <p:spPr>
            <a:xfrm>
              <a:off x="607" y="4013"/>
              <a:ext cx="0" cy="254"/>
            </a:xfrm>
            <a:prstGeom prst="straightConnector1">
              <a:avLst/>
            </a:prstGeom>
            <a:noFill/>
            <a:ln w="13675" cap="flat">
              <a:solidFill>
                <a:srgbClr val="000000"/>
              </a:solidFill>
              <a:prstDash val="solid"/>
              <a:round/>
              <a:headEnd type="none" w="med" len="med"/>
              <a:tailEnd type="none" w="med" len="med"/>
            </a:ln>
          </p:spPr>
        </p:cxnSp>
        <p:cxnSp>
          <p:nvCxnSpPr>
            <p:cNvPr id="131" name="Shape 131"/>
            <p:cNvCxnSpPr/>
            <p:nvPr/>
          </p:nvCxnSpPr>
          <p:spPr>
            <a:xfrm>
              <a:off x="2304" y="4013"/>
              <a:ext cx="0" cy="254"/>
            </a:xfrm>
            <a:prstGeom prst="straightConnector1">
              <a:avLst/>
            </a:prstGeom>
            <a:noFill/>
            <a:ln w="9525" cap="flat">
              <a:solidFill>
                <a:srgbClr val="000000"/>
              </a:solidFill>
              <a:prstDash val="solid"/>
              <a:round/>
              <a:headEnd type="none" w="med" len="med"/>
              <a:tailEnd type="none" w="med" len="med"/>
            </a:ln>
          </p:spPr>
        </p:cxnSp>
        <p:cxnSp>
          <p:nvCxnSpPr>
            <p:cNvPr id="132" name="Shape 132"/>
            <p:cNvCxnSpPr/>
            <p:nvPr/>
          </p:nvCxnSpPr>
          <p:spPr>
            <a:xfrm>
              <a:off x="4315" y="4013"/>
              <a:ext cx="0" cy="254"/>
            </a:xfrm>
            <a:prstGeom prst="straightConnector1">
              <a:avLst/>
            </a:prstGeom>
            <a:noFill/>
            <a:ln w="9525" cap="flat">
              <a:solidFill>
                <a:srgbClr val="000000"/>
              </a:solidFill>
              <a:prstDash val="solid"/>
              <a:round/>
              <a:headEnd type="none" w="med" len="med"/>
              <a:tailEnd type="none" w="med" len="med"/>
            </a:ln>
          </p:spPr>
        </p:cxnSp>
        <p:cxnSp>
          <p:nvCxnSpPr>
            <p:cNvPr id="133" name="Shape 133"/>
            <p:cNvCxnSpPr/>
            <p:nvPr/>
          </p:nvCxnSpPr>
          <p:spPr>
            <a:xfrm>
              <a:off x="5327" y="4013"/>
              <a:ext cx="0" cy="254"/>
            </a:xfrm>
            <a:prstGeom prst="straightConnector1">
              <a:avLst/>
            </a:prstGeom>
            <a:noFill/>
            <a:ln w="13675" cap="flat">
              <a:solidFill>
                <a:srgbClr val="000000"/>
              </a:solidFill>
              <a:prstDash val="solid"/>
              <a:round/>
              <a:headEnd type="none" w="med" len="med"/>
              <a:tailEnd type="none" w="med" len="med"/>
            </a:ln>
          </p:spPr>
        </p:cxnSp>
      </p:grpSp>
      <p:sp>
        <p:nvSpPr>
          <p:cNvPr id="134" name="Shape 134"/>
          <p:cNvSpPr txBox="1"/>
          <p:nvPr/>
        </p:nvSpPr>
        <p:spPr>
          <a:xfrm>
            <a:off x="1117600" y="6799263"/>
            <a:ext cx="9144000" cy="244474"/>
          </a:xfrm>
          <a:prstGeom prst="rect">
            <a:avLst/>
          </a:prstGeom>
          <a:noFill/>
          <a:ln>
            <a:noFill/>
          </a:ln>
        </p:spPr>
        <p:txBody>
          <a:bodyPr lIns="91425" tIns="45700" rIns="91425" bIns="45700" anchor="ctr" anchorCtr="0">
            <a:noAutofit/>
          </a:bodyPr>
          <a:lstStyle/>
          <a:p>
            <a:pPr marL="0" marR="0" lvl="0" indent="0" algn="l" rtl="0">
              <a:spcBef>
                <a:spcPts val="0"/>
              </a:spcBef>
              <a:buNone/>
            </a:pPr>
            <a:endParaRPr sz="2000" b="0" i="0" u="none" strike="noStrike" cap="none" baseline="0">
              <a:solidFill>
                <a:srgbClr val="FFFFFF"/>
              </a:solidFill>
              <a:latin typeface="Arial"/>
              <a:ea typeface="Arial"/>
              <a:cs typeface="Arial"/>
              <a:sym typeface="Arial"/>
            </a:endParaRPr>
          </a:p>
        </p:txBody>
      </p:sp>
      <p:sp>
        <p:nvSpPr>
          <p:cNvPr id="135" name="Shape 135"/>
          <p:cNvSpPr/>
          <p:nvPr/>
        </p:nvSpPr>
        <p:spPr>
          <a:xfrm>
            <a:off x="6629400" y="6434137"/>
            <a:ext cx="334963" cy="333374"/>
          </a:xfrm>
          <a:prstGeom prst="ellipse">
            <a:avLst/>
          </a:prstGeom>
          <a:solidFill>
            <a:srgbClr val="0099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a:solidFill>
                  <a:srgbClr val="000000"/>
                </a:solidFill>
                <a:latin typeface="Arial"/>
                <a:ea typeface="Arial"/>
                <a:cs typeface="Arial"/>
                <a:sym typeface="Arial"/>
              </a:rPr>
              <a:t>G</a:t>
            </a:r>
          </a:p>
        </p:txBody>
      </p:sp>
      <p:sp>
        <p:nvSpPr>
          <p:cNvPr id="136" name="Shape 136"/>
          <p:cNvSpPr/>
          <p:nvPr/>
        </p:nvSpPr>
        <p:spPr>
          <a:xfrm>
            <a:off x="1044575" y="6434137"/>
            <a:ext cx="334963" cy="333374"/>
          </a:xfrm>
          <a:prstGeom prst="ellipse">
            <a:avLst/>
          </a:prstGeom>
          <a:solidFill>
            <a:srgbClr val="FF33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a:solidFill>
                  <a:srgbClr val="000000"/>
                </a:solidFill>
                <a:latin typeface="Arial"/>
                <a:ea typeface="Arial"/>
                <a:cs typeface="Arial"/>
                <a:sym typeface="Arial"/>
              </a:rPr>
              <a:t>R</a:t>
            </a:r>
          </a:p>
        </p:txBody>
      </p:sp>
      <p:sp>
        <p:nvSpPr>
          <p:cNvPr id="137" name="Shape 137"/>
          <p:cNvSpPr/>
          <p:nvPr/>
        </p:nvSpPr>
        <p:spPr>
          <a:xfrm>
            <a:off x="55563" y="6615113"/>
            <a:ext cx="855661" cy="21272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800" b="0" i="0" u="none" strike="noStrike" cap="none" baseline="0">
                <a:solidFill>
                  <a:srgbClr val="000000"/>
                </a:solidFill>
                <a:latin typeface="Arial"/>
                <a:ea typeface="Arial"/>
                <a:cs typeface="Arial"/>
                <a:sym typeface="Arial"/>
              </a:rPr>
              <a:t>v1.0  09/14//07</a:t>
            </a:r>
          </a:p>
        </p:txBody>
      </p:sp>
      <p:pic>
        <p:nvPicPr>
          <p:cNvPr id="138" name="Shape 138"/>
          <p:cNvPicPr preferRelativeResize="0"/>
          <p:nvPr/>
        </p:nvPicPr>
        <p:blipFill rotWithShape="1">
          <a:blip r:embed="rId4">
            <a:alphaModFix/>
          </a:blip>
          <a:srcRect/>
          <a:stretch/>
        </p:blipFill>
        <p:spPr>
          <a:xfrm>
            <a:off x="7277100" y="0"/>
            <a:ext cx="1866900" cy="1085850"/>
          </a:xfrm>
          <a:prstGeom prst="rect">
            <a:avLst/>
          </a:prstGeom>
          <a:solidFill>
            <a:srgbClr val="00B050"/>
          </a:solidFill>
          <a:ln>
            <a:noFill/>
          </a:ln>
        </p:spPr>
      </p:pic>
      <p:sp>
        <p:nvSpPr>
          <p:cNvPr id="139" name="Shape 139"/>
          <p:cNvSpPr/>
          <p:nvPr/>
        </p:nvSpPr>
        <p:spPr>
          <a:xfrm>
            <a:off x="3581400" y="6434137"/>
            <a:ext cx="334963" cy="333374"/>
          </a:xfrm>
          <a:prstGeom prst="ellipse">
            <a:avLst/>
          </a:prstGeom>
          <a:solidFill>
            <a:srgbClr val="FFFF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a:solidFill>
                  <a:srgbClr val="000000"/>
                </a:solidFill>
                <a:latin typeface="Arial"/>
                <a:ea typeface="Arial"/>
                <a:cs typeface="Arial"/>
                <a:sym typeface="Arial"/>
              </a:rPr>
              <a:t>Y</a:t>
            </a:r>
          </a:p>
        </p:txBody>
      </p:sp>
      <p:grpSp>
        <p:nvGrpSpPr>
          <p:cNvPr id="140" name="Shape 140"/>
          <p:cNvGrpSpPr/>
          <p:nvPr/>
        </p:nvGrpSpPr>
        <p:grpSpPr>
          <a:xfrm>
            <a:off x="4724400" y="4267200"/>
            <a:ext cx="341312" cy="334962"/>
            <a:chOff x="2976" y="2784"/>
            <a:chExt cx="215" cy="211"/>
          </a:xfrm>
        </p:grpSpPr>
        <p:sp>
          <p:nvSpPr>
            <p:cNvPr id="141" name="Shape 141"/>
            <p:cNvSpPr/>
            <p:nvPr/>
          </p:nvSpPr>
          <p:spPr>
            <a:xfrm>
              <a:off x="2979" y="2785"/>
              <a:ext cx="211" cy="210"/>
            </a:xfrm>
            <a:prstGeom prst="ellipse">
              <a:avLst/>
            </a:prstGeom>
            <a:solidFill>
              <a:srgbClr val="0099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0" i="0" u="none" strike="noStrike" cap="none" baseline="0">
                <a:solidFill>
                  <a:srgbClr val="FFFFFF"/>
                </a:solidFill>
                <a:latin typeface="Arial"/>
                <a:ea typeface="Arial"/>
                <a:cs typeface="Arial"/>
                <a:sym typeface="Arial"/>
              </a:endParaRPr>
            </a:p>
          </p:txBody>
        </p:sp>
        <p:sp>
          <p:nvSpPr>
            <p:cNvPr id="142" name="Shape 142"/>
            <p:cNvSpPr txBox="1"/>
            <p:nvPr/>
          </p:nvSpPr>
          <p:spPr>
            <a:xfrm>
              <a:off x="2976" y="2784"/>
              <a:ext cx="215" cy="2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i="0" u="none" strike="noStrike" cap="none" baseline="0">
                  <a:solidFill>
                    <a:srgbClr val="000000"/>
                  </a:solidFill>
                  <a:latin typeface="Arial"/>
                  <a:ea typeface="Arial"/>
                  <a:cs typeface="Arial"/>
                  <a:sym typeface="Arial"/>
                </a:rPr>
                <a:t>G</a:t>
              </a:r>
            </a:p>
          </p:txBody>
        </p:sp>
      </p:grpSp>
      <p:sp>
        <p:nvSpPr>
          <p:cNvPr id="143" name="Shape 143"/>
          <p:cNvSpPr/>
          <p:nvPr/>
        </p:nvSpPr>
        <p:spPr>
          <a:xfrm>
            <a:off x="55563" y="4605337"/>
            <a:ext cx="4440237" cy="1785257"/>
          </a:xfrm>
          <a:prstGeom prst="rect">
            <a:avLst/>
          </a:prstGeom>
          <a:noFill/>
          <a:ln>
            <a:noFill/>
          </a:ln>
        </p:spPr>
        <p:txBody>
          <a:bodyPr lIns="91425" tIns="45700" rIns="91425" bIns="45700" anchor="t" anchorCtr="0">
            <a:noAutofit/>
          </a:bodyPr>
          <a:lstStyle/>
          <a:p>
            <a:pPr marL="230188" marR="0" lvl="0" indent="-230188" algn="l" rtl="0">
              <a:spcBef>
                <a:spcPts val="0"/>
              </a:spcBef>
              <a:buSzPct val="25000"/>
              <a:buNone/>
            </a:pPr>
            <a:r>
              <a:rPr lang="en-US" sz="1000" b="1" i="0" u="sng" strike="noStrike" cap="none" baseline="0">
                <a:solidFill>
                  <a:srgbClr val="000000"/>
                </a:solidFill>
                <a:latin typeface="Times New Roman"/>
                <a:ea typeface="Times New Roman"/>
                <a:cs typeface="Times New Roman"/>
                <a:sym typeface="Times New Roman"/>
              </a:rPr>
              <a:t>Issues:</a:t>
            </a:r>
          </a:p>
          <a:p>
            <a:pPr marL="230188" marR="0" lvl="0" indent="-230188" algn="l" rtl="0">
              <a:spcBef>
                <a:spcPts val="0"/>
              </a:spcBef>
              <a:buSzPct val="25000"/>
              <a:buNone/>
            </a:pPr>
            <a:r>
              <a:rPr lang="en-US" sz="1000" b="0" i="0" u="none" strike="noStrike" cap="none" baseline="0">
                <a:solidFill>
                  <a:srgbClr val="000000"/>
                </a:solidFill>
                <a:latin typeface="Times New Roman"/>
                <a:ea typeface="Times New Roman"/>
                <a:cs typeface="Times New Roman"/>
                <a:sym typeface="Times New Roman"/>
              </a:rPr>
              <a:t>-- Adding point data to SBN (needs headers)</a:t>
            </a:r>
          </a:p>
          <a:p>
            <a:pPr marL="230188" marR="0" lvl="0" indent="-230188" algn="l" rtl="0">
              <a:spcBef>
                <a:spcPts val="0"/>
              </a:spcBef>
              <a:buSzPct val="25000"/>
              <a:buNone/>
            </a:pPr>
            <a:r>
              <a:rPr lang="en-US" sz="1000" b="0" i="0" u="none" strike="noStrike" cap="none" baseline="0">
                <a:solidFill>
                  <a:srgbClr val="000000"/>
                </a:solidFill>
                <a:latin typeface="Times New Roman"/>
                <a:ea typeface="Times New Roman"/>
                <a:cs typeface="Times New Roman"/>
                <a:sym typeface="Times New Roman"/>
              </a:rPr>
              <a:t>-- Determine which variables / stations to SHEF encode</a:t>
            </a:r>
          </a:p>
          <a:p>
            <a:pPr marL="230188" marR="0" lvl="0" indent="-230188" algn="l" rtl="0">
              <a:spcBef>
                <a:spcPts val="0"/>
              </a:spcBef>
              <a:buNone/>
            </a:pPr>
            <a:endParaRPr sz="1000" b="0" i="0" u="none" strike="noStrike" cap="none" baseline="0">
              <a:solidFill>
                <a:srgbClr val="000000"/>
              </a:solidFill>
              <a:latin typeface="Times New Roman"/>
              <a:ea typeface="Times New Roman"/>
              <a:cs typeface="Times New Roman"/>
              <a:sym typeface="Times New Roman"/>
            </a:endParaRPr>
          </a:p>
          <a:p>
            <a:pPr marL="230188" marR="0" lvl="0" indent="-230188" algn="l" rtl="0">
              <a:spcBef>
                <a:spcPts val="0"/>
              </a:spcBef>
              <a:buSzPct val="25000"/>
              <a:buNone/>
            </a:pPr>
            <a:r>
              <a:rPr lang="en-US" sz="1000" b="1" i="0" u="sng" strike="noStrike" cap="none" baseline="0">
                <a:solidFill>
                  <a:srgbClr val="000000"/>
                </a:solidFill>
                <a:latin typeface="Times New Roman"/>
                <a:ea typeface="Times New Roman"/>
                <a:cs typeface="Times New Roman"/>
                <a:sym typeface="Times New Roman"/>
              </a:rPr>
              <a:t>Risks: </a:t>
            </a:r>
            <a:r>
              <a:rPr lang="en-US" sz="1000" b="0" i="0" u="none" strike="noStrike" cap="none" baseline="0">
                <a:solidFill>
                  <a:schemeClr val="dk1"/>
                </a:solidFill>
                <a:latin typeface="Times New Roman"/>
                <a:ea typeface="Times New Roman"/>
                <a:cs typeface="Times New Roman"/>
                <a:sym typeface="Times New Roman"/>
              </a:rPr>
              <a:t> </a:t>
            </a:r>
          </a:p>
          <a:p>
            <a:pPr marL="230188" marR="0" lvl="0" indent="-230188" algn="l" rtl="0">
              <a:spcBef>
                <a:spcPts val="0"/>
              </a:spcBef>
              <a:buSzPct val="25000"/>
              <a:buNone/>
            </a:pPr>
            <a:r>
              <a:rPr lang="en-US" sz="1000" b="0" i="0" u="none" strike="noStrike" cap="none" baseline="0">
                <a:solidFill>
                  <a:schemeClr val="dk1"/>
                </a:solidFill>
                <a:latin typeface="Times New Roman"/>
                <a:ea typeface="Times New Roman"/>
                <a:cs typeface="Times New Roman"/>
                <a:sym typeface="Times New Roman"/>
              </a:rPr>
              <a:t>-- Headers are not available</a:t>
            </a:r>
          </a:p>
          <a:p>
            <a:pPr marL="230188" marR="0" lvl="0" indent="-230188" algn="l" rtl="0">
              <a:spcBef>
                <a:spcPts val="0"/>
              </a:spcBef>
              <a:buSzPct val="25000"/>
              <a:buNone/>
            </a:pPr>
            <a:r>
              <a:rPr lang="en-US" sz="1000" b="0" i="0" u="none" strike="noStrike" cap="none" baseline="0">
                <a:solidFill>
                  <a:schemeClr val="dk1"/>
                </a:solidFill>
                <a:latin typeface="Times New Roman"/>
                <a:ea typeface="Times New Roman"/>
                <a:cs typeface="Times New Roman"/>
                <a:sym typeface="Times New Roman"/>
              </a:rPr>
              <a:t>-- Don’t determine the right variables / stations</a:t>
            </a:r>
          </a:p>
          <a:p>
            <a:pPr marL="230188" marR="0" lvl="0" indent="-230188" algn="l" rtl="0">
              <a:spcBef>
                <a:spcPts val="0"/>
              </a:spcBef>
              <a:buNone/>
            </a:pPr>
            <a:endParaRPr sz="1000" b="0" i="0" u="none" strike="noStrike" cap="none" baseline="0">
              <a:solidFill>
                <a:schemeClr val="dk1"/>
              </a:solidFill>
              <a:latin typeface="Times New Roman"/>
              <a:ea typeface="Times New Roman"/>
              <a:cs typeface="Times New Roman"/>
              <a:sym typeface="Times New Roman"/>
            </a:endParaRPr>
          </a:p>
          <a:p>
            <a:pPr marL="230188" marR="0" lvl="0" indent="-230188" algn="l" rtl="0">
              <a:spcBef>
                <a:spcPts val="0"/>
              </a:spcBef>
              <a:buSzPct val="25000"/>
              <a:buNone/>
            </a:pPr>
            <a:r>
              <a:rPr lang="en-US" sz="1000" b="1" i="0" u="sng" strike="noStrike" cap="none" baseline="0">
                <a:solidFill>
                  <a:srgbClr val="000000"/>
                </a:solidFill>
                <a:latin typeface="Times New Roman"/>
                <a:ea typeface="Times New Roman"/>
                <a:cs typeface="Times New Roman"/>
                <a:sym typeface="Times New Roman"/>
              </a:rPr>
              <a:t>Mitigation:</a:t>
            </a:r>
          </a:p>
          <a:p>
            <a:pPr marL="230188" marR="0" lvl="0" indent="-230188" algn="l" rtl="0">
              <a:spcBef>
                <a:spcPts val="0"/>
              </a:spcBef>
              <a:buSzPct val="25000"/>
              <a:buNone/>
            </a:pPr>
            <a:r>
              <a:rPr lang="en-US" sz="1000" b="0" i="0" u="none" strike="noStrike" cap="none" baseline="0">
                <a:solidFill>
                  <a:srgbClr val="000000"/>
                </a:solidFill>
                <a:latin typeface="Times New Roman"/>
                <a:ea typeface="Times New Roman"/>
                <a:cs typeface="Times New Roman"/>
                <a:sym typeface="Times New Roman"/>
              </a:rPr>
              <a:t>-- Coordinate with data management / TOC</a:t>
            </a:r>
          </a:p>
          <a:p>
            <a:pPr marL="230188" marR="0" lvl="0" indent="-230188" algn="l" rtl="0">
              <a:spcBef>
                <a:spcPts val="0"/>
              </a:spcBef>
              <a:buSzPct val="25000"/>
              <a:buNone/>
            </a:pPr>
            <a:r>
              <a:rPr lang="en-US" sz="1000" b="0" i="0" u="none" strike="noStrike" cap="none" baseline="0">
                <a:solidFill>
                  <a:srgbClr val="000000"/>
                </a:solidFill>
                <a:latin typeface="Times New Roman"/>
                <a:ea typeface="Times New Roman"/>
                <a:cs typeface="Times New Roman"/>
                <a:sym typeface="Times New Roman"/>
              </a:rPr>
              <a:t>-- Coordinate with AHIPS / RFC contacts</a:t>
            </a:r>
          </a:p>
          <a:p>
            <a:pPr marL="230188" marR="0" lvl="0" indent="-230188" algn="l" rtl="0">
              <a:spcBef>
                <a:spcPts val="0"/>
              </a:spcBef>
              <a:buNone/>
            </a:pPr>
            <a:endParaRPr sz="1200" b="0" i="0" u="none" strike="noStrike" cap="none" baseline="0">
              <a:solidFill>
                <a:srgbClr val="000000"/>
              </a:solidFill>
              <a:latin typeface="Times New Roman"/>
              <a:ea typeface="Times New Roman"/>
              <a:cs typeface="Times New Roman"/>
              <a:sym typeface="Times New Roman"/>
            </a:endParaRPr>
          </a:p>
        </p:txBody>
      </p:sp>
      <p:graphicFrame>
        <p:nvGraphicFramePr>
          <p:cNvPr id="144" name="Shape 144"/>
          <p:cNvGraphicFramePr/>
          <p:nvPr/>
        </p:nvGraphicFramePr>
        <p:xfrm>
          <a:off x="4724400" y="1100137"/>
          <a:ext cx="4421200" cy="3001975"/>
        </p:xfrm>
        <a:graphic>
          <a:graphicData uri="http://schemas.openxmlformats.org/drawingml/2006/table">
            <a:tbl>
              <a:tblPr>
                <a:noFill/>
                <a:tableStyleId>{6793B135-D911-473E-AB79-94CE5D41C7AD}</a:tableStyleId>
              </a:tblPr>
              <a:tblGrid>
                <a:gridCol w="2133600"/>
                <a:gridCol w="1143000"/>
                <a:gridCol w="1144600"/>
              </a:tblGrid>
              <a:tr h="228550">
                <a:tc>
                  <a:txBody>
                    <a:bodyPr/>
                    <a:lstStyle/>
                    <a:p>
                      <a:pPr marL="0" marR="0" lvl="0" indent="0" algn="ctr"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Milestone (NCEP)</a:t>
                      </a:r>
                    </a:p>
                  </a:txBody>
                  <a:tcPr marL="91450" marR="91450" marT="53650" marB="45700" anchor="ctr">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1367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ctr"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Date</a:t>
                      </a:r>
                    </a:p>
                  </a:txBody>
                  <a:tcPr marL="91450" marR="91450" marT="53650" marB="45700" anchor="ctr">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1367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ctr"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Status</a:t>
                      </a:r>
                    </a:p>
                  </a:txBody>
                  <a:tcPr marL="91450" marR="91450" marT="53650" marB="45700" anchor="ctr">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1367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271425">
                <a:tc>
                  <a:txBody>
                    <a:bodyPr/>
                    <a:lstStyle/>
                    <a:p>
                      <a:pPr marL="0" marR="0" lvl="0" indent="0" algn="l" rtl="0">
                        <a:lnSpc>
                          <a:spcPct val="93000"/>
                        </a:lnSpc>
                        <a:spcBef>
                          <a:spcPts val="0"/>
                        </a:spcBef>
                        <a:spcAft>
                          <a:spcPts val="0"/>
                        </a:spcAft>
                        <a:buClr>
                          <a:srgbClr val="002060"/>
                        </a:buClr>
                        <a:buSzPct val="25000"/>
                        <a:buFont typeface="Arial"/>
                        <a:buNone/>
                      </a:pPr>
                      <a:r>
                        <a:rPr lang="en-US" sz="900" u="none" strike="noStrike" cap="none" baseline="0">
                          <a:solidFill>
                            <a:srgbClr val="002060"/>
                          </a:solidFill>
                          <a:latin typeface="Arial"/>
                          <a:ea typeface="Arial"/>
                          <a:cs typeface="Arial"/>
                          <a:sym typeface="Arial"/>
                        </a:rPr>
                        <a:t>Initial coordination with SPA team</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12/16/2014</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271425">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MDL testing complete</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1/16/2015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354500">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Final Code Delivered to NCO</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1/16/2015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241250">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Technical Information Notice Issued</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2/1/2015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228550">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SPA begins prep work for 30 day test</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1/19/2015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366650">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30-day evaluation begins</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2/16/2015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239675">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30-day evaluation ends</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3/17/2015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239675">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IT testing ends</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2/13/2015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238075">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Management Briefing</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3/27/2015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r h="322200">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Operational Implementation</a:t>
                      </a:r>
                    </a:p>
                  </a:txBody>
                  <a:tcPr marL="91450" marR="91450" marT="53650" marB="45700">
                    <a:lnL w="1367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367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rgbClr val="002060"/>
                        </a:buClr>
                        <a:buSzPct val="25000"/>
                        <a:buFont typeface="Arial"/>
                        <a:buNone/>
                      </a:pPr>
                      <a:r>
                        <a:rPr lang="en-US" sz="900" b="0" i="0" u="none" strike="noStrike" cap="none" baseline="0">
                          <a:solidFill>
                            <a:srgbClr val="002060"/>
                          </a:solidFill>
                          <a:latin typeface="Arial"/>
                          <a:ea typeface="Arial"/>
                          <a:cs typeface="Arial"/>
                          <a:sym typeface="Arial"/>
                        </a:rPr>
                        <a:t>3/31/2015</a:t>
                      </a:r>
                    </a:p>
                  </a:txBody>
                  <a:tcPr marL="91450" marR="91450" marT="53650" marB="45700">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3675" cap="flat">
                      <a:solidFill>
                        <a:srgbClr val="000000"/>
                      </a:solidFill>
                      <a:prstDash val="solid"/>
                      <a:round/>
                      <a:headEnd type="none" w="med" len="med"/>
                      <a:tailEnd type="none" w="med" len="med"/>
                    </a:lnB>
                  </a:tcPr>
                </a:tc>
                <a:tc>
                  <a:txBody>
                    <a:bodyPr/>
                    <a:lstStyle/>
                    <a:p>
                      <a:pPr marL="0" marR="0" lvl="0" indent="0" algn="l" rtl="0">
                        <a:lnSpc>
                          <a:spcPct val="93000"/>
                        </a:lnSpc>
                        <a:spcBef>
                          <a:spcPts val="0"/>
                        </a:spcBef>
                        <a:spcAft>
                          <a:spcPts val="0"/>
                        </a:spcAft>
                        <a:buClr>
                          <a:schemeClr val="dk1"/>
                        </a:buClr>
                        <a:buFont typeface="Arial"/>
                        <a:buNone/>
                      </a:pPr>
                      <a:endParaRPr sz="900" b="0" i="0" u="none" strike="noStrike" cap="none" baseline="0">
                        <a:solidFill>
                          <a:srgbClr val="002060"/>
                        </a:solidFill>
                        <a:latin typeface="Arial"/>
                        <a:ea typeface="Arial"/>
                        <a:cs typeface="Arial"/>
                        <a:sym typeface="Arial"/>
                      </a:endParaRPr>
                    </a:p>
                  </a:txBody>
                  <a:tcPr marL="91450" marR="91450" marT="53650" marB="45700">
                    <a:lnL w="9525" cap="flat">
                      <a:solidFill>
                        <a:srgbClr val="000000"/>
                      </a:solidFill>
                      <a:prstDash val="solid"/>
                      <a:round/>
                      <a:headEnd type="none" w="med" len="med"/>
                      <a:tailEnd type="none" w="med" len="med"/>
                    </a:lnL>
                    <a:lnR w="1367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3675" cap="flat">
                      <a:solidFill>
                        <a:srgbClr val="000000"/>
                      </a:solidFill>
                      <a:prstDash val="solid"/>
                      <a:round/>
                      <a:headEnd type="none" w="med" len="med"/>
                      <a:tailEnd type="none" w="med" len="med"/>
                    </a:lnB>
                  </a:tcPr>
                </a:tc>
              </a:tr>
            </a:tbl>
          </a:graphicData>
        </a:graphic>
      </p:graphicFrame>
      <p:sp>
        <p:nvSpPr>
          <p:cNvPr id="145" name="Shape 145"/>
          <p:cNvSpPr/>
          <p:nvPr/>
        </p:nvSpPr>
        <p:spPr>
          <a:xfrm>
            <a:off x="4876800" y="719137"/>
            <a:ext cx="334963" cy="333374"/>
          </a:xfrm>
          <a:prstGeom prst="ellipse">
            <a:avLst/>
          </a:prstGeom>
          <a:solidFill>
            <a:srgbClr val="FFFF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a:solidFill>
                  <a:srgbClr val="000000"/>
                </a:solidFill>
                <a:latin typeface="Arial"/>
                <a:ea typeface="Arial"/>
                <a:cs typeface="Arial"/>
                <a:sym typeface="Arial"/>
              </a:rPr>
              <a:t>Y</a:t>
            </a:r>
          </a:p>
        </p:txBody>
      </p:sp>
      <p:sp>
        <p:nvSpPr>
          <p:cNvPr id="146" name="Shape 146"/>
          <p:cNvSpPr/>
          <p:nvPr/>
        </p:nvSpPr>
        <p:spPr>
          <a:xfrm>
            <a:off x="4876800" y="719137"/>
            <a:ext cx="334963" cy="333374"/>
          </a:xfrm>
          <a:prstGeom prst="ellipse">
            <a:avLst/>
          </a:prstGeom>
          <a:solidFill>
            <a:srgbClr val="FF33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a:solidFill>
                  <a:srgbClr val="000000"/>
                </a:solidFill>
                <a:latin typeface="Arial"/>
                <a:ea typeface="Arial"/>
                <a:cs typeface="Arial"/>
                <a:sym typeface="Arial"/>
              </a:rPr>
              <a:t>R</a:t>
            </a:r>
          </a:p>
        </p:txBody>
      </p:sp>
      <p:sp>
        <p:nvSpPr>
          <p:cNvPr id="147" name="Shape 147"/>
          <p:cNvSpPr txBox="1"/>
          <p:nvPr/>
        </p:nvSpPr>
        <p:spPr>
          <a:xfrm>
            <a:off x="6553200" y="6278562"/>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1400" b="0" i="0" u="none" strike="noStrike" cap="none" baseline="0">
                <a:solidFill>
                  <a:srgbClr val="FFFFFF"/>
                </a:solidFill>
                <a:latin typeface="Arial"/>
                <a:ea typeface="Arial"/>
                <a:cs typeface="Arial"/>
                <a:sym typeface="Arial"/>
              </a:rPr>
              <a:t>6</a:t>
            </a:fld>
            <a:endParaRPr lang="en-US" sz="1400" b="0" i="0" u="none" strike="noStrike" cap="none" baseline="0">
              <a:solidFill>
                <a:srgbClr val="FFFFFF"/>
              </a:solidFill>
              <a:latin typeface="Arial"/>
              <a:ea typeface="Arial"/>
              <a:cs typeface="Arial"/>
              <a:sym typeface="Arial"/>
            </a:endParaRPr>
          </a:p>
        </p:txBody>
      </p:sp>
      <p:sp>
        <p:nvSpPr>
          <p:cNvPr id="148" name="Shape 148"/>
          <p:cNvSpPr/>
          <p:nvPr/>
        </p:nvSpPr>
        <p:spPr>
          <a:xfrm>
            <a:off x="3962400" y="6510337"/>
            <a:ext cx="2476500" cy="24606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baseline="0">
                <a:solidFill>
                  <a:schemeClr val="dk1"/>
                </a:solidFill>
                <a:latin typeface="Arial"/>
                <a:ea typeface="Arial"/>
                <a:cs typeface="Arial"/>
                <a:sym typeface="Arial"/>
              </a:rPr>
              <a:t>Potential Management Attention Needed</a:t>
            </a:r>
          </a:p>
        </p:txBody>
      </p:sp>
      <p:sp>
        <p:nvSpPr>
          <p:cNvPr id="149" name="Shape 149"/>
          <p:cNvSpPr/>
          <p:nvPr/>
        </p:nvSpPr>
        <p:spPr>
          <a:xfrm>
            <a:off x="7086600" y="6510337"/>
            <a:ext cx="711200" cy="24606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baseline="0">
                <a:solidFill>
                  <a:schemeClr val="dk1"/>
                </a:solidFill>
                <a:latin typeface="Arial"/>
                <a:ea typeface="Arial"/>
                <a:cs typeface="Arial"/>
                <a:sym typeface="Arial"/>
              </a:rPr>
              <a:t>On Track</a:t>
            </a:r>
          </a:p>
        </p:txBody>
      </p:sp>
      <p:sp>
        <p:nvSpPr>
          <p:cNvPr id="150" name="Shape 150"/>
          <p:cNvSpPr/>
          <p:nvPr/>
        </p:nvSpPr>
        <p:spPr>
          <a:xfrm>
            <a:off x="228600" y="947737"/>
            <a:ext cx="334963" cy="333374"/>
          </a:xfrm>
          <a:prstGeom prst="ellipse">
            <a:avLst/>
          </a:prstGeom>
          <a:solidFill>
            <a:srgbClr val="FF33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a:solidFill>
                  <a:srgbClr val="000000"/>
                </a:solidFill>
                <a:latin typeface="Arial"/>
                <a:ea typeface="Arial"/>
                <a:cs typeface="Arial"/>
                <a:sym typeface="Arial"/>
              </a:rPr>
              <a:t>R</a:t>
            </a:r>
          </a:p>
        </p:txBody>
      </p:sp>
      <p:grpSp>
        <p:nvGrpSpPr>
          <p:cNvPr id="151" name="Shape 151"/>
          <p:cNvGrpSpPr/>
          <p:nvPr/>
        </p:nvGrpSpPr>
        <p:grpSpPr>
          <a:xfrm>
            <a:off x="4876800" y="719137"/>
            <a:ext cx="341312" cy="334962"/>
            <a:chOff x="2976" y="2784"/>
            <a:chExt cx="215" cy="211"/>
          </a:xfrm>
        </p:grpSpPr>
        <p:sp>
          <p:nvSpPr>
            <p:cNvPr id="152" name="Shape 152"/>
            <p:cNvSpPr/>
            <p:nvPr/>
          </p:nvSpPr>
          <p:spPr>
            <a:xfrm>
              <a:off x="2979" y="2785"/>
              <a:ext cx="211" cy="210"/>
            </a:xfrm>
            <a:prstGeom prst="ellipse">
              <a:avLst/>
            </a:prstGeom>
            <a:solidFill>
              <a:srgbClr val="0099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0" i="0" u="none" strike="noStrike" cap="none" baseline="0">
                <a:solidFill>
                  <a:srgbClr val="FFFFFF"/>
                </a:solidFill>
                <a:latin typeface="Arial"/>
                <a:ea typeface="Arial"/>
                <a:cs typeface="Arial"/>
                <a:sym typeface="Arial"/>
              </a:endParaRPr>
            </a:p>
          </p:txBody>
        </p:sp>
        <p:sp>
          <p:nvSpPr>
            <p:cNvPr id="153" name="Shape 153"/>
            <p:cNvSpPr txBox="1"/>
            <p:nvPr/>
          </p:nvSpPr>
          <p:spPr>
            <a:xfrm>
              <a:off x="2976" y="2784"/>
              <a:ext cx="215" cy="2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i="0" u="none" strike="noStrike" cap="none" baseline="0">
                  <a:solidFill>
                    <a:srgbClr val="000000"/>
                  </a:solidFill>
                  <a:latin typeface="Arial"/>
                  <a:ea typeface="Arial"/>
                  <a:cs typeface="Arial"/>
                  <a:sym typeface="Arial"/>
                </a:rPr>
                <a:t>G</a:t>
              </a:r>
            </a:p>
          </p:txBody>
        </p:sp>
      </p:grpSp>
      <p:grpSp>
        <p:nvGrpSpPr>
          <p:cNvPr id="154" name="Shape 154"/>
          <p:cNvGrpSpPr/>
          <p:nvPr/>
        </p:nvGrpSpPr>
        <p:grpSpPr>
          <a:xfrm>
            <a:off x="228606" y="947744"/>
            <a:ext cx="341313" cy="334963"/>
            <a:chOff x="2976" y="2784"/>
            <a:chExt cx="215" cy="211"/>
          </a:xfrm>
        </p:grpSpPr>
        <p:sp>
          <p:nvSpPr>
            <p:cNvPr id="155" name="Shape 155"/>
            <p:cNvSpPr/>
            <p:nvPr/>
          </p:nvSpPr>
          <p:spPr>
            <a:xfrm>
              <a:off x="2979" y="2785"/>
              <a:ext cx="211" cy="210"/>
            </a:xfrm>
            <a:prstGeom prst="ellipse">
              <a:avLst/>
            </a:prstGeom>
            <a:solidFill>
              <a:srgbClr val="0099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0" i="0" u="none" strike="noStrike" cap="none" baseline="0">
                <a:solidFill>
                  <a:srgbClr val="FFFFFF"/>
                </a:solidFill>
                <a:latin typeface="Arial"/>
                <a:ea typeface="Arial"/>
                <a:cs typeface="Arial"/>
                <a:sym typeface="Arial"/>
              </a:endParaRPr>
            </a:p>
          </p:txBody>
        </p:sp>
        <p:sp>
          <p:nvSpPr>
            <p:cNvPr id="156" name="Shape 156"/>
            <p:cNvSpPr txBox="1"/>
            <p:nvPr/>
          </p:nvSpPr>
          <p:spPr>
            <a:xfrm>
              <a:off x="2976" y="2784"/>
              <a:ext cx="215" cy="2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i="0" u="none" strike="noStrike" cap="none" baseline="0">
                  <a:solidFill>
                    <a:srgbClr val="000000"/>
                  </a:solidFill>
                  <a:latin typeface="Arial"/>
                  <a:ea typeface="Arial"/>
                  <a:cs typeface="Arial"/>
                  <a:sym typeface="Arial"/>
                </a:rPr>
                <a:t>G</a:t>
              </a:r>
            </a:p>
          </p:txBody>
        </p:sp>
      </p:grpSp>
      <p:grpSp>
        <p:nvGrpSpPr>
          <p:cNvPr id="157" name="Shape 157"/>
          <p:cNvGrpSpPr/>
          <p:nvPr/>
        </p:nvGrpSpPr>
        <p:grpSpPr>
          <a:xfrm>
            <a:off x="152400" y="4238625"/>
            <a:ext cx="341312" cy="334962"/>
            <a:chOff x="2976" y="2784"/>
            <a:chExt cx="215" cy="211"/>
          </a:xfrm>
        </p:grpSpPr>
        <p:sp>
          <p:nvSpPr>
            <p:cNvPr id="158" name="Shape 158"/>
            <p:cNvSpPr/>
            <p:nvPr/>
          </p:nvSpPr>
          <p:spPr>
            <a:xfrm>
              <a:off x="2979" y="2785"/>
              <a:ext cx="211" cy="210"/>
            </a:xfrm>
            <a:prstGeom prst="ellipse">
              <a:avLst/>
            </a:prstGeom>
            <a:solidFill>
              <a:srgbClr val="009900"/>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b="0" i="0" u="none" strike="noStrike" cap="none" baseline="0">
                <a:solidFill>
                  <a:srgbClr val="FFFFFF"/>
                </a:solidFill>
                <a:latin typeface="Arial"/>
                <a:ea typeface="Arial"/>
                <a:cs typeface="Arial"/>
                <a:sym typeface="Arial"/>
              </a:endParaRPr>
            </a:p>
          </p:txBody>
        </p:sp>
        <p:sp>
          <p:nvSpPr>
            <p:cNvPr id="159" name="Shape 159"/>
            <p:cNvSpPr txBox="1"/>
            <p:nvPr/>
          </p:nvSpPr>
          <p:spPr>
            <a:xfrm>
              <a:off x="2976" y="2784"/>
              <a:ext cx="215" cy="2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i="0" u="none" strike="noStrike" cap="none" baseline="0">
                  <a:solidFill>
                    <a:srgbClr val="000000"/>
                  </a:solidFill>
                  <a:latin typeface="Arial"/>
                  <a:ea typeface="Arial"/>
                  <a:cs typeface="Arial"/>
                  <a:sym typeface="Arial"/>
                </a:rPr>
                <a:t>G</a:t>
              </a:r>
            </a:p>
          </p:txBody>
        </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990600" y="228600"/>
            <a:ext cx="7086600"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0" i="0" u="none" strike="noStrike" cap="none" baseline="0">
                <a:solidFill>
                  <a:schemeClr val="dk1"/>
                </a:solidFill>
                <a:latin typeface="Arial"/>
                <a:ea typeface="Arial"/>
                <a:cs typeface="Arial"/>
                <a:sym typeface="Arial"/>
              </a:rPr>
              <a:t>Project Scope and Benefits</a:t>
            </a:r>
          </a:p>
        </p:txBody>
      </p:sp>
      <p:sp>
        <p:nvSpPr>
          <p:cNvPr id="165" name="Shape 165"/>
          <p:cNvSpPr txBox="1"/>
          <p:nvPr/>
        </p:nvSpPr>
        <p:spPr>
          <a:xfrm>
            <a:off x="381000" y="1219200"/>
            <a:ext cx="8381999" cy="50167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i="0" u="none" strike="noStrike" cap="none" baseline="0">
                <a:solidFill>
                  <a:schemeClr val="dk1"/>
                </a:solidFill>
                <a:latin typeface="Arial"/>
                <a:ea typeface="Arial"/>
                <a:cs typeface="Arial"/>
                <a:sym typeface="Arial"/>
              </a:rPr>
              <a:t>Scope:</a:t>
            </a:r>
          </a:p>
          <a:p>
            <a:pPr marL="285750" marR="0" lvl="0" indent="-285750" algn="l" rtl="0">
              <a:spcBef>
                <a:spcPts val="0"/>
              </a:spcBef>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Nest co</a:t>
            </a:r>
            <a:r>
              <a:rPr lang="en-US" sz="2400">
                <a:solidFill>
                  <a:schemeClr val="dk1"/>
                </a:solidFill>
              </a:rPr>
              <a:t>a</a:t>
            </a:r>
            <a:r>
              <a:rPr lang="en-US" sz="2400" b="0" i="0" u="none" strike="noStrike" cap="none" baseline="0">
                <a:solidFill>
                  <a:schemeClr val="dk1"/>
                </a:solidFill>
                <a:latin typeface="Arial"/>
                <a:ea typeface="Arial"/>
                <a:cs typeface="Arial"/>
                <a:sym typeface="Arial"/>
              </a:rPr>
              <a:t>rse and fine scale model basins</a:t>
            </a:r>
          </a:p>
          <a:p>
            <a:pPr marL="285750" marR="0" lvl="0" indent="-285750" algn="l" rtl="0">
              <a:spcBef>
                <a:spcPts val="0"/>
              </a:spcBef>
              <a:buClr>
                <a:schemeClr val="dk1"/>
              </a:buClr>
              <a:buSzPct val="100000"/>
              <a:buFont typeface="Arial"/>
              <a:buChar char="•"/>
            </a:pPr>
            <a:r>
              <a:rPr lang="en-US" sz="2400">
                <a:solidFill>
                  <a:schemeClr val="dk1"/>
                </a:solidFill>
              </a:rPr>
              <a:t>Introduce</a:t>
            </a:r>
            <a:r>
              <a:rPr lang="en-US" sz="2400" b="0" i="0" u="none" strike="noStrike" cap="none" baseline="0">
                <a:solidFill>
                  <a:schemeClr val="dk1"/>
                </a:solidFill>
                <a:latin typeface="Arial"/>
                <a:ea typeface="Arial"/>
                <a:cs typeface="Arial"/>
                <a:sym typeface="Arial"/>
              </a:rPr>
              <a:t> overland flooding calculations</a:t>
            </a:r>
          </a:p>
          <a:p>
            <a:pPr marL="285750" marR="0" lvl="0" indent="-285750" algn="l" rtl="0">
              <a:spcBef>
                <a:spcPts val="0"/>
              </a:spcBef>
              <a:buClr>
                <a:schemeClr val="dk1"/>
              </a:buClr>
              <a:buSzPct val="100000"/>
              <a:buFont typeface="Arial"/>
              <a:buChar char="•"/>
            </a:pPr>
            <a:r>
              <a:rPr lang="en-US" sz="2400">
                <a:solidFill>
                  <a:schemeClr val="dk1"/>
                </a:solidFill>
              </a:rPr>
              <a:t>Produce SHEF-encoded bias-corrected total water level guidance at coastal stations</a:t>
            </a:r>
          </a:p>
          <a:p>
            <a:pPr marL="285750" marR="0" lvl="0" indent="-285750" algn="l" rtl="0">
              <a:spcBef>
                <a:spcPts val="0"/>
              </a:spcBef>
              <a:buClr>
                <a:schemeClr val="dk1"/>
              </a:buClr>
              <a:buSzPct val="100000"/>
              <a:buFont typeface="Arial"/>
              <a:buChar char="•"/>
            </a:pPr>
            <a:r>
              <a:rPr lang="en-US" sz="2400">
                <a:solidFill>
                  <a:schemeClr val="dk1"/>
                </a:solidFill>
              </a:rPr>
              <a:t>Provide SHEF messages</a:t>
            </a:r>
            <a:r>
              <a:rPr lang="en-US" sz="2400" b="0" i="0" u="none" strike="noStrike" cap="none" baseline="0">
                <a:solidFill>
                  <a:schemeClr val="dk1"/>
                </a:solidFill>
                <a:latin typeface="Arial"/>
                <a:ea typeface="Arial"/>
                <a:cs typeface="Arial"/>
                <a:sym typeface="Arial"/>
              </a:rPr>
              <a:t> to river forecast centers (RFCs)</a:t>
            </a:r>
          </a:p>
          <a:p>
            <a:pPr marL="0" marR="0" lvl="0" indent="0" algn="l" rtl="0">
              <a:spcBef>
                <a:spcPts val="0"/>
              </a:spcBef>
              <a:buNone/>
            </a:pPr>
            <a:endParaRPr sz="24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2800" b="1" i="0" u="none" strike="noStrike" cap="none" baseline="0">
                <a:solidFill>
                  <a:schemeClr val="dk1"/>
                </a:solidFill>
                <a:latin typeface="Arial"/>
                <a:ea typeface="Arial"/>
                <a:cs typeface="Arial"/>
                <a:sym typeface="Arial"/>
              </a:rPr>
              <a:t>Benefits:</a:t>
            </a:r>
          </a:p>
          <a:p>
            <a:pPr marL="285750" marR="0" lvl="0" indent="-285750" algn="l" rtl="0">
              <a:spcBef>
                <a:spcPts val="0"/>
              </a:spcBef>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Computes inundation based on surge, and latest overland grids from the tropical program.</a:t>
            </a:r>
          </a:p>
          <a:p>
            <a:pPr marL="285750" marR="0" lvl="0" indent="-285750" algn="l" rtl="0">
              <a:spcBef>
                <a:spcPts val="0"/>
              </a:spcBef>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ETSS post-processing becomes more robust and reliable</a:t>
            </a:r>
          </a:p>
          <a:p>
            <a:pPr marL="285750" marR="0" lvl="0" indent="-285750" algn="l" rtl="0">
              <a:spcBef>
                <a:spcPts val="0"/>
              </a:spcBef>
              <a:buClr>
                <a:schemeClr val="dk1"/>
              </a:buClr>
              <a:buSzPct val="100000"/>
              <a:buFont typeface="Arial"/>
              <a:buChar char="•"/>
            </a:pPr>
            <a:r>
              <a:rPr lang="en-US" sz="2400" b="0" i="0" u="none" strike="noStrike" cap="none" baseline="0">
                <a:solidFill>
                  <a:schemeClr val="dk1"/>
                </a:solidFill>
                <a:latin typeface="Arial"/>
                <a:ea typeface="Arial"/>
                <a:cs typeface="Arial"/>
                <a:sym typeface="Arial"/>
              </a:rPr>
              <a:t>RFCs receive hourly guidance </a:t>
            </a:r>
            <a:r>
              <a:rPr lang="en-US" sz="2400">
                <a:solidFill>
                  <a:schemeClr val="dk1"/>
                </a:solidFill>
              </a:rPr>
              <a:t>within their forecast system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Shape 170"/>
          <p:cNvGrpSpPr/>
          <p:nvPr/>
        </p:nvGrpSpPr>
        <p:grpSpPr>
          <a:xfrm>
            <a:off x="596042" y="749237"/>
            <a:ext cx="8319358" cy="5804478"/>
            <a:chOff x="596042" y="749237"/>
            <a:chExt cx="8319358" cy="5804478"/>
          </a:xfrm>
        </p:grpSpPr>
        <p:sp>
          <p:nvSpPr>
            <p:cNvPr id="171" name="Shape 171"/>
            <p:cNvSpPr/>
            <p:nvPr/>
          </p:nvSpPr>
          <p:spPr>
            <a:xfrm rot="5400000">
              <a:off x="3806200" y="2921152"/>
              <a:ext cx="431271" cy="438323"/>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grpSp>
          <p:nvGrpSpPr>
            <p:cNvPr id="172" name="Shape 172"/>
            <p:cNvGrpSpPr/>
            <p:nvPr/>
          </p:nvGrpSpPr>
          <p:grpSpPr>
            <a:xfrm>
              <a:off x="596042" y="749237"/>
              <a:ext cx="8319358" cy="5804478"/>
              <a:chOff x="591560" y="765345"/>
              <a:chExt cx="8319358" cy="5804478"/>
            </a:xfrm>
          </p:grpSpPr>
          <p:sp>
            <p:nvSpPr>
              <p:cNvPr id="173" name="Shape 173"/>
              <p:cNvSpPr/>
              <p:nvPr/>
            </p:nvSpPr>
            <p:spPr>
              <a:xfrm>
                <a:off x="7227093" y="3631175"/>
                <a:ext cx="392905" cy="419050"/>
              </a:xfrm>
              <a:prstGeom prst="rightArrow">
                <a:avLst>
                  <a:gd name="adj1" fmla="val 25046"/>
                  <a:gd name="adj2" fmla="val 45833"/>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grpSp>
            <p:nvGrpSpPr>
              <p:cNvPr id="174" name="Shape 174"/>
              <p:cNvGrpSpPr/>
              <p:nvPr/>
            </p:nvGrpSpPr>
            <p:grpSpPr>
              <a:xfrm>
                <a:off x="591560" y="765345"/>
                <a:ext cx="8319358" cy="3688786"/>
                <a:chOff x="591560" y="765345"/>
                <a:chExt cx="8319358" cy="3688786"/>
              </a:xfrm>
            </p:grpSpPr>
            <p:sp>
              <p:nvSpPr>
                <p:cNvPr id="175" name="Shape 175"/>
                <p:cNvSpPr/>
                <p:nvPr/>
              </p:nvSpPr>
              <p:spPr>
                <a:xfrm flipH="1">
                  <a:off x="5241055" y="2606908"/>
                  <a:ext cx="1460061" cy="203620"/>
                </a:xfrm>
                <a:prstGeom prst="rightArrow">
                  <a:avLst>
                    <a:gd name="adj1" fmla="val 25046"/>
                    <a:gd name="adj2" fmla="val 45833"/>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sp>
              <p:nvSpPr>
                <p:cNvPr id="176" name="Shape 176"/>
                <p:cNvSpPr/>
                <p:nvPr/>
              </p:nvSpPr>
              <p:spPr>
                <a:xfrm>
                  <a:off x="6610717" y="778050"/>
                  <a:ext cx="1760279" cy="1192593"/>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ADAED6"/>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lnSpc>
                      <a:spcPct val="100000"/>
                    </a:lnSpc>
                    <a:spcBef>
                      <a:spcPts val="0"/>
                    </a:spcBef>
                    <a:spcAft>
                      <a:spcPts val="0"/>
                    </a:spcAft>
                    <a:buClr>
                      <a:schemeClr val="dk1"/>
                    </a:buClr>
                    <a:buFont typeface="Arial"/>
                    <a:buNone/>
                  </a:pPr>
                  <a:endParaRPr sz="760" b="0" i="0" u="none" strike="noStrike" cap="none" baseline="0">
                    <a:solidFill>
                      <a:srgbClr val="0C0C0C"/>
                    </a:solidFill>
                    <a:latin typeface="Arial"/>
                    <a:ea typeface="Arial"/>
                    <a:cs typeface="Arial"/>
                    <a:sym typeface="Arial"/>
                  </a:endParaRPr>
                </a:p>
              </p:txBody>
            </p:sp>
            <p:sp>
              <p:nvSpPr>
                <p:cNvPr id="177" name="Shape 177"/>
                <p:cNvSpPr/>
                <p:nvPr/>
              </p:nvSpPr>
              <p:spPr>
                <a:xfrm>
                  <a:off x="5241055" y="1228913"/>
                  <a:ext cx="1397310" cy="142685"/>
                </a:xfrm>
                <a:prstGeom prst="rightArrow">
                  <a:avLst>
                    <a:gd name="adj1" fmla="val 25046"/>
                    <a:gd name="adj2" fmla="val 45833"/>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grpSp>
              <p:nvGrpSpPr>
                <p:cNvPr id="178" name="Shape 178"/>
                <p:cNvGrpSpPr/>
                <p:nvPr/>
              </p:nvGrpSpPr>
              <p:grpSpPr>
                <a:xfrm>
                  <a:off x="954813" y="765345"/>
                  <a:ext cx="7416183" cy="2331070"/>
                  <a:chOff x="521631" y="622175"/>
                  <a:chExt cx="7416183" cy="2331070"/>
                </a:xfrm>
              </p:grpSpPr>
              <p:sp>
                <p:nvSpPr>
                  <p:cNvPr id="179" name="Shape 179"/>
                  <p:cNvSpPr/>
                  <p:nvPr/>
                </p:nvSpPr>
                <p:spPr>
                  <a:xfrm rot="5400000">
                    <a:off x="6821709" y="1931833"/>
                    <a:ext cx="360040" cy="151319"/>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sp>
                <p:nvSpPr>
                  <p:cNvPr id="180" name="Shape 180"/>
                  <p:cNvSpPr/>
                  <p:nvPr/>
                </p:nvSpPr>
                <p:spPr>
                  <a:xfrm>
                    <a:off x="2674988" y="2157375"/>
                    <a:ext cx="2122806" cy="795870"/>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ADAED6"/>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lnSpc>
                        <a:spcPct val="100000"/>
                      </a:lnSpc>
                      <a:spcBef>
                        <a:spcPts val="0"/>
                      </a:spcBef>
                      <a:spcAft>
                        <a:spcPts val="0"/>
                      </a:spcAft>
                      <a:buClr>
                        <a:schemeClr val="dk1"/>
                      </a:buClr>
                      <a:buFont typeface="Arial"/>
                      <a:buNone/>
                    </a:pPr>
                    <a:endParaRPr sz="760" b="0" i="0" u="none" strike="noStrike" cap="none" baseline="0">
                      <a:solidFill>
                        <a:srgbClr val="0C0C0C"/>
                      </a:solidFill>
                      <a:latin typeface="Arial"/>
                      <a:ea typeface="Arial"/>
                      <a:cs typeface="Arial"/>
                      <a:sym typeface="Arial"/>
                    </a:endParaRPr>
                  </a:p>
                </p:txBody>
              </p:sp>
              <p:sp>
                <p:nvSpPr>
                  <p:cNvPr id="181" name="Shape 181"/>
                  <p:cNvSpPr/>
                  <p:nvPr/>
                </p:nvSpPr>
                <p:spPr>
                  <a:xfrm>
                    <a:off x="3510644" y="622175"/>
                    <a:ext cx="1766773" cy="129021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ADAED6"/>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lnSpc>
                        <a:spcPct val="100000"/>
                      </a:lnSpc>
                      <a:spcBef>
                        <a:spcPts val="0"/>
                      </a:spcBef>
                      <a:spcAft>
                        <a:spcPts val="0"/>
                      </a:spcAft>
                      <a:buClr>
                        <a:schemeClr val="dk1"/>
                      </a:buClr>
                      <a:buFont typeface="Arial"/>
                      <a:buNone/>
                    </a:pPr>
                    <a:endParaRPr sz="760" b="0" i="0" u="none" strike="noStrike" cap="none" baseline="0">
                      <a:solidFill>
                        <a:srgbClr val="0C0C0C"/>
                      </a:solidFill>
                      <a:latin typeface="Arial"/>
                      <a:ea typeface="Arial"/>
                      <a:cs typeface="Arial"/>
                      <a:sym typeface="Arial"/>
                    </a:endParaRPr>
                  </a:p>
                </p:txBody>
              </p:sp>
              <p:sp>
                <p:nvSpPr>
                  <p:cNvPr id="182" name="Shape 182"/>
                  <p:cNvSpPr txBox="1"/>
                  <p:nvPr/>
                </p:nvSpPr>
                <p:spPr>
                  <a:xfrm>
                    <a:off x="3522907" y="652324"/>
                    <a:ext cx="1720850" cy="120032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runETSS.sh</a:t>
                    </a:r>
                  </a:p>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Prepare to define GFS data source and Model working directory </a:t>
                    </a:r>
                  </a:p>
                </p:txBody>
              </p:sp>
              <p:sp>
                <p:nvSpPr>
                  <p:cNvPr id="183" name="Shape 183"/>
                  <p:cNvSpPr txBox="1"/>
                  <p:nvPr/>
                </p:nvSpPr>
                <p:spPr>
                  <a:xfrm>
                    <a:off x="6216966" y="634879"/>
                    <a:ext cx="1720848" cy="116955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Kick off setup.sh and check.sh to  copy GFS data needed by ETSS. Also kick off  jgfs_stormsurge.ecf </a:t>
                    </a:r>
                  </a:p>
                </p:txBody>
              </p:sp>
              <p:sp>
                <p:nvSpPr>
                  <p:cNvPr id="184" name="Shape 184"/>
                  <p:cNvSpPr/>
                  <p:nvPr/>
                </p:nvSpPr>
                <p:spPr>
                  <a:xfrm>
                    <a:off x="521631" y="622175"/>
                    <a:ext cx="1678225" cy="1205297"/>
                  </a:xfrm>
                  <a:prstGeom prst="rect">
                    <a:avLst/>
                  </a:prstGeom>
                  <a:gradFill>
                    <a:gsLst>
                      <a:gs pos="0">
                        <a:srgbClr val="008000"/>
                      </a:gs>
                      <a:gs pos="22000">
                        <a:srgbClr val="008000"/>
                      </a:gs>
                      <a:gs pos="77000">
                        <a:srgbClr val="4FF600"/>
                      </a:gs>
                      <a:gs pos="100000">
                        <a:srgbClr val="00B300"/>
                      </a:gs>
                    </a:gsLst>
                    <a:lin ang="13499999" scaled="0"/>
                  </a:gradFill>
                  <a:ln w="12700" cap="flat">
                    <a:solidFill>
                      <a:srgbClr val="008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sp>
                <p:nvSpPr>
                  <p:cNvPr id="185" name="Shape 185"/>
                  <p:cNvSpPr txBox="1"/>
                  <p:nvPr/>
                </p:nvSpPr>
                <p:spPr>
                  <a:xfrm>
                    <a:off x="534835" y="634879"/>
                    <a:ext cx="1651818" cy="116955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Kick off Cron Job at </a:t>
                    </a:r>
                  </a:p>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04:50z, 10:50z, 16:40z ,22:40z ,</a:t>
                    </a:r>
                  </a:p>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for GFS output data time delay</a:t>
                    </a:r>
                  </a:p>
                </p:txBody>
              </p:sp>
              <p:sp>
                <p:nvSpPr>
                  <p:cNvPr id="186" name="Shape 186"/>
                  <p:cNvSpPr/>
                  <p:nvPr/>
                </p:nvSpPr>
                <p:spPr>
                  <a:xfrm>
                    <a:off x="2214282" y="1086982"/>
                    <a:ext cx="1323900" cy="141448"/>
                  </a:xfrm>
                  <a:prstGeom prst="rightArrow">
                    <a:avLst>
                      <a:gd name="adj1" fmla="val 25046"/>
                      <a:gd name="adj2" fmla="val 45833"/>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grpSp>
            <p:sp>
              <p:nvSpPr>
                <p:cNvPr id="187" name="Shape 187"/>
                <p:cNvSpPr/>
                <p:nvPr/>
              </p:nvSpPr>
              <p:spPr>
                <a:xfrm>
                  <a:off x="6691367" y="2361309"/>
                  <a:ext cx="1688596" cy="702797"/>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ADAED6"/>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lnSpc>
                      <a:spcPct val="100000"/>
                    </a:lnSpc>
                    <a:spcBef>
                      <a:spcPts val="0"/>
                    </a:spcBef>
                    <a:spcAft>
                      <a:spcPts val="0"/>
                    </a:spcAft>
                    <a:buClr>
                      <a:schemeClr val="dk1"/>
                    </a:buClr>
                    <a:buFont typeface="Arial"/>
                    <a:buNone/>
                  </a:pPr>
                  <a:endParaRPr sz="760" b="0" i="0" u="none" strike="noStrike" cap="none" baseline="0">
                    <a:solidFill>
                      <a:srgbClr val="0C0C0C"/>
                    </a:solidFill>
                    <a:latin typeface="Arial"/>
                    <a:ea typeface="Arial"/>
                    <a:cs typeface="Arial"/>
                    <a:sym typeface="Arial"/>
                  </a:endParaRPr>
                </a:p>
              </p:txBody>
            </p:sp>
            <p:sp>
              <p:nvSpPr>
                <p:cNvPr id="188" name="Shape 188"/>
                <p:cNvSpPr txBox="1"/>
                <p:nvPr/>
              </p:nvSpPr>
              <p:spPr>
                <a:xfrm>
                  <a:off x="6682400" y="2441375"/>
                  <a:ext cx="1688597" cy="52321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Submit job JGFS_STORMSURGE</a:t>
                  </a:r>
                </a:p>
              </p:txBody>
            </p:sp>
            <p:sp>
              <p:nvSpPr>
                <p:cNvPr id="189" name="Shape 189"/>
                <p:cNvSpPr txBox="1"/>
                <p:nvPr/>
              </p:nvSpPr>
              <p:spPr>
                <a:xfrm>
                  <a:off x="3083326" y="2409975"/>
                  <a:ext cx="2122806" cy="52321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Kick off script exgfs_stormsurge_sh.ecf</a:t>
                  </a:r>
                </a:p>
              </p:txBody>
            </p:sp>
            <p:sp>
              <p:nvSpPr>
                <p:cNvPr id="190" name="Shape 190"/>
                <p:cNvSpPr/>
                <p:nvPr/>
              </p:nvSpPr>
              <p:spPr>
                <a:xfrm>
                  <a:off x="591560" y="3372055"/>
                  <a:ext cx="1793050" cy="108207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lnSpc>
                      <a:spcPct val="100000"/>
                    </a:lnSpc>
                    <a:spcBef>
                      <a:spcPts val="0"/>
                    </a:spcBef>
                    <a:spcAft>
                      <a:spcPts val="0"/>
                    </a:spcAft>
                    <a:buClr>
                      <a:schemeClr val="dk1"/>
                    </a:buClr>
                    <a:buFont typeface="Arial"/>
                    <a:buNone/>
                  </a:pPr>
                  <a:endParaRPr sz="760" b="0" i="0" u="none" strike="noStrike" cap="none" baseline="0">
                    <a:solidFill>
                      <a:srgbClr val="0C0C0C"/>
                    </a:solidFill>
                    <a:latin typeface="Arial"/>
                    <a:ea typeface="Arial"/>
                    <a:cs typeface="Arial"/>
                    <a:sym typeface="Arial"/>
                  </a:endParaRPr>
                </a:p>
              </p:txBody>
            </p:sp>
            <p:sp>
              <p:nvSpPr>
                <p:cNvPr id="191" name="Shape 191"/>
                <p:cNvSpPr txBox="1"/>
                <p:nvPr/>
              </p:nvSpPr>
              <p:spPr>
                <a:xfrm>
                  <a:off x="611487" y="3400342"/>
                  <a:ext cx="1711524" cy="10156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Prepare GFS data and run </a:t>
                  </a:r>
                  <a:r>
                    <a:rPr lang="en-US" sz="1600" b="1" i="0" u="none" strike="noStrike" cap="none" baseline="0">
                      <a:solidFill>
                        <a:srgbClr val="000000"/>
                      </a:solidFill>
                      <a:latin typeface="Calibri"/>
                      <a:ea typeface="Calibri"/>
                      <a:cs typeface="Calibri"/>
                      <a:sym typeface="Calibri"/>
                    </a:rPr>
                    <a:t>mdl_c10_gen mdl_cy_puv10</a:t>
                  </a:r>
                </a:p>
              </p:txBody>
            </p:sp>
            <p:sp>
              <p:nvSpPr>
                <p:cNvPr id="192" name="Shape 192"/>
                <p:cNvSpPr/>
                <p:nvPr/>
              </p:nvSpPr>
              <p:spPr>
                <a:xfrm>
                  <a:off x="3129743" y="3372055"/>
                  <a:ext cx="1793050" cy="108207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lnSpc>
                      <a:spcPct val="100000"/>
                    </a:lnSpc>
                    <a:spcBef>
                      <a:spcPts val="0"/>
                    </a:spcBef>
                    <a:spcAft>
                      <a:spcPts val="0"/>
                    </a:spcAft>
                    <a:buClr>
                      <a:schemeClr val="dk1"/>
                    </a:buClr>
                    <a:buFont typeface="Arial"/>
                    <a:buNone/>
                  </a:pPr>
                  <a:endParaRPr sz="760" b="0" i="0" u="none" strike="noStrike" cap="none" baseline="0">
                    <a:solidFill>
                      <a:srgbClr val="0C0C0C"/>
                    </a:solidFill>
                    <a:latin typeface="Arial"/>
                    <a:ea typeface="Arial"/>
                    <a:cs typeface="Arial"/>
                    <a:sym typeface="Arial"/>
                  </a:endParaRPr>
                </a:p>
              </p:txBody>
            </p:sp>
            <p:sp>
              <p:nvSpPr>
                <p:cNvPr id="193" name="Shape 193"/>
                <p:cNvSpPr txBox="1"/>
                <p:nvPr/>
              </p:nvSpPr>
              <p:spPr>
                <a:xfrm>
                  <a:off x="3042594" y="3526233"/>
                  <a:ext cx="1967347" cy="80021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gfs_stormsurge*poe.sh  run</a:t>
                  </a:r>
                  <a:r>
                    <a:rPr lang="en-US" sz="1600" b="1" i="0" u="none" strike="noStrike" cap="none" baseline="0">
                      <a:solidFill>
                        <a:srgbClr val="000000"/>
                      </a:solidFill>
                      <a:latin typeface="Calibri"/>
                      <a:ea typeface="Calibri"/>
                      <a:cs typeface="Calibri"/>
                      <a:sym typeface="Calibri"/>
                    </a:rPr>
                    <a:t> </a:t>
                  </a:r>
                </a:p>
                <a:p>
                  <a:pPr marL="0" marR="0" lvl="0" indent="0" algn="ctr" rtl="0">
                    <a:lnSpc>
                      <a:spcPct val="100000"/>
                    </a:lnSpc>
                    <a:spcBef>
                      <a:spcPts val="0"/>
                    </a:spcBef>
                    <a:spcAft>
                      <a:spcPts val="0"/>
                    </a:spcAft>
                    <a:buClr>
                      <a:srgbClr val="000000"/>
                    </a:buClr>
                    <a:buSzPct val="25000"/>
                    <a:buFont typeface="Calibri"/>
                    <a:buNone/>
                  </a:pPr>
                  <a:r>
                    <a:rPr lang="en-US" sz="1600" b="1" i="0" u="none" strike="noStrike" cap="none" baseline="0">
                      <a:solidFill>
                        <a:srgbClr val="000000"/>
                      </a:solidFill>
                      <a:latin typeface="Calibri"/>
                      <a:ea typeface="Calibri"/>
                      <a:cs typeface="Calibri"/>
                      <a:sym typeface="Calibri"/>
                    </a:rPr>
                    <a:t>ETSS2.0</a:t>
                  </a:r>
                </a:p>
              </p:txBody>
            </p:sp>
            <p:sp>
              <p:nvSpPr>
                <p:cNvPr id="194" name="Shape 194"/>
                <p:cNvSpPr/>
                <p:nvPr/>
              </p:nvSpPr>
              <p:spPr>
                <a:xfrm>
                  <a:off x="5710598" y="3368907"/>
                  <a:ext cx="1506754" cy="108207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lnSpc>
                      <a:spcPct val="100000"/>
                    </a:lnSpc>
                    <a:spcBef>
                      <a:spcPts val="0"/>
                    </a:spcBef>
                    <a:spcAft>
                      <a:spcPts val="0"/>
                    </a:spcAft>
                    <a:buClr>
                      <a:schemeClr val="dk1"/>
                    </a:buClr>
                    <a:buFont typeface="Arial"/>
                    <a:buNone/>
                  </a:pPr>
                  <a:endParaRPr sz="760" b="0" i="0" u="none" strike="noStrike" cap="none" baseline="0">
                    <a:solidFill>
                      <a:srgbClr val="0C0C0C"/>
                    </a:solidFill>
                    <a:latin typeface="Arial"/>
                    <a:ea typeface="Arial"/>
                    <a:cs typeface="Arial"/>
                    <a:sym typeface="Arial"/>
                  </a:endParaRPr>
                </a:p>
              </p:txBody>
            </p:sp>
            <p:sp>
              <p:nvSpPr>
                <p:cNvPr id="195" name="Shape 195"/>
                <p:cNvSpPr txBox="1"/>
                <p:nvPr/>
              </p:nvSpPr>
              <p:spPr>
                <a:xfrm>
                  <a:off x="5661828" y="3445107"/>
                  <a:ext cx="1578881" cy="83099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Run</a:t>
                  </a:r>
                  <a:r>
                    <a:rPr lang="en-US" sz="1600" b="0" i="0" u="none" strike="noStrike" cap="none" baseline="0">
                      <a:solidFill>
                        <a:srgbClr val="000000"/>
                      </a:solidFill>
                      <a:latin typeface="Calibri"/>
                      <a:ea typeface="Calibri"/>
                      <a:cs typeface="Calibri"/>
                      <a:sym typeface="Calibri"/>
                    </a:rPr>
                    <a:t> </a:t>
                  </a:r>
                  <a:r>
                    <a:rPr lang="en-US" sz="1600" b="1" i="0" u="none" strike="noStrike" cap="none" baseline="0">
                      <a:solidFill>
                        <a:srgbClr val="000000"/>
                      </a:solidFill>
                      <a:latin typeface="Calibri"/>
                      <a:ea typeface="Calibri"/>
                      <a:cs typeface="Calibri"/>
                      <a:sym typeface="Calibri"/>
                    </a:rPr>
                    <a:t>mdl_mdlsurge</a:t>
                  </a:r>
                </a:p>
                <a:p>
                  <a:pPr marL="0" marR="0" lvl="0" indent="0" algn="ctr" rtl="0">
                    <a:lnSpc>
                      <a:spcPct val="100000"/>
                    </a:lnSpc>
                    <a:spcBef>
                      <a:spcPts val="0"/>
                    </a:spcBef>
                    <a:spcAft>
                      <a:spcPts val="0"/>
                    </a:spcAft>
                    <a:buClr>
                      <a:srgbClr val="000000"/>
                    </a:buClr>
                    <a:buSzPct val="25000"/>
                    <a:buFont typeface="Calibri"/>
                    <a:buNone/>
                  </a:pPr>
                  <a:r>
                    <a:rPr lang="en-US" sz="1600" b="1" i="0" u="none" strike="noStrike" cap="none" baseline="0">
                      <a:solidFill>
                        <a:srgbClr val="000000"/>
                      </a:solidFill>
                      <a:latin typeface="Calibri"/>
                      <a:ea typeface="Calibri"/>
                      <a:cs typeface="Calibri"/>
                      <a:sym typeface="Calibri"/>
                    </a:rPr>
                    <a:t>mdl_gridmerge</a:t>
                  </a:r>
                </a:p>
              </p:txBody>
            </p:sp>
            <p:sp>
              <p:nvSpPr>
                <p:cNvPr id="196" name="Shape 196"/>
                <p:cNvSpPr/>
                <p:nvPr/>
              </p:nvSpPr>
              <p:spPr>
                <a:xfrm>
                  <a:off x="7620000" y="3372058"/>
                  <a:ext cx="1290917" cy="1078925"/>
                </a:xfrm>
                <a:prstGeom prst="rect">
                  <a:avLst/>
                </a:prstGeom>
                <a:gradFill>
                  <a:gsLst>
                    <a:gs pos="0">
                      <a:srgbClr val="008000"/>
                    </a:gs>
                    <a:gs pos="22000">
                      <a:srgbClr val="008000"/>
                    </a:gs>
                    <a:gs pos="77000">
                      <a:srgbClr val="4FF600"/>
                    </a:gs>
                    <a:gs pos="100000">
                      <a:srgbClr val="00B300"/>
                    </a:gs>
                  </a:gsLst>
                  <a:lin ang="13499999" scaled="0"/>
                </a:gradFill>
                <a:ln w="12700" cap="flat">
                  <a:solidFill>
                    <a:srgbClr val="008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sp>
              <p:nvSpPr>
                <p:cNvPr id="197" name="Shape 197"/>
                <p:cNvSpPr txBox="1"/>
                <p:nvPr/>
              </p:nvSpPr>
              <p:spPr>
                <a:xfrm>
                  <a:off x="7621320" y="3445107"/>
                  <a:ext cx="1289597" cy="95410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400" b="0" i="0" u="none" strike="noStrike" cap="none" baseline="0">
                      <a:solidFill>
                        <a:srgbClr val="000000"/>
                      </a:solidFill>
                      <a:latin typeface="Calibri"/>
                      <a:ea typeface="Calibri"/>
                      <a:cs typeface="Calibri"/>
                      <a:sym typeface="Calibri"/>
                    </a:rPr>
                    <a:t>Output Data and kick off post-processing</a:t>
                  </a:r>
                </a:p>
              </p:txBody>
            </p:sp>
          </p:grpSp>
          <p:sp>
            <p:nvSpPr>
              <p:cNvPr id="198" name="Shape 198"/>
              <p:cNvSpPr/>
              <p:nvPr/>
            </p:nvSpPr>
            <p:spPr>
              <a:xfrm>
                <a:off x="594710" y="4554010"/>
                <a:ext cx="1637500" cy="1999705"/>
              </a:xfrm>
              <a:prstGeom prst="upArrowCallout">
                <a:avLst>
                  <a:gd name="adj1" fmla="val 25000"/>
                  <a:gd name="adj2" fmla="val 25000"/>
                  <a:gd name="adj3" fmla="val 25000"/>
                  <a:gd name="adj4" fmla="val 64977"/>
                </a:avLst>
              </a:prstGeom>
              <a:solidFill>
                <a:srgbClr val="4F81BD"/>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200" b="0" i="0" u="none" strike="noStrike" cap="none" baseline="0">
                    <a:solidFill>
                      <a:srgbClr val="FFFFFF"/>
                    </a:solidFill>
                    <a:latin typeface="Calibri"/>
                    <a:ea typeface="Calibri"/>
                    <a:cs typeface="Calibri"/>
                    <a:sym typeface="Calibri"/>
                  </a:rPr>
                  <a:t>Pre processing GFS wind data</a:t>
                </a:r>
              </a:p>
              <a:p>
                <a:pPr marL="0" marR="0" lvl="0" indent="0" algn="ctr" rtl="0">
                  <a:lnSpc>
                    <a:spcPct val="100000"/>
                  </a:lnSpc>
                  <a:spcBef>
                    <a:spcPts val="0"/>
                  </a:spcBef>
                  <a:spcAft>
                    <a:spcPts val="0"/>
                  </a:spcAft>
                  <a:buClr>
                    <a:srgbClr val="FFFFFF"/>
                  </a:buClr>
                  <a:buSzPct val="25000"/>
                  <a:buFont typeface="Calibri"/>
                  <a:buNone/>
                </a:pPr>
                <a:r>
                  <a:rPr lang="en-US" sz="1200" b="0" i="0" u="none" strike="noStrike" cap="none" baseline="0">
                    <a:solidFill>
                      <a:srgbClr val="FFFFFF"/>
                    </a:solidFill>
                    <a:latin typeface="Calibri"/>
                    <a:ea typeface="Calibri"/>
                    <a:cs typeface="Calibri"/>
                    <a:sym typeface="Calibri"/>
                  </a:rPr>
                  <a:t>mdl_c10_gen extract past forcing fields</a:t>
                </a:r>
              </a:p>
              <a:p>
                <a:pPr marL="0" marR="0" lvl="0" indent="0" algn="ctr" rtl="0">
                  <a:lnSpc>
                    <a:spcPct val="100000"/>
                  </a:lnSpc>
                  <a:spcBef>
                    <a:spcPts val="0"/>
                  </a:spcBef>
                  <a:spcAft>
                    <a:spcPts val="0"/>
                  </a:spcAft>
                  <a:buClr>
                    <a:srgbClr val="FFFFFF"/>
                  </a:buClr>
                  <a:buSzPct val="25000"/>
                  <a:buFont typeface="Calibri"/>
                  <a:buNone/>
                </a:pPr>
                <a:r>
                  <a:rPr lang="en-US" sz="1200" b="0" i="0" u="none" strike="noStrike" cap="none" baseline="0">
                    <a:solidFill>
                      <a:srgbClr val="FFFFFF"/>
                    </a:solidFill>
                    <a:latin typeface="Calibri"/>
                    <a:ea typeface="Calibri"/>
                    <a:cs typeface="Calibri"/>
                    <a:sym typeface="Calibri"/>
                  </a:rPr>
                  <a:t>mdl_cy_puv10 extract current and forecast forcing fields</a:t>
                </a:r>
              </a:p>
            </p:txBody>
          </p:sp>
          <p:sp>
            <p:nvSpPr>
              <p:cNvPr id="199" name="Shape 199"/>
              <p:cNvSpPr/>
              <p:nvPr/>
            </p:nvSpPr>
            <p:spPr>
              <a:xfrm>
                <a:off x="3201975" y="4554010"/>
                <a:ext cx="1637500" cy="1999705"/>
              </a:xfrm>
              <a:prstGeom prst="upArrowCallout">
                <a:avLst>
                  <a:gd name="adj1" fmla="val 25000"/>
                  <a:gd name="adj2" fmla="val 25000"/>
                  <a:gd name="adj3" fmla="val 25000"/>
                  <a:gd name="adj4" fmla="val 64977"/>
                </a:avLst>
              </a:prstGeom>
              <a:solidFill>
                <a:srgbClr val="4F81BD"/>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200" b="0" i="0" u="none" strike="noStrike" cap="none" baseline="0">
                    <a:solidFill>
                      <a:srgbClr val="FFFFFF"/>
                    </a:solidFill>
                    <a:latin typeface="Calibri"/>
                    <a:ea typeface="Calibri"/>
                    <a:cs typeface="Calibri"/>
                    <a:sym typeface="Calibri"/>
                  </a:rPr>
                  <a:t>Assign 6 cpu to first run ETSS 2.0 model in 6 extra tropical basins and  then assign 6 cpu to run in tropical basins </a:t>
                </a:r>
              </a:p>
            </p:txBody>
          </p:sp>
          <p:sp>
            <p:nvSpPr>
              <p:cNvPr id="200" name="Shape 200"/>
              <p:cNvSpPr/>
              <p:nvPr/>
            </p:nvSpPr>
            <p:spPr>
              <a:xfrm>
                <a:off x="5654117" y="4554010"/>
                <a:ext cx="1637500" cy="2015814"/>
              </a:xfrm>
              <a:prstGeom prst="upArrowCallout">
                <a:avLst>
                  <a:gd name="adj1" fmla="val 25000"/>
                  <a:gd name="adj2" fmla="val 25000"/>
                  <a:gd name="adj3" fmla="val 25000"/>
                  <a:gd name="adj4" fmla="val 64977"/>
                </a:avLst>
              </a:prstGeom>
              <a:solidFill>
                <a:srgbClr val="4F81BD"/>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200" b="0" i="0" u="none" strike="noStrike" cap="none" baseline="0">
                    <a:solidFill>
                      <a:srgbClr val="FFFFFF"/>
                    </a:solidFill>
                    <a:latin typeface="Calibri"/>
                    <a:ea typeface="Calibri"/>
                    <a:cs typeface="Calibri"/>
                    <a:sym typeface="Calibri"/>
                  </a:rPr>
                  <a:t>Post processing output data</a:t>
                </a:r>
              </a:p>
              <a:p>
                <a:pPr marL="0" marR="0" lvl="0" indent="0" algn="ctr" rtl="0">
                  <a:lnSpc>
                    <a:spcPct val="100000"/>
                  </a:lnSpc>
                  <a:spcBef>
                    <a:spcPts val="0"/>
                  </a:spcBef>
                  <a:spcAft>
                    <a:spcPts val="0"/>
                  </a:spcAft>
                  <a:buClr>
                    <a:srgbClr val="FFFFFF"/>
                  </a:buClr>
                  <a:buSzPct val="25000"/>
                  <a:buFont typeface="Calibri"/>
                  <a:buNone/>
                </a:pPr>
                <a:r>
                  <a:rPr lang="en-US" sz="1200" b="0" i="0" u="none" strike="noStrike" cap="none" baseline="0">
                    <a:solidFill>
                      <a:srgbClr val="FFFFFF"/>
                    </a:solidFill>
                    <a:latin typeface="Calibri"/>
                    <a:ea typeface="Calibri"/>
                    <a:cs typeface="Calibri"/>
                    <a:sym typeface="Calibri"/>
                  </a:rPr>
                  <a:t>mdl_mdlsurge handle stations output</a:t>
                </a:r>
              </a:p>
              <a:p>
                <a:pPr marL="0" marR="0" lvl="0" indent="0" algn="ctr" rtl="0">
                  <a:lnSpc>
                    <a:spcPct val="100000"/>
                  </a:lnSpc>
                  <a:spcBef>
                    <a:spcPts val="0"/>
                  </a:spcBef>
                  <a:spcAft>
                    <a:spcPts val="0"/>
                  </a:spcAft>
                  <a:buClr>
                    <a:srgbClr val="FFFFFF"/>
                  </a:buClr>
                  <a:buSzPct val="25000"/>
                  <a:buFont typeface="Calibri"/>
                  <a:buNone/>
                </a:pPr>
                <a:r>
                  <a:rPr lang="en-US" sz="1200">
                    <a:solidFill>
                      <a:srgbClr val="FFFFFF"/>
                    </a:solidFill>
                    <a:latin typeface="Calibri"/>
                    <a:ea typeface="Calibri"/>
                    <a:cs typeface="Calibri"/>
                    <a:sym typeface="Calibri"/>
                  </a:rPr>
                  <a:t>m</a:t>
                </a:r>
                <a:r>
                  <a:rPr lang="en-US" sz="1200" b="0" i="0" u="none" strike="noStrike" cap="none" baseline="0">
                    <a:solidFill>
                      <a:srgbClr val="FFFFFF"/>
                    </a:solidFill>
                    <a:latin typeface="Calibri"/>
                    <a:ea typeface="Calibri"/>
                    <a:cs typeface="Calibri"/>
                    <a:sym typeface="Calibri"/>
                  </a:rPr>
                  <a:t>dl_gridmerge handle whole grid output</a:t>
                </a:r>
              </a:p>
            </p:txBody>
          </p:sp>
        </p:grpSp>
        <p:sp>
          <p:nvSpPr>
            <p:cNvPr id="201" name="Shape 201"/>
            <p:cNvSpPr/>
            <p:nvPr/>
          </p:nvSpPr>
          <p:spPr>
            <a:xfrm rot="2473096">
              <a:off x="5108028" y="3058087"/>
              <a:ext cx="663134" cy="438323"/>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sp>
          <p:nvSpPr>
            <p:cNvPr id="202" name="Shape 202"/>
            <p:cNvSpPr/>
            <p:nvPr/>
          </p:nvSpPr>
          <p:spPr>
            <a:xfrm rot="8633116">
              <a:off x="2348640" y="2998843"/>
              <a:ext cx="794394" cy="438322"/>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baseline="0">
                <a:solidFill>
                  <a:srgbClr val="FFFFFF"/>
                </a:solidFill>
                <a:latin typeface="Calibri"/>
                <a:ea typeface="Calibri"/>
                <a:cs typeface="Calibri"/>
                <a:sym typeface="Calibri"/>
              </a:endParaRPr>
            </a:p>
          </p:txBody>
        </p:sp>
      </p:grpSp>
      <p:sp>
        <p:nvSpPr>
          <p:cNvPr id="203" name="Shape 203"/>
          <p:cNvSpPr/>
          <p:nvPr/>
        </p:nvSpPr>
        <p:spPr>
          <a:xfrm>
            <a:off x="7467600" y="4521794"/>
            <a:ext cx="1227667" cy="2015814"/>
          </a:xfrm>
          <a:prstGeom prst="upArrowCallout">
            <a:avLst>
              <a:gd name="adj1" fmla="val 25000"/>
              <a:gd name="adj2" fmla="val 25000"/>
              <a:gd name="adj3" fmla="val 25000"/>
              <a:gd name="adj4" fmla="val 64977"/>
            </a:avLst>
          </a:prstGeom>
          <a:solidFill>
            <a:srgbClr val="4F81BD"/>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1200" b="0" i="0" u="none" strike="noStrike" cap="none" baseline="0">
                <a:solidFill>
                  <a:srgbClr val="FFFFFF"/>
                </a:solidFill>
                <a:latin typeface="Calibri"/>
                <a:ea typeface="Calibri"/>
                <a:cs typeface="Calibri"/>
                <a:sym typeface="Calibri"/>
              </a:rPr>
              <a:t>Stations output files are in text format</a:t>
            </a:r>
          </a:p>
          <a:p>
            <a:pPr marL="0" marR="0" lvl="0" indent="0" algn="ctr" rtl="0">
              <a:lnSpc>
                <a:spcPct val="100000"/>
              </a:lnSpc>
              <a:spcBef>
                <a:spcPts val="0"/>
              </a:spcBef>
              <a:spcAft>
                <a:spcPts val="0"/>
              </a:spcAft>
              <a:buClr>
                <a:srgbClr val="FFFFFF"/>
              </a:buClr>
              <a:buSzPct val="25000"/>
              <a:buFont typeface="Calibri"/>
              <a:buNone/>
            </a:pPr>
            <a:r>
              <a:rPr lang="en-US" sz="1200">
                <a:solidFill>
                  <a:srgbClr val="FFFFFF"/>
                </a:solidFill>
                <a:latin typeface="Calibri"/>
                <a:ea typeface="Calibri"/>
                <a:cs typeface="Calibri"/>
                <a:sym typeface="Calibri"/>
              </a:rPr>
              <a:t>w</a:t>
            </a:r>
            <a:r>
              <a:rPr lang="en-US" sz="1200" b="0" i="0" u="none" strike="noStrike" cap="none" baseline="0">
                <a:solidFill>
                  <a:srgbClr val="FFFFFF"/>
                </a:solidFill>
                <a:latin typeface="Calibri"/>
                <a:ea typeface="Calibri"/>
                <a:cs typeface="Calibri"/>
                <a:sym typeface="Calibri"/>
              </a:rPr>
              <a:t>hole grid output files are in GRIB-2 format</a:t>
            </a:r>
          </a:p>
        </p:txBody>
      </p:sp>
      <p:sp>
        <p:nvSpPr>
          <p:cNvPr id="204" name="Shape 204"/>
          <p:cNvSpPr txBox="1"/>
          <p:nvPr/>
        </p:nvSpPr>
        <p:spPr>
          <a:xfrm>
            <a:off x="2265952" y="139700"/>
            <a:ext cx="4568030" cy="36933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1" i="0" u="none" strike="noStrike" cap="none" baseline="0">
                <a:solidFill>
                  <a:srgbClr val="000000"/>
                </a:solidFill>
                <a:latin typeface="Calibri"/>
                <a:ea typeface="Calibri"/>
                <a:cs typeface="Calibri"/>
                <a:sym typeface="Calibri"/>
              </a:rPr>
              <a:t>ETSS </a:t>
            </a:r>
            <a:r>
              <a:rPr lang="en-US" sz="1800" b="1">
                <a:latin typeface="Calibri"/>
                <a:ea typeface="Calibri"/>
                <a:cs typeface="Calibri"/>
                <a:sym typeface="Calibri"/>
              </a:rPr>
              <a:t>2</a:t>
            </a:r>
            <a:r>
              <a:rPr lang="en-US" sz="1800" b="1" i="0" u="none" strike="noStrike" cap="none" baseline="0">
                <a:solidFill>
                  <a:srgbClr val="000000"/>
                </a:solidFill>
                <a:latin typeface="Calibri"/>
                <a:ea typeface="Calibri"/>
                <a:cs typeface="Calibri"/>
                <a:sym typeface="Calibri"/>
              </a:rPr>
              <a:t>.</a:t>
            </a:r>
            <a:r>
              <a:rPr lang="en-US" sz="1800" b="1">
                <a:latin typeface="Calibri"/>
                <a:ea typeface="Calibri"/>
                <a:cs typeface="Calibri"/>
                <a:sym typeface="Calibri"/>
              </a:rPr>
              <a:t>0</a:t>
            </a:r>
            <a:r>
              <a:rPr lang="en-US" sz="1800" b="1" i="0" u="none" strike="noStrike" cap="none" baseline="0">
                <a:solidFill>
                  <a:srgbClr val="000000"/>
                </a:solidFill>
                <a:latin typeface="Calibri"/>
                <a:ea typeface="Calibri"/>
                <a:cs typeface="Calibri"/>
                <a:sym typeface="Calibri"/>
              </a:rPr>
              <a:t> running at 00z, 06z, 12z and 18z</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Shape 210"/>
          <p:cNvGrpSpPr/>
          <p:nvPr/>
        </p:nvGrpSpPr>
        <p:grpSpPr>
          <a:xfrm>
            <a:off x="434208" y="177226"/>
            <a:ext cx="7871591" cy="6021525"/>
            <a:chOff x="434208" y="177226"/>
            <a:chExt cx="7871591" cy="6021525"/>
          </a:xfrm>
        </p:grpSpPr>
        <p:grpSp>
          <p:nvGrpSpPr>
            <p:cNvPr id="211" name="Shape 211"/>
            <p:cNvGrpSpPr/>
            <p:nvPr/>
          </p:nvGrpSpPr>
          <p:grpSpPr>
            <a:xfrm>
              <a:off x="457200" y="177226"/>
              <a:ext cx="7848600" cy="5766374"/>
              <a:chOff x="551902" y="139700"/>
              <a:chExt cx="7848600" cy="5766374"/>
            </a:xfrm>
          </p:grpSpPr>
          <p:sp>
            <p:nvSpPr>
              <p:cNvPr id="212" name="Shape 212"/>
              <p:cNvSpPr txBox="1"/>
              <p:nvPr/>
            </p:nvSpPr>
            <p:spPr>
              <a:xfrm>
                <a:off x="1999701" y="139700"/>
                <a:ext cx="495588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i="0" u="none" strike="noStrike" cap="none" baseline="0">
                    <a:solidFill>
                      <a:srgbClr val="000000"/>
                    </a:solidFill>
                    <a:latin typeface="Calibri"/>
                    <a:ea typeface="Calibri"/>
                    <a:cs typeface="Calibri"/>
                    <a:sym typeface="Calibri"/>
                  </a:rPr>
                  <a:t>Post.ETSurge2.0 running for 00z, 06z, 12z and 18z</a:t>
                </a:r>
              </a:p>
            </p:txBody>
          </p:sp>
          <p:grpSp>
            <p:nvGrpSpPr>
              <p:cNvPr id="213" name="Shape 213"/>
              <p:cNvGrpSpPr/>
              <p:nvPr/>
            </p:nvGrpSpPr>
            <p:grpSpPr>
              <a:xfrm>
                <a:off x="551902" y="749237"/>
                <a:ext cx="7848600" cy="5156836"/>
                <a:chOff x="551902" y="749237"/>
                <a:chExt cx="7848600" cy="5156836"/>
              </a:xfrm>
            </p:grpSpPr>
            <p:sp>
              <p:nvSpPr>
                <p:cNvPr id="214" name="Shape 214"/>
                <p:cNvSpPr/>
                <p:nvPr/>
              </p:nvSpPr>
              <p:spPr>
                <a:xfrm rot="5400000">
                  <a:off x="3448246" y="3238331"/>
                  <a:ext cx="227112" cy="380998"/>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grpSp>
              <p:nvGrpSpPr>
                <p:cNvPr id="215" name="Shape 215"/>
                <p:cNvGrpSpPr/>
                <p:nvPr/>
              </p:nvGrpSpPr>
              <p:grpSpPr>
                <a:xfrm>
                  <a:off x="551902" y="749237"/>
                  <a:ext cx="7848600" cy="5156836"/>
                  <a:chOff x="547420" y="765345"/>
                  <a:chExt cx="7848600" cy="5156836"/>
                </a:xfrm>
              </p:grpSpPr>
              <p:sp>
                <p:nvSpPr>
                  <p:cNvPr id="216" name="Shape 216"/>
                  <p:cNvSpPr/>
                  <p:nvPr/>
                </p:nvSpPr>
                <p:spPr>
                  <a:xfrm>
                    <a:off x="6936314" y="5426930"/>
                    <a:ext cx="392905" cy="419050"/>
                  </a:xfrm>
                  <a:prstGeom prst="rightArrow">
                    <a:avLst>
                      <a:gd name="adj1" fmla="val 25046"/>
                      <a:gd name="adj2" fmla="val 45833"/>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grpSp>
                <p:nvGrpSpPr>
                  <p:cNvPr id="217" name="Shape 217"/>
                  <p:cNvGrpSpPr/>
                  <p:nvPr/>
                </p:nvGrpSpPr>
                <p:grpSpPr>
                  <a:xfrm>
                    <a:off x="547420" y="765345"/>
                    <a:ext cx="7848600" cy="5156836"/>
                    <a:chOff x="547420" y="765345"/>
                    <a:chExt cx="7848600" cy="5156836"/>
                  </a:xfrm>
                </p:grpSpPr>
                <p:sp>
                  <p:nvSpPr>
                    <p:cNvPr id="218" name="Shape 218"/>
                    <p:cNvSpPr/>
                    <p:nvPr/>
                  </p:nvSpPr>
                  <p:spPr>
                    <a:xfrm flipH="1">
                      <a:off x="3577788" y="2162772"/>
                      <a:ext cx="3903831" cy="101808"/>
                    </a:xfrm>
                    <a:prstGeom prst="rightArrow">
                      <a:avLst>
                        <a:gd name="adj1" fmla="val 25046"/>
                        <a:gd name="adj2" fmla="val 45833"/>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sp>
                  <p:nvSpPr>
                    <p:cNvPr id="219" name="Shape 219"/>
                    <p:cNvSpPr/>
                    <p:nvPr/>
                  </p:nvSpPr>
                  <p:spPr>
                    <a:xfrm>
                      <a:off x="6610717" y="778050"/>
                      <a:ext cx="1760279" cy="1192593"/>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ADAED6"/>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20" name="Shape 220"/>
                    <p:cNvSpPr/>
                    <p:nvPr/>
                  </p:nvSpPr>
                  <p:spPr>
                    <a:xfrm>
                      <a:off x="5241055" y="1228913"/>
                      <a:ext cx="1397310" cy="142685"/>
                    </a:xfrm>
                    <a:prstGeom prst="rightArrow">
                      <a:avLst>
                        <a:gd name="adj1" fmla="val 25046"/>
                        <a:gd name="adj2" fmla="val 45833"/>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grpSp>
                  <p:nvGrpSpPr>
                    <p:cNvPr id="221" name="Shape 221"/>
                    <p:cNvGrpSpPr/>
                    <p:nvPr/>
                  </p:nvGrpSpPr>
                  <p:grpSpPr>
                    <a:xfrm>
                      <a:off x="954813" y="765345"/>
                      <a:ext cx="7441206" cy="2523706"/>
                      <a:chOff x="521631" y="622175"/>
                      <a:chExt cx="7441206" cy="2523706"/>
                    </a:xfrm>
                  </p:grpSpPr>
                  <p:sp>
                    <p:nvSpPr>
                      <p:cNvPr id="222" name="Shape 222"/>
                      <p:cNvSpPr/>
                      <p:nvPr/>
                    </p:nvSpPr>
                    <p:spPr>
                      <a:xfrm rot="5400000">
                        <a:off x="6911719" y="1841823"/>
                        <a:ext cx="180020" cy="151319"/>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sp>
                    <p:nvSpPr>
                      <p:cNvPr id="223" name="Shape 223"/>
                      <p:cNvSpPr/>
                      <p:nvPr/>
                    </p:nvSpPr>
                    <p:spPr>
                      <a:xfrm>
                        <a:off x="2060964" y="2350011"/>
                        <a:ext cx="2122806" cy="795870"/>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ADAED6"/>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24" name="Shape 224"/>
                      <p:cNvSpPr/>
                      <p:nvPr/>
                    </p:nvSpPr>
                    <p:spPr>
                      <a:xfrm>
                        <a:off x="3510644" y="622175"/>
                        <a:ext cx="1766773" cy="129021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ADAED6"/>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25" name="Shape 225"/>
                      <p:cNvSpPr txBox="1"/>
                      <p:nvPr/>
                    </p:nvSpPr>
                    <p:spPr>
                      <a:xfrm>
                        <a:off x="3522907" y="652324"/>
                        <a:ext cx="1720850" cy="95410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runMe.sh</a:t>
                        </a:r>
                      </a:p>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defines working directory and calls kickoff job </a:t>
                        </a:r>
                      </a:p>
                    </p:txBody>
                  </p:sp>
                  <p:sp>
                    <p:nvSpPr>
                      <p:cNvPr id="226" name="Shape 226"/>
                      <p:cNvSpPr txBox="1"/>
                      <p:nvPr/>
                    </p:nvSpPr>
                    <p:spPr>
                      <a:xfrm>
                        <a:off x="6156823" y="710104"/>
                        <a:ext cx="1806015" cy="116955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JETSURGE_KICKOFF sets up env vars and  starts exetsurge_kickoff.sh.ecf</a:t>
                        </a:r>
                      </a:p>
                    </p:txBody>
                  </p:sp>
                  <p:sp>
                    <p:nvSpPr>
                      <p:cNvPr id="227" name="Shape 227"/>
                      <p:cNvSpPr/>
                      <p:nvPr/>
                    </p:nvSpPr>
                    <p:spPr>
                      <a:xfrm>
                        <a:off x="521631" y="622175"/>
                        <a:ext cx="1678225" cy="1205297"/>
                      </a:xfrm>
                      <a:prstGeom prst="rect">
                        <a:avLst/>
                      </a:prstGeom>
                      <a:gradFill>
                        <a:gsLst>
                          <a:gs pos="0">
                            <a:srgbClr val="008000"/>
                          </a:gs>
                          <a:gs pos="22000">
                            <a:srgbClr val="008000"/>
                          </a:gs>
                          <a:gs pos="77000">
                            <a:srgbClr val="4FF600"/>
                          </a:gs>
                          <a:gs pos="100000">
                            <a:srgbClr val="00B300"/>
                          </a:gs>
                        </a:gsLst>
                        <a:lin ang="13499999" scaled="0"/>
                      </a:gradFill>
                      <a:ln w="12700" cap="flat">
                        <a:solidFill>
                          <a:srgbClr val="008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sp>
                    <p:nvSpPr>
                      <p:cNvPr id="228" name="Shape 228"/>
                      <p:cNvSpPr txBox="1"/>
                      <p:nvPr/>
                    </p:nvSpPr>
                    <p:spPr>
                      <a:xfrm>
                        <a:off x="534835" y="786304"/>
                        <a:ext cx="1651818" cy="95410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Kicked off after ETSS2.0 model run</a:t>
                        </a:r>
                      </a:p>
                    </p:txBody>
                  </p:sp>
                  <p:sp>
                    <p:nvSpPr>
                      <p:cNvPr id="229" name="Shape 229"/>
                      <p:cNvSpPr/>
                      <p:nvPr/>
                    </p:nvSpPr>
                    <p:spPr>
                      <a:xfrm>
                        <a:off x="2214282" y="1086982"/>
                        <a:ext cx="1323900" cy="141448"/>
                      </a:xfrm>
                      <a:prstGeom prst="rightArrow">
                        <a:avLst>
                          <a:gd name="adj1" fmla="val 25046"/>
                          <a:gd name="adj2" fmla="val 45833"/>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grpSp>
                <p:sp>
                  <p:nvSpPr>
                    <p:cNvPr id="230" name="Shape 230"/>
                    <p:cNvSpPr txBox="1"/>
                    <p:nvPr/>
                  </p:nvSpPr>
                  <p:spPr>
                    <a:xfrm>
                      <a:off x="2504939" y="2527052"/>
                      <a:ext cx="2122806" cy="738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exetsurge_kickoff.sh.ecf gets surge and BUFR obs data, kicks off ECFs:</a:t>
                      </a:r>
                    </a:p>
                  </p:txBody>
                </p:sp>
                <p:sp>
                  <p:nvSpPr>
                    <p:cNvPr id="231" name="Shape 231"/>
                    <p:cNvSpPr/>
                    <p:nvPr/>
                  </p:nvSpPr>
                  <p:spPr>
                    <a:xfrm>
                      <a:off x="591560" y="3620905"/>
                      <a:ext cx="1793050" cy="108207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32" name="Shape 232"/>
                    <p:cNvSpPr txBox="1"/>
                    <p:nvPr/>
                  </p:nvSpPr>
                  <p:spPr>
                    <a:xfrm>
                      <a:off x="547420" y="3653455"/>
                      <a:ext cx="1851791" cy="738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jetsurge_parsedat.ecf runs JETSURGE_PARSEDAT</a:t>
                      </a:r>
                    </a:p>
                  </p:txBody>
                </p:sp>
                <p:sp>
                  <p:nvSpPr>
                    <p:cNvPr id="233" name="Shape 233"/>
                    <p:cNvSpPr/>
                    <p:nvPr/>
                  </p:nvSpPr>
                  <p:spPr>
                    <a:xfrm>
                      <a:off x="2626393" y="3620905"/>
                      <a:ext cx="1793050" cy="108207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34" name="Shape 234"/>
                    <p:cNvSpPr txBox="1"/>
                    <p:nvPr/>
                  </p:nvSpPr>
                  <p:spPr>
                    <a:xfrm>
                      <a:off x="2604819" y="3559982"/>
                      <a:ext cx="1874795" cy="141577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jetsurge_griddat.ecf </a:t>
                      </a:r>
                      <a:r>
                        <a:rPr lang="en-US" sz="1400" b="1" i="0" u="sng" strike="noStrike" cap="none" baseline="0">
                          <a:solidFill>
                            <a:srgbClr val="000000"/>
                          </a:solidFill>
                          <a:latin typeface="Calibri"/>
                          <a:ea typeface="Calibri"/>
                          <a:cs typeface="Calibri"/>
                          <a:sym typeface="Calibri"/>
                        </a:rPr>
                        <a:t>waits</a:t>
                      </a:r>
                      <a:r>
                        <a:rPr lang="en-US" sz="1400" b="0" i="0" u="none" strike="noStrike" cap="none" baseline="0">
                          <a:solidFill>
                            <a:srgbClr val="000000"/>
                          </a:solidFill>
                          <a:latin typeface="Calibri"/>
                          <a:ea typeface="Calibri"/>
                          <a:cs typeface="Calibri"/>
                          <a:sym typeface="Calibri"/>
                        </a:rPr>
                        <a:t> for JETSURGE_PARSEDAT then runs JETSURGE_GRIDDAT</a:t>
                      </a:r>
                    </a:p>
                    <a:p>
                      <a:pPr marL="0" marR="0" lvl="0" indent="0" algn="ctr" rtl="0">
                        <a:spcBef>
                          <a:spcPts val="0"/>
                        </a:spcBef>
                        <a:buNone/>
                      </a:pPr>
                      <a:endParaRPr sz="1600" b="1" i="0" u="none" strike="noStrike" cap="none" baseline="0">
                        <a:solidFill>
                          <a:srgbClr val="000000"/>
                        </a:solidFill>
                        <a:latin typeface="Calibri"/>
                        <a:ea typeface="Calibri"/>
                        <a:cs typeface="Calibri"/>
                        <a:sym typeface="Calibri"/>
                      </a:endParaRPr>
                    </a:p>
                  </p:txBody>
                </p:sp>
                <p:sp>
                  <p:nvSpPr>
                    <p:cNvPr id="235" name="Shape 235"/>
                    <p:cNvSpPr/>
                    <p:nvPr/>
                  </p:nvSpPr>
                  <p:spPr>
                    <a:xfrm>
                      <a:off x="4939589" y="3646717"/>
                      <a:ext cx="1780029" cy="1056264"/>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36" name="Shape 236"/>
                    <p:cNvSpPr txBox="1"/>
                    <p:nvPr/>
                  </p:nvSpPr>
                  <p:spPr>
                    <a:xfrm>
                      <a:off x="4946535" y="3609630"/>
                      <a:ext cx="1773083" cy="116955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jetsurge_combdat.ecf </a:t>
                      </a:r>
                      <a:r>
                        <a:rPr lang="en-US" sz="1400" b="1" i="0" u="sng" strike="noStrike" cap="none" baseline="0">
                          <a:solidFill>
                            <a:srgbClr val="000000"/>
                          </a:solidFill>
                          <a:latin typeface="Calibri"/>
                          <a:ea typeface="Calibri"/>
                          <a:cs typeface="Calibri"/>
                          <a:sym typeface="Calibri"/>
                        </a:rPr>
                        <a:t>waits</a:t>
                      </a:r>
                      <a:r>
                        <a:rPr lang="en-US" sz="1400" b="0" i="0" u="none" strike="noStrike" cap="none" baseline="0">
                          <a:solidFill>
                            <a:srgbClr val="000000"/>
                          </a:solidFill>
                          <a:latin typeface="Calibri"/>
                          <a:ea typeface="Calibri"/>
                          <a:cs typeface="Calibri"/>
                          <a:sym typeface="Calibri"/>
                        </a:rPr>
                        <a:t> for JETSURGE_GRIDDAT then runs JETSURGE_COMBDAT</a:t>
                      </a:r>
                    </a:p>
                  </p:txBody>
                </p:sp>
                <p:sp>
                  <p:nvSpPr>
                    <p:cNvPr id="237" name="Shape 237"/>
                    <p:cNvSpPr/>
                    <p:nvPr/>
                  </p:nvSpPr>
                  <p:spPr>
                    <a:xfrm>
                      <a:off x="7391400" y="5252932"/>
                      <a:ext cx="928420" cy="669249"/>
                    </a:xfrm>
                    <a:prstGeom prst="rect">
                      <a:avLst/>
                    </a:prstGeom>
                    <a:gradFill>
                      <a:gsLst>
                        <a:gs pos="0">
                          <a:srgbClr val="008000"/>
                        </a:gs>
                        <a:gs pos="22000">
                          <a:srgbClr val="008000"/>
                        </a:gs>
                        <a:gs pos="77000">
                          <a:srgbClr val="4FF600"/>
                        </a:gs>
                        <a:gs pos="100000">
                          <a:srgbClr val="00B300"/>
                        </a:gs>
                      </a:gsLst>
                      <a:lin ang="13499999" scaled="0"/>
                    </a:gradFill>
                    <a:ln w="12700" cap="flat">
                      <a:solidFill>
                        <a:srgbClr val="008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sp>
                  <p:nvSpPr>
                    <p:cNvPr id="238" name="Shape 238"/>
                    <p:cNvSpPr txBox="1"/>
                    <p:nvPr/>
                  </p:nvSpPr>
                  <p:spPr>
                    <a:xfrm>
                      <a:off x="7392720" y="5339198"/>
                      <a:ext cx="927100"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Output SHEF</a:t>
                      </a:r>
                    </a:p>
                  </p:txBody>
                </p:sp>
              </p:grpSp>
            </p:grpSp>
            <p:sp>
              <p:nvSpPr>
                <p:cNvPr id="239" name="Shape 239"/>
                <p:cNvSpPr/>
                <p:nvPr/>
              </p:nvSpPr>
              <p:spPr>
                <a:xfrm rot="3400649">
                  <a:off x="4527226" y="3006228"/>
                  <a:ext cx="755384" cy="438323"/>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sp>
              <p:nvSpPr>
                <p:cNvPr id="240" name="Shape 240"/>
                <p:cNvSpPr/>
                <p:nvPr/>
              </p:nvSpPr>
              <p:spPr>
                <a:xfrm rot="7368236">
                  <a:off x="1765971" y="3006665"/>
                  <a:ext cx="826398" cy="438323"/>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grpSp>
        </p:grpSp>
        <p:sp>
          <p:nvSpPr>
            <p:cNvPr id="241" name="Shape 241"/>
            <p:cNvSpPr/>
            <p:nvPr/>
          </p:nvSpPr>
          <p:spPr>
            <a:xfrm rot="5400000">
              <a:off x="3373268" y="2341731"/>
              <a:ext cx="228600" cy="117134"/>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sp>
          <p:nvSpPr>
            <p:cNvPr id="242" name="Shape 242"/>
            <p:cNvSpPr/>
            <p:nvPr/>
          </p:nvSpPr>
          <p:spPr>
            <a:xfrm>
              <a:off x="457200" y="5090123"/>
              <a:ext cx="1793050" cy="108207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43" name="Shape 243"/>
            <p:cNvSpPr txBox="1"/>
            <p:nvPr/>
          </p:nvSpPr>
          <p:spPr>
            <a:xfrm>
              <a:off x="434208" y="5029200"/>
              <a:ext cx="1851791" cy="738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Runs exetsurge_parsedat.sh.ecf  to debufr obs</a:t>
              </a:r>
            </a:p>
          </p:txBody>
        </p:sp>
        <p:sp>
          <p:nvSpPr>
            <p:cNvPr id="244" name="Shape 244"/>
            <p:cNvSpPr/>
            <p:nvPr/>
          </p:nvSpPr>
          <p:spPr>
            <a:xfrm>
              <a:off x="2590800" y="5090123"/>
              <a:ext cx="1793050" cy="108207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45" name="Shape 245"/>
            <p:cNvSpPr txBox="1"/>
            <p:nvPr/>
          </p:nvSpPr>
          <p:spPr>
            <a:xfrm>
              <a:off x="2567808" y="5029200"/>
              <a:ext cx="1851791" cy="116955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rgbClr val="000000"/>
                  </a:solidFill>
                  <a:latin typeface="Calibri"/>
                  <a:ea typeface="Calibri"/>
                  <a:cs typeface="Calibri"/>
                  <a:sym typeface="Calibri"/>
                </a:rPr>
                <a:t>Runs exetsurge_griddat.sh.ecf to predict tide and grid surge, tide, and obs</a:t>
              </a:r>
            </a:p>
          </p:txBody>
        </p:sp>
        <p:sp>
          <p:nvSpPr>
            <p:cNvPr id="246" name="Shape 246"/>
            <p:cNvSpPr/>
            <p:nvPr/>
          </p:nvSpPr>
          <p:spPr>
            <a:xfrm>
              <a:off x="4876800" y="5090123"/>
              <a:ext cx="1793050" cy="1082076"/>
            </a:xfrm>
            <a:custGeom>
              <a:avLst/>
              <a:gdLst/>
              <a:ahLst/>
              <a:cxnLst/>
              <a:rect l="0" t="0" r="0" b="0"/>
              <a:pathLst>
                <a:path w="912000" h="456000" extrusionOk="0">
                  <a:moveTo>
                    <a:pt x="820800" y="456000"/>
                  </a:moveTo>
                  <a:cubicBezTo>
                    <a:pt x="871173" y="456000"/>
                    <a:pt x="912000" y="415170"/>
                    <a:pt x="912000" y="364800"/>
                  </a:cubicBezTo>
                  <a:lnTo>
                    <a:pt x="912000" y="91200"/>
                  </a:lnTo>
                  <a:cubicBezTo>
                    <a:pt x="912000" y="40830"/>
                    <a:pt x="871173" y="0"/>
                    <a:pt x="820800" y="0"/>
                  </a:cubicBezTo>
                  <a:lnTo>
                    <a:pt x="91200" y="0"/>
                  </a:lnTo>
                  <a:cubicBezTo>
                    <a:pt x="40830" y="0"/>
                    <a:pt x="0" y="40830"/>
                    <a:pt x="0" y="91200"/>
                  </a:cubicBezTo>
                  <a:lnTo>
                    <a:pt x="0" y="364800"/>
                  </a:lnTo>
                  <a:cubicBezTo>
                    <a:pt x="0" y="415170"/>
                    <a:pt x="40830" y="456000"/>
                    <a:pt x="91200" y="456000"/>
                  </a:cubicBezTo>
                  <a:lnTo>
                    <a:pt x="820800" y="456000"/>
                  </a:lnTo>
                  <a:close/>
                </a:path>
              </a:pathLst>
            </a:custGeom>
            <a:solidFill>
              <a:srgbClr val="00B0F0"/>
            </a:solidFill>
            <a:ln w="9525" cap="flat">
              <a:solidFill>
                <a:srgbClr val="C0C0C0"/>
              </a:solidFill>
              <a:prstDash val="solid"/>
              <a:miter/>
              <a:headEnd type="none" w="med" len="med"/>
              <a:tailEnd type="none" w="med" len="med"/>
            </a:ln>
          </p:spPr>
          <p:txBody>
            <a:bodyPr lIns="36000" tIns="18000" rIns="36000" bIns="18000" anchor="ctr" anchorCtr="0">
              <a:noAutofit/>
            </a:bodyPr>
            <a:lstStyle/>
            <a:p>
              <a:pPr marL="0" marR="0" lvl="0" indent="0" algn="ctr" rtl="0">
                <a:spcBef>
                  <a:spcPts val="0"/>
                </a:spcBef>
                <a:buNone/>
              </a:pPr>
              <a:endParaRPr sz="760" b="0" i="0" u="none" strike="noStrike" cap="none" baseline="0">
                <a:solidFill>
                  <a:srgbClr val="0C0C0C"/>
                </a:solidFill>
                <a:latin typeface="Arial"/>
                <a:ea typeface="Arial"/>
                <a:cs typeface="Arial"/>
                <a:sym typeface="Arial"/>
              </a:endParaRPr>
            </a:p>
          </p:txBody>
        </p:sp>
        <p:sp>
          <p:nvSpPr>
            <p:cNvPr id="247" name="Shape 247"/>
            <p:cNvSpPr txBox="1"/>
            <p:nvPr/>
          </p:nvSpPr>
          <p:spPr>
            <a:xfrm>
              <a:off x="4853808" y="5029200"/>
              <a:ext cx="1851791" cy="116955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b="0" i="0" u="none" strike="noStrike" cap="none" baseline="0">
                  <a:solidFill>
                    <a:srgbClr val="000000"/>
                  </a:solidFill>
                  <a:latin typeface="Calibri"/>
                  <a:ea typeface="Calibri"/>
                  <a:cs typeface="Calibri"/>
                  <a:sym typeface="Calibri"/>
                </a:rPr>
                <a:t>Runs exetsurge_combdat.sh.ecf to </a:t>
              </a:r>
              <a:r>
                <a:rPr lang="en-US" sz="1100">
                  <a:latin typeface="Calibri"/>
                  <a:ea typeface="Calibri"/>
                  <a:cs typeface="Calibri"/>
                  <a:sym typeface="Calibri"/>
                </a:rPr>
                <a:t>calculate </a:t>
              </a:r>
              <a:r>
                <a:rPr lang="en-US" sz="1100" b="0" i="0" u="none" strike="noStrike" cap="none" baseline="0">
                  <a:solidFill>
                    <a:srgbClr val="000000"/>
                  </a:solidFill>
                  <a:latin typeface="Calibri"/>
                  <a:ea typeface="Calibri"/>
                  <a:cs typeface="Calibri"/>
                  <a:sym typeface="Calibri"/>
                </a:rPr>
                <a:t>anomaly</a:t>
              </a:r>
              <a:r>
                <a:rPr lang="en-US" sz="1100">
                  <a:latin typeface="Calibri"/>
                  <a:ea typeface="Calibri"/>
                  <a:cs typeface="Calibri"/>
                  <a:sym typeface="Calibri"/>
                </a:rPr>
                <a:t>, compute bias-corrected total water level and SHEF-encode the result</a:t>
              </a:r>
            </a:p>
          </p:txBody>
        </p:sp>
        <p:sp>
          <p:nvSpPr>
            <p:cNvPr id="248" name="Shape 248"/>
            <p:cNvSpPr/>
            <p:nvPr/>
          </p:nvSpPr>
          <p:spPr>
            <a:xfrm rot="5400000">
              <a:off x="3353544" y="4723656"/>
              <a:ext cx="227112" cy="380998"/>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sp>
          <p:nvSpPr>
            <p:cNvPr id="249" name="Shape 249"/>
            <p:cNvSpPr/>
            <p:nvPr/>
          </p:nvSpPr>
          <p:spPr>
            <a:xfrm rot="5400000">
              <a:off x="1296144" y="4723656"/>
              <a:ext cx="227112" cy="380998"/>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sp>
          <p:nvSpPr>
            <p:cNvPr id="250" name="Shape 250"/>
            <p:cNvSpPr/>
            <p:nvPr/>
          </p:nvSpPr>
          <p:spPr>
            <a:xfrm rot="5400000">
              <a:off x="5639544" y="4723656"/>
              <a:ext cx="227112" cy="380998"/>
            </a:xfrm>
            <a:prstGeom prst="rightArrow">
              <a:avLst>
                <a:gd name="adj1" fmla="val 25046"/>
                <a:gd name="adj2" fmla="val 45824"/>
              </a:avLst>
            </a:prstGeom>
            <a:gradFill>
              <a:gsLst>
                <a:gs pos="0">
                  <a:srgbClr val="BFBFBF"/>
                </a:gs>
                <a:gs pos="100000">
                  <a:srgbClr val="7F7F7F"/>
                </a:gs>
              </a:gsLst>
              <a:lin ang="5400000" scaled="0"/>
            </a:gradFill>
            <a:ln w="9525" cap="flat">
              <a:solidFill>
                <a:srgbClr val="59595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grpSp>
    </p:spTree>
  </p:cSld>
  <p:clrMapOvr>
    <a:masterClrMapping/>
  </p:clrMapOvr>
  <p:transition spd="slow">
    <p:cu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2398</Words>
  <Application>Microsoft Office PowerPoint</Application>
  <PresentationFormat>On-screen Show (4:3)</PresentationFormat>
  <Paragraphs>374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Extra-Tropical Storm Surge (ETSS) Model and Post Processing V 2.0</vt:lpstr>
      <vt:lpstr>Outline</vt:lpstr>
      <vt:lpstr>What is ETSS?</vt:lpstr>
      <vt:lpstr>What is SHEF?</vt:lpstr>
      <vt:lpstr>Why are We Doing This?</vt:lpstr>
      <vt:lpstr>PowerPoint Presentation</vt:lpstr>
      <vt:lpstr>PowerPoint Presentation</vt:lpstr>
      <vt:lpstr>PowerPoint Presentation</vt:lpstr>
      <vt:lpstr>PowerPoint Presentation</vt:lpstr>
      <vt:lpstr>Testing</vt:lpstr>
      <vt:lpstr>Resources</vt:lpstr>
      <vt:lpstr>Dissemination</vt:lpstr>
      <vt:lpstr>Repository</vt:lpstr>
      <vt:lpstr>Questions for the SPA</vt:lpstr>
      <vt:lpstr>Architecture ETSS1.5</vt:lpstr>
      <vt:lpstr>Architecture ETSS2.0</vt:lpstr>
      <vt:lpstr>Architecture ETSS1.5</vt:lpstr>
      <vt:lpstr>Architecture ETSS2.0</vt:lpstr>
      <vt:lpstr>Architecture ETSS1.5</vt:lpstr>
      <vt:lpstr>Architecture ETSS2.0</vt:lpstr>
      <vt:lpstr>Architecture Post.ETSurge2.0</vt:lpstr>
      <vt:lpstr>Architecture Post.ETSurge2.0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Extra-Tropical Storm Surge (ETSS) Model and Post Processing V 2.0</dc:title>
  <cp:lastModifiedBy>Huiqing Liu</cp:lastModifiedBy>
  <cp:revision>1</cp:revision>
  <dcterms:modified xsi:type="dcterms:W3CDTF">2014-12-15T12:45:41Z</dcterms:modified>
</cp:coreProperties>
</file>