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6" r:id="rId1"/>
  </p:sldMasterIdLst>
  <p:notesMasterIdLst>
    <p:notesMasterId r:id="rId3"/>
  </p:notesMasterIdLst>
  <p:handoutMasterIdLst>
    <p:handoutMasterId r:id="rId4"/>
  </p:handoutMasterIdLst>
  <p:sldIdLst>
    <p:sldId id="5202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  <a:srgbClr val="00CC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7503" autoAdjust="0"/>
  </p:normalViewPr>
  <p:slideViewPr>
    <p:cSldViewPr>
      <p:cViewPr>
        <p:scale>
          <a:sx n="109" d="100"/>
          <a:sy n="109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41" tIns="45269" rIns="90541" bIns="4526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0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41" tIns="45269" rIns="90541" bIns="452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1804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41" tIns="45269" rIns="90541" bIns="4526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1804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41" tIns="45269" rIns="90541" bIns="452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B90CA10-DBED-464C-8C4D-6F5883D99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4" tIns="45738" rIns="91474" bIns="45738" numCol="1" anchor="t" anchorCtr="0" compatLnSpc="1">
            <a:prstTxWarp prst="textNoShape">
              <a:avLst/>
            </a:prstTxWarp>
          </a:bodyPr>
          <a:lstStyle>
            <a:lvl1pPr defTabSz="915126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4" tIns="45738" rIns="91474" bIns="45738" numCol="1" anchor="t" anchorCtr="0" compatLnSpc="1">
            <a:prstTxWarp prst="textNoShape">
              <a:avLst/>
            </a:prstTxWarp>
          </a:bodyPr>
          <a:lstStyle>
            <a:lvl1pPr algn="r" defTabSz="915126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84213"/>
            <a:ext cx="4568825" cy="3427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4025"/>
            <a:ext cx="5486400" cy="411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4" tIns="45738" rIns="91474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1804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4" tIns="45738" rIns="91474" bIns="45738" numCol="1" anchor="b" anchorCtr="0" compatLnSpc="1">
            <a:prstTxWarp prst="textNoShape">
              <a:avLst/>
            </a:prstTxWarp>
          </a:bodyPr>
          <a:lstStyle>
            <a:lvl1pPr defTabSz="915126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1804"/>
            <a:ext cx="2971800" cy="4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4" tIns="45738" rIns="91474" bIns="45738" numCol="1" anchor="b" anchorCtr="0" compatLnSpc="1">
            <a:prstTxWarp prst="textNoShape">
              <a:avLst/>
            </a:prstTxWarp>
          </a:bodyPr>
          <a:lstStyle>
            <a:lvl1pPr algn="r" defTabSz="915126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D29EE23-C73C-45C2-B26C-3E56F0069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9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F59DD55-6DF0-47B9-8FE3-240A752F7067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0283038-59FC-4FF5-BDEC-38FA5B0EE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964FDD9-74FA-4171-BFF6-8C27D8F95B8C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0E9DFE27-CCC9-420B-8369-FF943223B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44D708C-865F-409E-BF5E-43AA8ED1C12C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A57C-59DC-4463-9555-96494C527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F172B-4FC1-4E1F-ACB4-7EAC14414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7A6D7F-1067-4A34-9A6A-B4B7A2138929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C54ADCF-78F4-49DA-A505-5ABAE562A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6702C8F-9A95-4DE7-9748-430CF806E243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DE7FA17-D308-4080-8FEF-01FD7E9F9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8656CE1-0742-4F35-A51E-D1B991E32B78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D45A572-922F-4A31-B48C-CACF43F92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9407991-1506-47DD-9415-2F33FCEF8E12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BA96E33-DFD4-47B4-9A7A-92FE6F05B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499483F-0800-4858-B264-7668C2ACF7AE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830B13-3A25-438B-9E2B-F906A6EB1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AFBD6D2-D5E0-4B37-BE87-2963D3CEC8B2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A3EC98C-00D4-4FC1-98FF-61BA5CBB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07D86D3-E180-4B69-8B0E-37DA9A90E124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244B638-9F46-49BB-9CA5-41641B54B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34684CF-401D-492C-B4F4-EE3EF815A83C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2084590-E7CC-40D2-BCA8-5EBA13FE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E0C0166-AB62-4406-81E2-0A5350A9A523}" type="datetimeFigureOut">
              <a:rPr lang="en-US"/>
              <a:pPr>
                <a:defRPr/>
              </a:pPr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DCDF723-15B0-47F3-A0F7-7771196C6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7" r:id="rId1"/>
    <p:sldLayoutId id="2147485658" r:id="rId2"/>
    <p:sldLayoutId id="2147485659" r:id="rId3"/>
    <p:sldLayoutId id="2147485660" r:id="rId4"/>
    <p:sldLayoutId id="2147485661" r:id="rId5"/>
    <p:sldLayoutId id="2147485662" r:id="rId6"/>
    <p:sldLayoutId id="2147485663" r:id="rId7"/>
    <p:sldLayoutId id="2147485664" r:id="rId8"/>
    <p:sldLayoutId id="2147485665" r:id="rId9"/>
    <p:sldLayoutId id="2147485666" r:id="rId10"/>
    <p:sldLayoutId id="2147485667" r:id="rId11"/>
    <p:sldLayoutId id="21474856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7406CF7F-7783-47F9-AC5F-6DF24B99D253}" type="slidenum">
              <a:rPr lang="en-US" altLang="en-US" sz="1400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 smtClean="0">
              <a:solidFill>
                <a:srgbClr val="FFFFFF"/>
              </a:solidFill>
            </a:endParaRPr>
          </a:p>
        </p:txBody>
      </p:sp>
      <p:sp>
        <p:nvSpPr>
          <p:cNvPr id="88068" name="Slide Number Placeholder 1"/>
          <p:cNvSpPr txBox="1">
            <a:spLocks/>
          </p:cNvSpPr>
          <p:nvPr/>
        </p:nvSpPr>
        <p:spPr bwMode="auto">
          <a:xfrm>
            <a:off x="7010400" y="66532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5933C7F-512D-4556-8BE9-98E74C61B3D0}" type="slidenum">
              <a:rPr lang="en-US" altLang="en-US" sz="1400">
                <a:solidFill>
                  <a:srgbClr val="FFFFFF"/>
                </a:solidFill>
              </a:rPr>
              <a:pPr algn="r"/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88069" name="Text Box 2"/>
          <p:cNvSpPr txBox="1">
            <a:spLocks noChangeArrowheads="1"/>
          </p:cNvSpPr>
          <p:nvPr/>
        </p:nvSpPr>
        <p:spPr bwMode="auto">
          <a:xfrm>
            <a:off x="2031295" y="76200"/>
            <a:ext cx="4519250" cy="584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solidFill>
                  <a:prstClr val="black"/>
                </a:solidFill>
              </a:rPr>
              <a:t>Extra Tropical Storm Surge </a:t>
            </a:r>
            <a:r>
              <a:rPr lang="en-US" altLang="en-US" b="1" dirty="0" smtClean="0">
                <a:solidFill>
                  <a:prstClr val="black"/>
                </a:solidFill>
              </a:rPr>
              <a:t>V2.1-Alaska</a:t>
            </a:r>
            <a:endParaRPr lang="en-US" altLang="en-US" b="1" dirty="0">
              <a:solidFill>
                <a:prstClr val="black"/>
              </a:solidFill>
            </a:endParaRPr>
          </a:p>
          <a:p>
            <a:pPr algn="ctr"/>
            <a:r>
              <a:rPr lang="en-US" altLang="en-US" sz="1400" b="1" dirty="0" smtClean="0">
                <a:solidFill>
                  <a:prstClr val="black"/>
                </a:solidFill>
              </a:rPr>
              <a:t>Project </a:t>
            </a:r>
            <a:r>
              <a:rPr lang="en-US" altLang="en-US" sz="1400" b="1" dirty="0">
                <a:solidFill>
                  <a:prstClr val="black"/>
                </a:solidFill>
              </a:rPr>
              <a:t>Status as of  </a:t>
            </a:r>
            <a:r>
              <a:rPr lang="en-US" altLang="en-US" sz="1400" b="1" dirty="0" smtClean="0">
                <a:solidFill>
                  <a:prstClr val="black"/>
                </a:solidFill>
              </a:rPr>
              <a:t>6/30/2015</a:t>
            </a:r>
            <a:endParaRPr lang="en-US" altLang="en-US" sz="1400" b="1" dirty="0">
              <a:solidFill>
                <a:prstClr val="black"/>
              </a:solidFill>
            </a:endParaRPr>
          </a:p>
        </p:txBody>
      </p:sp>
      <p:sp>
        <p:nvSpPr>
          <p:cNvPr id="88071" name="Line 4"/>
          <p:cNvSpPr>
            <a:spLocks noChangeShapeType="1"/>
          </p:cNvSpPr>
          <p:nvPr/>
        </p:nvSpPr>
        <p:spPr bwMode="auto">
          <a:xfrm>
            <a:off x="4572000" y="1141413"/>
            <a:ext cx="9525" cy="50958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072" name="Text Box 5"/>
          <p:cNvSpPr txBox="1">
            <a:spLocks noChangeArrowheads="1"/>
          </p:cNvSpPr>
          <p:nvPr/>
        </p:nvSpPr>
        <p:spPr bwMode="auto">
          <a:xfrm>
            <a:off x="1601788" y="4300538"/>
            <a:ext cx="110331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Issues/Risks</a:t>
            </a:r>
          </a:p>
        </p:txBody>
      </p:sp>
      <p:sp>
        <p:nvSpPr>
          <p:cNvPr id="88073" name="Text Box 6"/>
          <p:cNvSpPr txBox="1">
            <a:spLocks noChangeArrowheads="1"/>
          </p:cNvSpPr>
          <p:nvPr/>
        </p:nvSpPr>
        <p:spPr bwMode="auto">
          <a:xfrm>
            <a:off x="6383337" y="4419600"/>
            <a:ext cx="8556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Finances</a:t>
            </a:r>
          </a:p>
        </p:txBody>
      </p:sp>
      <p:sp>
        <p:nvSpPr>
          <p:cNvPr id="88074" name="Text Box 7"/>
          <p:cNvSpPr txBox="1">
            <a:spLocks noChangeArrowheads="1"/>
          </p:cNvSpPr>
          <p:nvPr/>
        </p:nvSpPr>
        <p:spPr bwMode="auto">
          <a:xfrm>
            <a:off x="6019800" y="776288"/>
            <a:ext cx="10239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Scheduling</a:t>
            </a:r>
          </a:p>
        </p:txBody>
      </p:sp>
      <p:sp>
        <p:nvSpPr>
          <p:cNvPr id="88076" name="Text Box 10"/>
          <p:cNvSpPr txBox="1">
            <a:spLocks noChangeArrowheads="1"/>
          </p:cNvSpPr>
          <p:nvPr/>
        </p:nvSpPr>
        <p:spPr bwMode="auto">
          <a:xfrm>
            <a:off x="1143000" y="801688"/>
            <a:ext cx="287178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 u="sng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Project Information and Highlights</a:t>
            </a:r>
          </a:p>
        </p:txBody>
      </p:sp>
      <p:sp>
        <p:nvSpPr>
          <p:cNvPr id="88077" name="Rectangle 11"/>
          <p:cNvSpPr>
            <a:spLocks noChangeArrowheads="1"/>
          </p:cNvSpPr>
          <p:nvPr/>
        </p:nvSpPr>
        <p:spPr bwMode="auto">
          <a:xfrm>
            <a:off x="0" y="1295400"/>
            <a:ext cx="4495800" cy="3005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Lead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Arthur Taylor, Christina Belton, </a:t>
            </a:r>
            <a:r>
              <a:rPr lang="en-US" altLang="en-US" sz="1100" dirty="0" err="1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Huiqing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Liu, MDL and Becky Cosgrove, NCO</a:t>
            </a:r>
            <a:endParaRPr lang="en-US" altLang="en-US" sz="1100" b="1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Scope:</a:t>
            </a:r>
            <a:r>
              <a:rPr lang="en-US" altLang="en-US" sz="11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33363" indent="-233363">
              <a:buFontTx/>
              <a:buAutoNum type="arabicPeriod"/>
            </a:pP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Alaska basin (</a:t>
            </a:r>
            <a:r>
              <a:rPr lang="en-CA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EBBC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690563" lvl="1" indent="-233363">
              <a:buFontTx/>
              <a:buAutoNum type="arabicPeriod"/>
            </a:pP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basin that covers both Bering Sea and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Arctic </a:t>
            </a:r>
            <a:r>
              <a:rPr lang="en-CA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endParaRPr lang="en-CA" sz="1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lvl="1" indent="-233363">
              <a:buFontTx/>
              <a:buAutoNum type="arabicPeriod"/>
            </a:pPr>
            <a:r>
              <a:rPr lang="en-CA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best wind drag coefficient </a:t>
            </a:r>
            <a:r>
              <a:rPr lang="en-CA" sz="1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for </a:t>
            </a:r>
            <a:r>
              <a:rPr lang="en-CA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EBBC </a:t>
            </a:r>
            <a:endParaRPr lang="en-CA" sz="1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lvl="1" indent="-233363">
              <a:buFontTx/>
              <a:buAutoNum type="arabicPeriod"/>
            </a:pP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basin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over land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CA" sz="1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233363">
              <a:buFontTx/>
              <a:buAutoNum type="arabicPeriod"/>
            </a:pPr>
            <a:r>
              <a:rPr lang="en-CA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overland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inundation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 from surge and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tide</a:t>
            </a:r>
          </a:p>
          <a:p>
            <a:pPr marL="690563" lvl="1" indent="-233363">
              <a:buFontTx/>
              <a:buAutoNum type="arabicPeriod"/>
            </a:pPr>
            <a:r>
              <a:rPr lang="en-CA" altLang="en-US" sz="1000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Generate CONUS 625m grids for “surge and tide” and tide only grids</a:t>
            </a:r>
            <a:endParaRPr lang="en-CA" altLang="en-US" sz="1100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marL="233363" indent="-233363">
              <a:buFontTx/>
              <a:buAutoNum type="arabicPeriod"/>
            </a:pP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CA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modeled tidal forcing for all </a:t>
            </a:r>
            <a:r>
              <a:rPr lang="en-CA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</a:t>
            </a:r>
            <a:endParaRPr lang="en-CA" sz="1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lvl="1" indent="-233363">
              <a:buFontTx/>
              <a:buAutoNum type="arabicPeriod"/>
            </a:pPr>
            <a:r>
              <a:rPr lang="en-CA" altLang="en-US" sz="10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37 constituents from ADCIRC </a:t>
            </a:r>
            <a:r>
              <a:rPr lang="en-CA" altLang="en-US" sz="10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EC-2014</a:t>
            </a:r>
            <a:r>
              <a:rPr lang="en-CA" altLang="en-US" sz="10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10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(East coast and Gulf of Mexico)</a:t>
            </a:r>
          </a:p>
          <a:p>
            <a:pPr marL="690563" lvl="1" indent="-233363">
              <a:buFontTx/>
              <a:buAutoNum type="arabicPeriod"/>
            </a:pPr>
            <a:r>
              <a:rPr lang="en-CA" altLang="en-US" sz="10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13 constituents from OSU – TPXO  Global Tidal model (West coast and Alaska</a:t>
            </a:r>
            <a:r>
              <a:rPr lang="en-CA" altLang="en-US" sz="10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</a:rPr>
              <a:t>)</a:t>
            </a:r>
          </a:p>
          <a:p>
            <a:pPr marL="233363" indent="-233363">
              <a:buFontTx/>
              <a:buAutoNum type="arabicPeriod"/>
            </a:pPr>
            <a:r>
              <a:rPr lang="en-CA" altLang="en-US" sz="1000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Adjust SHEF products to use MLLW instead of MHHW for a vertical datum</a:t>
            </a:r>
          </a:p>
          <a:p>
            <a:pPr marL="342900" indent="-341313" defTabSz="457200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Expected </a:t>
            </a:r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Benefits</a:t>
            </a:r>
            <a:r>
              <a:rPr lang="en-US" altLang="en-US" sz="11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  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1100" dirty="0" smtClean="0">
                <a:solidFill>
                  <a:prstClr val="black"/>
                </a:solidFill>
                <a:latin typeface="Times New Roman" pitchFamily="18" charset="0"/>
              </a:rPr>
              <a:t>Correct the Bering Strait problem in Alaska guidance</a:t>
            </a:r>
          </a:p>
          <a:p>
            <a:pPr marL="233363" indent="-233363">
              <a:buFontTx/>
              <a:buAutoNum type="arabicPeriod"/>
            </a:pPr>
            <a:r>
              <a:rPr lang="en-US" altLang="en-US" sz="1100" dirty="0" smtClean="0">
                <a:solidFill>
                  <a:prstClr val="black"/>
                </a:solidFill>
                <a:latin typeface="Times New Roman" pitchFamily="18" charset="0"/>
              </a:rPr>
              <a:t>Produce overland guidance based on surge and tides</a:t>
            </a:r>
            <a:endParaRPr lang="en-US" altLang="en-US" sz="11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8078" name="Rectangle 12"/>
          <p:cNvSpPr>
            <a:spLocks noChangeArrowheads="1"/>
          </p:cNvSpPr>
          <p:nvPr/>
        </p:nvSpPr>
        <p:spPr bwMode="auto">
          <a:xfrm>
            <a:off x="4648200" y="4800600"/>
            <a:ext cx="4191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Associated Costs</a:t>
            </a:r>
            <a:r>
              <a:rPr lang="en-US" altLang="en-US" sz="10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en-US" sz="1000" dirty="0">
                <a:solidFill>
                  <a:prstClr val="black"/>
                </a:solidFill>
                <a:latin typeface="Times New Roman" pitchFamily="18" charset="0"/>
              </a:rPr>
              <a:t>Federal FTE labor and Contract Support </a:t>
            </a:r>
            <a:endParaRPr lang="en-US" altLang="en-US" sz="1000" b="1" u="sng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Funding </a:t>
            </a:r>
            <a:r>
              <a:rPr lang="en-US" altLang="en-US" sz="10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Sources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en-US" sz="1000" dirty="0">
                <a:solidFill>
                  <a:prstClr val="black"/>
                </a:solidFill>
                <a:latin typeface="Times New Roman" pitchFamily="18" charset="0"/>
              </a:rPr>
              <a:t>MDL Base and </a:t>
            </a:r>
            <a:r>
              <a:rPr lang="en-US" altLang="en-US" sz="1000" dirty="0" smtClean="0">
                <a:solidFill>
                  <a:prstClr val="black"/>
                </a:solidFill>
                <a:latin typeface="Times New Roman" pitchFamily="18" charset="0"/>
              </a:rPr>
              <a:t>Alaska Region funding</a:t>
            </a: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Computational </a:t>
            </a:r>
            <a:r>
              <a:rPr lang="en-US" altLang="en-US" sz="10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Resources:</a:t>
            </a:r>
          </a:p>
          <a:p>
            <a:pPr marL="230188" indent="-228600" defTabSz="457200">
              <a:buFont typeface="Arial" panose="020B0604020202020204" pitchFamily="34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Currently 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– 6 CPU for 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38 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min. (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Model and Post-Processing)</a:t>
            </a:r>
          </a:p>
          <a:p>
            <a:pPr marL="230188" indent="-228600" defTabSz="457200">
              <a:buFont typeface="Arial" panose="020B0604020202020204" pitchFamily="34" charset="0"/>
              <a:buChar char="•"/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Will 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use – 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14 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CPU for </a:t>
            </a:r>
            <a:r>
              <a:rPr lang="en-US" altLang="en-US" sz="1000" dirty="0" smtClean="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37</a:t>
            </a:r>
            <a:r>
              <a:rPr lang="en-US" altLang="en-US" sz="100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000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min. (Model and Post-Processing) </a:t>
            </a:r>
            <a:endParaRPr lang="en-US" altLang="en-US" sz="100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83" name="Rectangle 30"/>
          <p:cNvSpPr>
            <a:spLocks noChangeArrowheads="1"/>
          </p:cNvSpPr>
          <p:nvPr/>
        </p:nvSpPr>
        <p:spPr bwMode="auto">
          <a:xfrm>
            <a:off x="55563" y="6615113"/>
            <a:ext cx="855662" cy="212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80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v1.0  09/14//07</a:t>
            </a:r>
          </a:p>
        </p:txBody>
      </p:sp>
      <p:pic>
        <p:nvPicPr>
          <p:cNvPr id="88084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100" y="0"/>
            <a:ext cx="1866900" cy="108585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935544" y="4419606"/>
            <a:ext cx="341313" cy="334963"/>
            <a:chOff x="2976" y="2784"/>
            <a:chExt cx="215" cy="211"/>
          </a:xfrm>
        </p:grpSpPr>
        <p:sp>
          <p:nvSpPr>
            <p:cNvPr id="88158" name="Oval 34"/>
            <p:cNvSpPr>
              <a:spLocks noChangeArrowheads="1"/>
            </p:cNvSpPr>
            <p:nvPr/>
          </p:nvSpPr>
          <p:spPr bwMode="auto">
            <a:xfrm>
              <a:off x="2979" y="2785"/>
              <a:ext cx="211" cy="210"/>
            </a:xfrm>
            <a:prstGeom prst="ellipse">
              <a:avLst/>
            </a:prstGeom>
            <a:solidFill>
              <a:srgbClr val="00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88159" name="Text Box 35"/>
            <p:cNvSpPr txBox="1">
              <a:spLocks noChangeArrowheads="1"/>
            </p:cNvSpPr>
            <p:nvPr/>
          </p:nvSpPr>
          <p:spPr bwMode="auto">
            <a:xfrm>
              <a:off x="2976" y="2784"/>
              <a:ext cx="215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en-US" sz="1600" b="1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</p:grpSp>
      <p:sp>
        <p:nvSpPr>
          <p:cNvPr id="88087" name="Rectangle 36"/>
          <p:cNvSpPr>
            <a:spLocks noChangeArrowheads="1"/>
          </p:cNvSpPr>
          <p:nvPr/>
        </p:nvSpPr>
        <p:spPr bwMode="auto">
          <a:xfrm>
            <a:off x="203200" y="4691062"/>
            <a:ext cx="4216400" cy="163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Issues</a:t>
            </a: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100" b="1" u="sng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80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Risks</a:t>
            </a: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:</a:t>
            </a:r>
            <a:endParaRPr lang="en-US" altLang="en-US" sz="1100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8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r>
              <a:rPr lang="en-US" altLang="en-US" sz="1100" b="1" u="sng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Mitigation:</a:t>
            </a:r>
            <a:endParaRPr lang="en-US" altLang="en-US" sz="1100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marL="230188" indent="-228600" defTabSz="457200">
              <a:tabLst>
                <a:tab pos="230188" algn="l"/>
                <a:tab pos="1144588" algn="l"/>
                <a:tab pos="2058988" algn="l"/>
                <a:tab pos="2973388" algn="l"/>
                <a:tab pos="3887788" algn="l"/>
                <a:tab pos="4802188" algn="l"/>
                <a:tab pos="5716588" algn="l"/>
                <a:tab pos="6630988" algn="l"/>
                <a:tab pos="7545388" algn="l"/>
                <a:tab pos="8459788" algn="l"/>
                <a:tab pos="9374188" algn="l"/>
                <a:tab pos="10288588" algn="l"/>
              </a:tabLst>
            </a:pPr>
            <a:endParaRPr lang="en-US" altLang="en-US" sz="110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40826"/>
              </p:ext>
            </p:extLst>
          </p:nvPr>
        </p:nvGraphicFramePr>
        <p:xfrm>
          <a:off x="4663440" y="1188999"/>
          <a:ext cx="4421188" cy="2773403"/>
        </p:xfrm>
        <a:graphic>
          <a:graphicData uri="http://schemas.openxmlformats.org/drawingml/2006/table">
            <a:tbl>
              <a:tblPr/>
              <a:tblGrid>
                <a:gridCol w="2133600"/>
                <a:gridCol w="1280160"/>
                <a:gridCol w="1007428"/>
              </a:tblGrid>
              <a:tr h="23852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Milestone (NCEP)</a:t>
                      </a:r>
                    </a:p>
                  </a:txBody>
                  <a:tcPr marT="53648" marB="45712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Date</a:t>
                      </a:r>
                    </a:p>
                  </a:txBody>
                  <a:tcPr marT="53648" marB="4571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Status</a:t>
                      </a:r>
                    </a:p>
                  </a:txBody>
                  <a:tcPr marT="53648" marB="45712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Initial coordination with SPA team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5/13/2015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5/21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Complete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MDL testing complete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6/12/2015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6/26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Complete 6/30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Final Code Delivered to NCO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6/12/2015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6/26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</a:rPr>
                        <a:t>Complete 6/30</a:t>
                      </a: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Technical Information Notice Issued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6/29/2015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5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SPA begins prep work for 30 day test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6/15/2015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6/29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30-day evaluation begins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7/13/2015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7/27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30-day evaluation ends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8/11/2015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8/25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 testing ends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7/10/2015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8/25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64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Management Briefing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8/21/2015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9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/4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4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Operational Implementation</a:t>
                      </a:r>
                    </a:p>
                  </a:txBody>
                  <a:tcPr marT="53648" marB="45712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8/25/2015 </a:t>
                      </a: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Wingdings" pitchFamily="2" charset="2"/>
                        </a:rPr>
                        <a:t>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9/8</a:t>
                      </a: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53648" marB="45712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142" name="Oval 161"/>
          <p:cNvSpPr>
            <a:spLocks noChangeArrowheads="1"/>
          </p:cNvSpPr>
          <p:nvPr/>
        </p:nvSpPr>
        <p:spPr bwMode="auto">
          <a:xfrm>
            <a:off x="4876800" y="719138"/>
            <a:ext cx="334963" cy="33337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sp>
        <p:nvSpPr>
          <p:cNvPr id="88143" name="Oval 164"/>
          <p:cNvSpPr>
            <a:spLocks noChangeArrowheads="1"/>
          </p:cNvSpPr>
          <p:nvPr/>
        </p:nvSpPr>
        <p:spPr bwMode="auto">
          <a:xfrm>
            <a:off x="4876800" y="719138"/>
            <a:ext cx="334963" cy="333375"/>
          </a:xfrm>
          <a:prstGeom prst="ellipse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sp>
        <p:nvSpPr>
          <p:cNvPr id="88145" name="Rectangle 41"/>
          <p:cNvSpPr>
            <a:spLocks noChangeArrowheads="1"/>
          </p:cNvSpPr>
          <p:nvPr/>
        </p:nvSpPr>
        <p:spPr bwMode="auto">
          <a:xfrm>
            <a:off x="3962400" y="6510338"/>
            <a:ext cx="2476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FFFF"/>
                </a:solidFill>
              </a:rPr>
              <a:t>Potential Management Attention Needed</a:t>
            </a:r>
          </a:p>
        </p:txBody>
      </p:sp>
      <p:sp>
        <p:nvSpPr>
          <p:cNvPr id="88146" name="Rectangle 42"/>
          <p:cNvSpPr>
            <a:spLocks noChangeArrowheads="1"/>
          </p:cNvSpPr>
          <p:nvPr/>
        </p:nvSpPr>
        <p:spPr bwMode="auto">
          <a:xfrm>
            <a:off x="7086600" y="6510338"/>
            <a:ext cx="71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000">
                <a:solidFill>
                  <a:srgbClr val="FFFFFF"/>
                </a:solidFill>
              </a:rPr>
              <a:t>On Track</a:t>
            </a:r>
          </a:p>
        </p:txBody>
      </p:sp>
      <p:sp>
        <p:nvSpPr>
          <p:cNvPr id="88147" name="Oval 164"/>
          <p:cNvSpPr>
            <a:spLocks noChangeArrowheads="1"/>
          </p:cNvSpPr>
          <p:nvPr/>
        </p:nvSpPr>
        <p:spPr bwMode="auto">
          <a:xfrm>
            <a:off x="228600" y="947738"/>
            <a:ext cx="334963" cy="333375"/>
          </a:xfrm>
          <a:prstGeom prst="ellipse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876800" y="719138"/>
            <a:ext cx="339725" cy="333375"/>
            <a:chOff x="2976" y="2784"/>
            <a:chExt cx="214" cy="210"/>
          </a:xfrm>
        </p:grpSpPr>
        <p:sp>
          <p:nvSpPr>
            <p:cNvPr id="88156" name="Oval 34"/>
            <p:cNvSpPr>
              <a:spLocks noChangeArrowheads="1"/>
            </p:cNvSpPr>
            <p:nvPr/>
          </p:nvSpPr>
          <p:spPr bwMode="auto">
            <a:xfrm>
              <a:off x="2979" y="2785"/>
              <a:ext cx="211" cy="210"/>
            </a:xfrm>
            <a:prstGeom prst="ellipse">
              <a:avLst/>
            </a:prstGeom>
            <a:solidFill>
              <a:srgbClr val="00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88157" name="Text Box 35"/>
            <p:cNvSpPr txBox="1">
              <a:spLocks noChangeArrowheads="1"/>
            </p:cNvSpPr>
            <p:nvPr/>
          </p:nvSpPr>
          <p:spPr bwMode="auto">
            <a:xfrm>
              <a:off x="2976" y="2784"/>
              <a:ext cx="215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en-US" sz="16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28600" y="947738"/>
            <a:ext cx="339725" cy="333375"/>
            <a:chOff x="2976" y="2784"/>
            <a:chExt cx="214" cy="210"/>
          </a:xfrm>
        </p:grpSpPr>
        <p:sp>
          <p:nvSpPr>
            <p:cNvPr id="88154" name="Oval 34"/>
            <p:cNvSpPr>
              <a:spLocks noChangeArrowheads="1"/>
            </p:cNvSpPr>
            <p:nvPr/>
          </p:nvSpPr>
          <p:spPr bwMode="auto">
            <a:xfrm>
              <a:off x="2979" y="2785"/>
              <a:ext cx="211" cy="210"/>
            </a:xfrm>
            <a:prstGeom prst="ellipse">
              <a:avLst/>
            </a:prstGeom>
            <a:solidFill>
              <a:srgbClr val="00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88155" name="Text Box 35"/>
            <p:cNvSpPr txBox="1">
              <a:spLocks noChangeArrowheads="1"/>
            </p:cNvSpPr>
            <p:nvPr/>
          </p:nvSpPr>
          <p:spPr bwMode="auto">
            <a:xfrm>
              <a:off x="2976" y="2784"/>
              <a:ext cx="215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en-US" sz="16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54000" y="4343400"/>
            <a:ext cx="339725" cy="333375"/>
            <a:chOff x="2976" y="2784"/>
            <a:chExt cx="214" cy="210"/>
          </a:xfrm>
        </p:grpSpPr>
        <p:sp>
          <p:nvSpPr>
            <p:cNvPr id="88152" name="Oval 34"/>
            <p:cNvSpPr>
              <a:spLocks noChangeArrowheads="1"/>
            </p:cNvSpPr>
            <p:nvPr/>
          </p:nvSpPr>
          <p:spPr bwMode="auto">
            <a:xfrm>
              <a:off x="2979" y="2785"/>
              <a:ext cx="211" cy="210"/>
            </a:xfrm>
            <a:prstGeom prst="ellipse">
              <a:avLst/>
            </a:prstGeom>
            <a:solidFill>
              <a:srgbClr val="00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88153" name="Text Box 35"/>
            <p:cNvSpPr txBox="1">
              <a:spLocks noChangeArrowheads="1"/>
            </p:cNvSpPr>
            <p:nvPr/>
          </p:nvSpPr>
          <p:spPr bwMode="auto">
            <a:xfrm>
              <a:off x="2976" y="2784"/>
              <a:ext cx="215" cy="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en-US" sz="16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</p:grpSp>
      <p:pic>
        <p:nvPicPr>
          <p:cNvPr id="54" name="Picture 9" descr="NOAACLB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85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" name="Group 14"/>
          <p:cNvGraphicFramePr>
            <a:graphicFrameLocks noGrp="1"/>
          </p:cNvGraphicFramePr>
          <p:nvPr/>
        </p:nvGraphicFramePr>
        <p:xfrm>
          <a:off x="965200" y="6372225"/>
          <a:ext cx="7340600" cy="371475"/>
        </p:xfrm>
        <a:graphic>
          <a:graphicData uri="http://schemas.openxmlformats.org/drawingml/2006/table">
            <a:tbl>
              <a:tblPr/>
              <a:tblGrid>
                <a:gridCol w="2616200"/>
                <a:gridCol w="3268663"/>
                <a:gridCol w="14557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Management Attention Required</a:t>
                      </a:r>
                    </a:p>
                  </a:txBody>
                  <a:tcPr marL="91432" marR="91432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Potential Management Attention Needed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On Target</a:t>
                      </a:r>
                    </a:p>
                  </a:txBody>
                  <a:tcPr marL="91432" marR="91432"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6962775" y="6391275"/>
            <a:ext cx="334963" cy="333375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3917950" y="6391275"/>
            <a:ext cx="334963" cy="3333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58" name="Oval 83"/>
          <p:cNvSpPr>
            <a:spLocks noChangeArrowheads="1"/>
          </p:cNvSpPr>
          <p:nvPr/>
        </p:nvSpPr>
        <p:spPr bwMode="auto">
          <a:xfrm>
            <a:off x="1044575" y="6386513"/>
            <a:ext cx="334963" cy="33337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 altLang="en-US" sz="1600" b="1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40" name="Line 3"/>
          <p:cNvSpPr>
            <a:spLocks noChangeShapeType="1"/>
          </p:cNvSpPr>
          <p:nvPr/>
        </p:nvSpPr>
        <p:spPr bwMode="auto">
          <a:xfrm>
            <a:off x="0" y="4300538"/>
            <a:ext cx="8763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179807</TotalTime>
  <Words>324</Words>
  <Application>Microsoft Office PowerPoint</Application>
  <PresentationFormat>Letter Paper (8.5x11 in)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10_Office Theme</vt:lpstr>
      <vt:lpstr>PowerPoint Presentation</vt:lpstr>
    </vt:vector>
  </TitlesOfParts>
  <Company>DOC/NOAA/NWS/NCEP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H. Ward</dc:creator>
  <cp:lastModifiedBy>Arthur Taylor</cp:lastModifiedBy>
  <cp:revision>3638</cp:revision>
  <cp:lastPrinted>2015-05-28T13:57:50Z</cp:lastPrinted>
  <dcterms:created xsi:type="dcterms:W3CDTF">2007-07-10T11:41:03Z</dcterms:created>
  <dcterms:modified xsi:type="dcterms:W3CDTF">2015-06-30T18:10:57Z</dcterms:modified>
</cp:coreProperties>
</file>