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0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265952" y="139700"/>
            <a:ext cx="45680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ETSS 2.1 running at 00z, 06z, 12z and 18z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596042" y="749237"/>
            <a:ext cx="8107318" cy="5804478"/>
            <a:chOff x="596042" y="749237"/>
            <a:chExt cx="8107318" cy="5804478"/>
          </a:xfrm>
        </p:grpSpPr>
        <p:sp>
          <p:nvSpPr>
            <p:cNvPr id="86" name="Shape 86"/>
            <p:cNvSpPr/>
            <p:nvPr/>
          </p:nvSpPr>
          <p:spPr>
            <a:xfrm rot="5400000">
              <a:off x="3806200" y="2921152"/>
              <a:ext cx="431271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 scaled="0"/>
            </a:gradFill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Shape 87"/>
            <p:cNvGrpSpPr/>
            <p:nvPr/>
          </p:nvGrpSpPr>
          <p:grpSpPr>
            <a:xfrm>
              <a:off x="596042" y="749237"/>
              <a:ext cx="8107318" cy="5804478"/>
              <a:chOff x="591560" y="765345"/>
              <a:chExt cx="8107318" cy="5804478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7227093" y="3631175"/>
                <a:ext cx="392905" cy="419050"/>
              </a:xfrm>
              <a:prstGeom prst="rightArrow">
                <a:avLst>
                  <a:gd name="adj1" fmla="val 25046"/>
                  <a:gd name="adj2" fmla="val 45833"/>
                </a:avLst>
              </a:prstGeom>
              <a:gradFill>
                <a:gsLst>
                  <a:gs pos="0">
                    <a:srgbClr val="BFBFBF"/>
                  </a:gs>
                  <a:gs pos="100000">
                    <a:srgbClr val="7F7F7F"/>
                  </a:gs>
                </a:gsLst>
                <a:lin ang="5400000" scaled="0"/>
              </a:gradFill>
              <a:ln w="9525" cap="flat" cmpd="sng">
                <a:solidFill>
                  <a:srgbClr val="59595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" name="Shape 89"/>
              <p:cNvGrpSpPr/>
              <p:nvPr/>
            </p:nvGrpSpPr>
            <p:grpSpPr>
              <a:xfrm>
                <a:off x="591560" y="765345"/>
                <a:ext cx="8107318" cy="3772556"/>
                <a:chOff x="591560" y="765345"/>
                <a:chExt cx="8107318" cy="3772556"/>
              </a:xfrm>
            </p:grpSpPr>
            <p:sp>
              <p:nvSpPr>
                <p:cNvPr id="90" name="Shape 90"/>
                <p:cNvSpPr/>
                <p:nvPr/>
              </p:nvSpPr>
              <p:spPr>
                <a:xfrm flipH="1">
                  <a:off x="5241055" y="2606908"/>
                  <a:ext cx="1460061" cy="203620"/>
                </a:xfrm>
                <a:prstGeom prst="rightArrow">
                  <a:avLst>
                    <a:gd name="adj1" fmla="val 25046"/>
                    <a:gd name="adj2" fmla="val 45833"/>
                  </a:avLst>
                </a:prstGeom>
                <a:gradFill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00" scaled="0"/>
                </a:gradFill>
                <a:ln w="9525" cap="flat" cmpd="sng">
                  <a:solidFill>
                    <a:srgbClr val="59595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 baseline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Shape 91"/>
                <p:cNvSpPr/>
                <p:nvPr/>
              </p:nvSpPr>
              <p:spPr>
                <a:xfrm>
                  <a:off x="6610717" y="778050"/>
                  <a:ext cx="1760279" cy="11925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2000" h="456000" extrusionOk="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ADAED6"/>
                </a:soli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36000" tIns="18000" rIns="36000" bIns="180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760" b="0" i="0" u="none" strike="noStrike" cap="none" baseline="0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Shape 92"/>
                <p:cNvSpPr/>
                <p:nvPr/>
              </p:nvSpPr>
              <p:spPr>
                <a:xfrm>
                  <a:off x="5241055" y="1228913"/>
                  <a:ext cx="1397310" cy="142685"/>
                </a:xfrm>
                <a:prstGeom prst="rightArrow">
                  <a:avLst>
                    <a:gd name="adj1" fmla="val 25046"/>
                    <a:gd name="adj2" fmla="val 45833"/>
                  </a:avLst>
                </a:prstGeom>
                <a:gradFill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00" scaled="0"/>
                </a:gradFill>
                <a:ln w="9525" cap="flat" cmpd="sng">
                  <a:solidFill>
                    <a:srgbClr val="59595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 baseline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3" name="Shape 93"/>
                <p:cNvGrpSpPr/>
                <p:nvPr/>
              </p:nvGrpSpPr>
              <p:grpSpPr>
                <a:xfrm>
                  <a:off x="954813" y="765345"/>
                  <a:ext cx="7416183" cy="2331070"/>
                  <a:chOff x="521631" y="622175"/>
                  <a:chExt cx="7416183" cy="2331070"/>
                </a:xfrm>
              </p:grpSpPr>
              <p:sp>
                <p:nvSpPr>
                  <p:cNvPr id="94" name="Shape 94"/>
                  <p:cNvSpPr/>
                  <p:nvPr/>
                </p:nvSpPr>
                <p:spPr>
                  <a:xfrm rot="5400000">
                    <a:off x="6821709" y="1931833"/>
                    <a:ext cx="360040" cy="151319"/>
                  </a:xfrm>
                  <a:prstGeom prst="rightArrow">
                    <a:avLst>
                      <a:gd name="adj1" fmla="val 25046"/>
                      <a:gd name="adj2" fmla="val 45824"/>
                    </a:avLst>
                  </a:prstGeom>
                  <a:gradFill>
                    <a:gsLst>
                      <a:gs pos="0">
                        <a:srgbClr val="BFBFBF"/>
                      </a:gs>
                      <a:gs pos="100000">
                        <a:srgbClr val="7F7F7F"/>
                      </a:gs>
                    </a:gsLst>
                    <a:lin ang="5400000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 baseline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2674988" y="2157375"/>
                    <a:ext cx="2122806" cy="7958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12000" h="456000" extrusionOk="0">
                        <a:moveTo>
                          <a:pt x="820800" y="456000"/>
                        </a:moveTo>
                        <a:cubicBezTo>
                          <a:pt x="871173" y="456000"/>
                          <a:pt x="912000" y="415170"/>
                          <a:pt x="912000" y="364800"/>
                        </a:cubicBezTo>
                        <a:lnTo>
                          <a:pt x="912000" y="91200"/>
                        </a:lnTo>
                        <a:cubicBezTo>
                          <a:pt x="912000" y="40830"/>
                          <a:pt x="871173" y="0"/>
                          <a:pt x="82080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364800"/>
                        </a:lnTo>
                        <a:cubicBezTo>
                          <a:pt x="0" y="415170"/>
                          <a:pt x="40830" y="456000"/>
                          <a:pt x="91200" y="456000"/>
                        </a:cubicBezTo>
                        <a:lnTo>
                          <a:pt x="820800" y="456000"/>
                        </a:lnTo>
                        <a:close/>
                      </a:path>
                    </a:pathLst>
                  </a:custGeom>
                  <a:solidFill>
                    <a:srgbClr val="ADAED6"/>
                  </a:solidFill>
                  <a:ln w="9525" cap="flat" cmpd="sng">
                    <a:solidFill>
                      <a:srgbClr val="C0C0C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36000" tIns="18000" rIns="36000" bIns="180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760" b="0" i="0" u="none" strike="noStrike" cap="none" baseline="0">
                      <a:solidFill>
                        <a:srgbClr val="0C0C0C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3510644" y="622175"/>
                    <a:ext cx="1766773" cy="12902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12000" h="456000" extrusionOk="0">
                        <a:moveTo>
                          <a:pt x="820800" y="456000"/>
                        </a:moveTo>
                        <a:cubicBezTo>
                          <a:pt x="871173" y="456000"/>
                          <a:pt x="912000" y="415170"/>
                          <a:pt x="912000" y="364800"/>
                        </a:cubicBezTo>
                        <a:lnTo>
                          <a:pt x="912000" y="91200"/>
                        </a:lnTo>
                        <a:cubicBezTo>
                          <a:pt x="912000" y="40830"/>
                          <a:pt x="871173" y="0"/>
                          <a:pt x="820800" y="0"/>
                        </a:cubicBezTo>
                        <a:lnTo>
                          <a:pt x="91200" y="0"/>
                        </a:lnTo>
                        <a:cubicBezTo>
                          <a:pt x="40830" y="0"/>
                          <a:pt x="0" y="40830"/>
                          <a:pt x="0" y="91200"/>
                        </a:cubicBezTo>
                        <a:lnTo>
                          <a:pt x="0" y="364800"/>
                        </a:lnTo>
                        <a:cubicBezTo>
                          <a:pt x="0" y="415170"/>
                          <a:pt x="40830" y="456000"/>
                          <a:pt x="91200" y="456000"/>
                        </a:cubicBezTo>
                        <a:lnTo>
                          <a:pt x="820800" y="456000"/>
                        </a:lnTo>
                        <a:close/>
                      </a:path>
                    </a:pathLst>
                  </a:custGeom>
                  <a:solidFill>
                    <a:srgbClr val="ADAED6"/>
                  </a:solidFill>
                  <a:ln w="9525" cap="flat" cmpd="sng">
                    <a:solidFill>
                      <a:srgbClr val="C0C0C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36000" tIns="18000" rIns="36000" bIns="180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760" b="0" i="0" u="none" strike="noStrike" cap="none" baseline="0">
                      <a:solidFill>
                        <a:srgbClr val="0C0C0C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Shape 97"/>
                  <p:cNvSpPr txBox="1"/>
                  <p:nvPr/>
                </p:nvSpPr>
                <p:spPr>
                  <a:xfrm>
                    <a:off x="3522907" y="652324"/>
                    <a:ext cx="1720850" cy="12003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1400" b="0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runETSS.sh</a:t>
                    </a:r>
                  </a:p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1400" b="0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Prepare to define GFS data source and model working directory </a:t>
                    </a:r>
                  </a:p>
                </p:txBody>
              </p:sp>
              <p:sp>
                <p:nvSpPr>
                  <p:cNvPr id="98" name="Shape 98"/>
                  <p:cNvSpPr txBox="1"/>
                  <p:nvPr/>
                </p:nvSpPr>
                <p:spPr>
                  <a:xfrm>
                    <a:off x="6216966" y="634879"/>
                    <a:ext cx="1720848" cy="11695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1400" b="0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Kick off setup.sh </a:t>
                    </a:r>
                    <a:r>
                      <a: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to  </a:t>
                    </a:r>
                    <a:r>
                      <a:rPr lang="en-US" sz="1400" b="0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copy GFS data needed by ETSS. Also kick off  </a:t>
                    </a:r>
                    <a:r>
                      <a:rPr lang="en-US" sz="1400" b="0" i="0" u="none" strike="noStrike" cap="none" baseline="0" dirty="0" err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jetss.ecf</a:t>
                    </a:r>
                    <a:r>
                      <a:rPr lang="en-US" sz="1400" b="0" i="0" u="none" strike="noStrike" cap="none" baseline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</a:t>
                    </a:r>
                  </a:p>
                </p:txBody>
              </p:sp>
              <p:sp>
                <p:nvSpPr>
                  <p:cNvPr id="99" name="Shape 99"/>
                  <p:cNvSpPr/>
                  <p:nvPr/>
                </p:nvSpPr>
                <p:spPr>
                  <a:xfrm>
                    <a:off x="521631" y="622175"/>
                    <a:ext cx="1678225" cy="1205297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22000">
                        <a:srgbClr val="008000"/>
                      </a:gs>
                      <a:gs pos="77000">
                        <a:srgbClr val="4FF600"/>
                      </a:gs>
                      <a:gs pos="100000">
                        <a:srgbClr val="00B300"/>
                      </a:gs>
                    </a:gsLst>
                    <a:lin ang="13499999" scaled="0"/>
                  </a:gradFill>
                  <a:ln w="12700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 baseline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Shape 100"/>
                  <p:cNvSpPr txBox="1"/>
                  <p:nvPr/>
                </p:nvSpPr>
                <p:spPr>
                  <a:xfrm>
                    <a:off x="534835" y="634879"/>
                    <a:ext cx="1651818" cy="11695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1400" b="0" i="0" u="none" strike="noStrike" cap="none" baseline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Kick off Cron Job at </a:t>
                    </a:r>
                  </a:p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1400" b="0" i="0" u="none" strike="noStrike" cap="none" baseline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04:50z, 10:50z, 16:50z ,22:50z ,</a:t>
                    </a:r>
                  </a:p>
                  <a:p>
                    <a:pPr marL="0" marR="0" lvl="0" indent="0" algn="ctr" rtl="0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US" sz="1400" b="0" i="0" u="none" strike="noStrike" cap="none" baseline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for GFS output data time delay</a:t>
                    </a:r>
                  </a:p>
                </p:txBody>
              </p:sp>
              <p:sp>
                <p:nvSpPr>
                  <p:cNvPr id="101" name="Shape 101"/>
                  <p:cNvSpPr/>
                  <p:nvPr/>
                </p:nvSpPr>
                <p:spPr>
                  <a:xfrm>
                    <a:off x="2214282" y="1086982"/>
                    <a:ext cx="1323900" cy="141448"/>
                  </a:xfrm>
                  <a:prstGeom prst="rightArrow">
                    <a:avLst>
                      <a:gd name="adj1" fmla="val 25046"/>
                      <a:gd name="adj2" fmla="val 45833"/>
                    </a:avLst>
                  </a:prstGeom>
                  <a:gradFill>
                    <a:gsLst>
                      <a:gs pos="0">
                        <a:srgbClr val="BFBFBF"/>
                      </a:gs>
                      <a:gs pos="100000">
                        <a:srgbClr val="7F7F7F"/>
                      </a:gs>
                    </a:gsLst>
                    <a:lin ang="5400000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 baseline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" name="Shape 102"/>
                <p:cNvSpPr/>
                <p:nvPr/>
              </p:nvSpPr>
              <p:spPr>
                <a:xfrm>
                  <a:off x="6691367" y="2361309"/>
                  <a:ext cx="1688596" cy="7027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2000" h="456000" extrusionOk="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ADAED6"/>
                </a:soli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36000" tIns="18000" rIns="36000" bIns="180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760" b="0" i="0" u="none" strike="noStrike" cap="none" baseline="0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Shape 103"/>
                <p:cNvSpPr txBox="1"/>
                <p:nvPr/>
              </p:nvSpPr>
              <p:spPr>
                <a:xfrm>
                  <a:off x="6694925" y="2541583"/>
                  <a:ext cx="168859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Submit job JETSS</a:t>
                  </a:r>
                </a:p>
              </p:txBody>
            </p:sp>
            <p:sp>
              <p:nvSpPr>
                <p:cNvPr id="104" name="Shape 104"/>
                <p:cNvSpPr txBox="1"/>
                <p:nvPr/>
              </p:nvSpPr>
              <p:spPr>
                <a:xfrm>
                  <a:off x="3108168" y="2527731"/>
                  <a:ext cx="212280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Kick off script exetss.sh.ecf</a:t>
                  </a:r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591560" y="3372055"/>
                  <a:ext cx="1793050" cy="10820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2000" h="456000" extrusionOk="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36000" tIns="18000" rIns="36000" bIns="180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760" b="0" i="0" u="none" strike="noStrike" cap="none" baseline="0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Shape 106"/>
                <p:cNvSpPr txBox="1"/>
                <p:nvPr/>
              </p:nvSpPr>
              <p:spPr>
                <a:xfrm>
                  <a:off x="611487" y="3400342"/>
                  <a:ext cx="1711524" cy="10156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baseline="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Prepare GFS data and run </a:t>
                  </a:r>
                  <a:r>
                    <a:rPr lang="en-US" sz="1600" b="1" i="0" u="none" strike="noStrike" cap="none" baseline="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mdl_c10_gen mdl_cy_puv10</a:t>
                  </a:r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>
                  <a:off x="3129743" y="3372055"/>
                  <a:ext cx="1793050" cy="10820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2000" h="456000" extrusionOk="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36000" tIns="18000" rIns="36000" bIns="180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760" b="0" i="0" u="none" strike="noStrike" cap="none" baseline="0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Shape 108"/>
                <p:cNvSpPr txBox="1"/>
                <p:nvPr/>
              </p:nvSpPr>
              <p:spPr>
                <a:xfrm>
                  <a:off x="3108169" y="3526233"/>
                  <a:ext cx="1874795" cy="584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etss_*poe.sh  run</a:t>
                  </a:r>
                  <a:r>
                    <a:rPr lang="en-US" sz="1600" b="1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600" b="1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ETSS2.1</a:t>
                  </a:r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>
                  <a:off x="5710598" y="3368907"/>
                  <a:ext cx="1506754" cy="10820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2000" h="456000" extrusionOk="0">
                      <a:moveTo>
                        <a:pt x="820800" y="456000"/>
                      </a:moveTo>
                      <a:cubicBezTo>
                        <a:pt x="871173" y="456000"/>
                        <a:pt x="912000" y="415170"/>
                        <a:pt x="912000" y="364800"/>
                      </a:cubicBezTo>
                      <a:lnTo>
                        <a:pt x="912000" y="91200"/>
                      </a:lnTo>
                      <a:cubicBezTo>
                        <a:pt x="912000" y="40830"/>
                        <a:pt x="871173" y="0"/>
                        <a:pt x="820800" y="0"/>
                      </a:cubicBezTo>
                      <a:lnTo>
                        <a:pt x="91200" y="0"/>
                      </a:lnTo>
                      <a:cubicBezTo>
                        <a:pt x="40830" y="0"/>
                        <a:pt x="0" y="40830"/>
                        <a:pt x="0" y="91200"/>
                      </a:cubicBezTo>
                      <a:lnTo>
                        <a:pt x="0" y="364800"/>
                      </a:lnTo>
                      <a:cubicBezTo>
                        <a:pt x="0" y="415170"/>
                        <a:pt x="40830" y="456000"/>
                        <a:pt x="91200" y="456000"/>
                      </a:cubicBezTo>
                      <a:lnTo>
                        <a:pt x="820800" y="45600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36000" tIns="18000" rIns="36000" bIns="180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760" b="0" i="0" u="none" strike="noStrike" cap="none" baseline="0">
                    <a:solidFill>
                      <a:srgbClr val="0C0C0C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Shape 110"/>
                <p:cNvSpPr txBox="1"/>
                <p:nvPr/>
              </p:nvSpPr>
              <p:spPr>
                <a:xfrm>
                  <a:off x="5661828" y="3445107"/>
                  <a:ext cx="1578881" cy="830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Run</a:t>
                  </a:r>
                  <a:r>
                    <a:rPr lang="en-US" sz="1600" b="0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n-US" sz="1600" b="1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mdl_mdlsurge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600" b="1" i="0" u="none" strike="noStrike" cap="none" baseline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mdl_gridmerge</a:t>
                  </a:r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>
                  <a:off x="7621318" y="3372060"/>
                  <a:ext cx="1069465" cy="1165841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22000">
                      <a:srgbClr val="008000"/>
                    </a:gs>
                    <a:gs pos="77000">
                      <a:srgbClr val="4FF600"/>
                    </a:gs>
                    <a:gs pos="100000">
                      <a:srgbClr val="00B300"/>
                    </a:gs>
                  </a:gsLst>
                  <a:lin ang="13499999" scaled="0"/>
                </a:gradFill>
                <a:ln w="12700" cap="flat" cmpd="sng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Shape 112"/>
                <p:cNvSpPr txBox="1"/>
                <p:nvPr/>
              </p:nvSpPr>
              <p:spPr>
                <a:xfrm>
                  <a:off x="7629413" y="3365523"/>
                  <a:ext cx="1069465" cy="11695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Output data and kick off post-processing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3" name="Shape 113"/>
              <p:cNvSpPr/>
              <p:nvPr/>
            </p:nvSpPr>
            <p:spPr>
              <a:xfrm>
                <a:off x="594710" y="4554010"/>
                <a:ext cx="1637500" cy="1999705"/>
              </a:xfrm>
              <a:prstGeom prst="up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95E8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 processing GFS wind data</a:t>
                </a:r>
              </a:p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mdl_c10_gen extract </a:t>
                </a:r>
                <a:r>
                  <a:rPr lang="en-US" sz="1200" b="0" i="0" u="none" strike="noStrike" cap="none" baseline="0" dirty="0" err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hindcast</a:t>
                </a: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forcing fields</a:t>
                </a:r>
              </a:p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mdl_cy_puv10 extract current and forecast forcing fields</a:t>
                </a: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3201975" y="4554010"/>
                <a:ext cx="1637500" cy="1999705"/>
              </a:xfrm>
              <a:prstGeom prst="up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95E8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Assign different </a:t>
                </a:r>
                <a:r>
                  <a:rPr lang="en-US" sz="1200" b="0" i="0" u="none" strike="noStrike" cap="none" baseline="0" dirty="0" err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cpu</a:t>
                </a: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to first run ETSS 2.1 model in 6 extra tropical basins and  then assign different </a:t>
                </a:r>
                <a:r>
                  <a:rPr lang="en-US" sz="1200" b="0" i="0" u="none" strike="noStrike" cap="none" baseline="0" dirty="0" err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cpu</a:t>
                </a: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to run in tropical basins </a:t>
                </a: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5654117" y="4554010"/>
                <a:ext cx="1637500" cy="2015814"/>
              </a:xfrm>
              <a:prstGeom prst="up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95E8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 processing output data</a:t>
                </a:r>
              </a:p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baseline="0" dirty="0" err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mdl_mdlsurge</a:t>
                </a: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handle stations output</a:t>
                </a:r>
              </a:p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0" i="0" u="none" strike="noStrike" cap="none" baseline="0" dirty="0" err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mdl_gridmerge</a:t>
                </a:r>
                <a:r>
                  <a:rPr lang="en-US" sz="1200" b="0" i="0" u="none" strike="noStrike" cap="none" baseline="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handle whole grid output</a:t>
                </a:r>
              </a:p>
            </p:txBody>
          </p:sp>
        </p:grpSp>
        <p:sp>
          <p:nvSpPr>
            <p:cNvPr id="116" name="Shape 116"/>
            <p:cNvSpPr/>
            <p:nvPr/>
          </p:nvSpPr>
          <p:spPr>
            <a:xfrm rot="2473096">
              <a:off x="5108028" y="3058087"/>
              <a:ext cx="663134" cy="438323"/>
            </a:xfrm>
            <a:prstGeom prst="rightArrow">
              <a:avLst>
                <a:gd name="adj1" fmla="val 25046"/>
                <a:gd name="adj2" fmla="val 45824"/>
              </a:avLst>
            </a:prstGeom>
            <a:gradFill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 scaled="0"/>
            </a:gradFill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8633116">
              <a:off x="2348640" y="2998843"/>
              <a:ext cx="794394" cy="438322"/>
            </a:xfrm>
            <a:prstGeom prst="rightArrow">
              <a:avLst>
                <a:gd name="adj1" fmla="val 25046"/>
                <a:gd name="adj2" fmla="val 45824"/>
              </a:avLst>
            </a:prstGeom>
            <a:gradFill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00" scaled="0"/>
            </a:gradFill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Shape 118"/>
          <p:cNvSpPr/>
          <p:nvPr/>
        </p:nvSpPr>
        <p:spPr>
          <a:xfrm>
            <a:off x="7467600" y="4521794"/>
            <a:ext cx="1227667" cy="201581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Stations output files are in text format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whole grid output files are in GRIB-2 format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380999" y="533400"/>
            <a:ext cx="8458280" cy="5867547"/>
            <a:chOff x="327790" y="-228600"/>
            <a:chExt cx="8458280" cy="5867547"/>
          </a:xfrm>
        </p:grpSpPr>
        <p:grpSp>
          <p:nvGrpSpPr>
            <p:cNvPr id="125" name="Shape 125"/>
            <p:cNvGrpSpPr/>
            <p:nvPr/>
          </p:nvGrpSpPr>
          <p:grpSpPr>
            <a:xfrm>
              <a:off x="327790" y="-228600"/>
              <a:ext cx="8458280" cy="5612298"/>
              <a:chOff x="422492" y="-266126"/>
              <a:chExt cx="8458280" cy="5612298"/>
            </a:xfrm>
          </p:grpSpPr>
          <p:sp>
            <p:nvSpPr>
              <p:cNvPr id="126" name="Shape 126"/>
              <p:cNvSpPr txBox="1"/>
              <p:nvPr/>
            </p:nvSpPr>
            <p:spPr>
              <a:xfrm>
                <a:off x="1999701" y="-266126"/>
                <a:ext cx="4955999" cy="36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 i="0" u="none" strike="noStrike" cap="non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Post.ETSurge2.</a:t>
                </a:r>
                <a:r>
                  <a:rPr lang="en-US" sz="1800" b="1"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US" sz="1800" b="1" i="0" u="none" strike="noStrike" cap="non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running for 00z, 06z, 12z and 18z</a:t>
                </a:r>
              </a:p>
            </p:txBody>
          </p:sp>
          <p:grpSp>
            <p:nvGrpSpPr>
              <p:cNvPr id="127" name="Shape 127"/>
              <p:cNvGrpSpPr/>
              <p:nvPr/>
            </p:nvGrpSpPr>
            <p:grpSpPr>
              <a:xfrm>
                <a:off x="422492" y="662176"/>
                <a:ext cx="8458280" cy="4683996"/>
                <a:chOff x="422492" y="662176"/>
                <a:chExt cx="8458280" cy="4683996"/>
              </a:xfrm>
            </p:grpSpPr>
            <p:sp>
              <p:nvSpPr>
                <p:cNvPr id="128" name="Shape 128"/>
                <p:cNvSpPr/>
                <p:nvPr/>
              </p:nvSpPr>
              <p:spPr>
                <a:xfrm rot="5400000">
                  <a:off x="4004642" y="2678373"/>
                  <a:ext cx="227099" cy="381000"/>
                </a:xfrm>
                <a:prstGeom prst="rightArrow">
                  <a:avLst>
                    <a:gd name="adj1" fmla="val 25046"/>
                    <a:gd name="adj2" fmla="val 45824"/>
                  </a:avLst>
                </a:prstGeom>
                <a:gradFill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12" scaled="0"/>
                </a:gradFill>
                <a:ln w="9525" cap="flat" cmpd="sng">
                  <a:solidFill>
                    <a:srgbClr val="59595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9" name="Shape 129"/>
                <p:cNvGrpSpPr/>
                <p:nvPr/>
              </p:nvGrpSpPr>
              <p:grpSpPr>
                <a:xfrm>
                  <a:off x="422492" y="662176"/>
                  <a:ext cx="8458280" cy="4683996"/>
                  <a:chOff x="418010" y="678284"/>
                  <a:chExt cx="8458280" cy="4683996"/>
                </a:xfrm>
              </p:grpSpPr>
              <p:sp>
                <p:nvSpPr>
                  <p:cNvPr id="130" name="Shape 130"/>
                  <p:cNvSpPr/>
                  <p:nvPr/>
                </p:nvSpPr>
                <p:spPr>
                  <a:xfrm>
                    <a:off x="7492704" y="4866980"/>
                    <a:ext cx="392999" cy="419099"/>
                  </a:xfrm>
                  <a:prstGeom prst="rightArrow">
                    <a:avLst>
                      <a:gd name="adj1" fmla="val 25046"/>
                      <a:gd name="adj2" fmla="val 45833"/>
                    </a:avLst>
                  </a:prstGeom>
                  <a:gradFill>
                    <a:gsLst>
                      <a:gs pos="0">
                        <a:srgbClr val="BFBFBF"/>
                      </a:gs>
                      <a:gs pos="100000">
                        <a:srgbClr val="7F7F7F"/>
                      </a:gs>
                    </a:gsLst>
                    <a:lin ang="5400012" scaled="0"/>
                  </a:gradFill>
                  <a:ln w="9525" cap="flat" cmpd="sng">
                    <a:solidFill>
                      <a:srgbClr val="595959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b="0" i="0" u="none" strike="noStrike" cap="none" baseline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31" name="Shape 131"/>
                  <p:cNvGrpSpPr/>
                  <p:nvPr/>
                </p:nvGrpSpPr>
                <p:grpSpPr>
                  <a:xfrm>
                    <a:off x="418010" y="678284"/>
                    <a:ext cx="8458280" cy="4683996"/>
                    <a:chOff x="418010" y="678284"/>
                    <a:chExt cx="8458280" cy="4683996"/>
                  </a:xfrm>
                </p:grpSpPr>
                <p:grpSp>
                  <p:nvGrpSpPr>
                    <p:cNvPr id="132" name="Shape 132"/>
                    <p:cNvGrpSpPr/>
                    <p:nvPr/>
                  </p:nvGrpSpPr>
                  <p:grpSpPr>
                    <a:xfrm>
                      <a:off x="418010" y="678284"/>
                      <a:ext cx="4563409" cy="2043760"/>
                      <a:chOff x="-15171" y="535114"/>
                      <a:chExt cx="4563409" cy="2043760"/>
                    </a:xfrm>
                  </p:grpSpPr>
                  <p:sp>
                    <p:nvSpPr>
                      <p:cNvPr id="133" name="Shape 133"/>
                      <p:cNvSpPr/>
                      <p:nvPr/>
                    </p:nvSpPr>
                    <p:spPr>
                      <a:xfrm>
                        <a:off x="2781238" y="1288395"/>
                        <a:ext cx="1767000" cy="129048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912000" h="456000" extrusionOk="0">
                            <a:moveTo>
                              <a:pt x="820800" y="456000"/>
                            </a:moveTo>
                            <a:cubicBezTo>
                              <a:pt x="871173" y="456000"/>
                              <a:pt x="912000" y="415170"/>
                              <a:pt x="912000" y="364800"/>
                            </a:cubicBezTo>
                            <a:lnTo>
                              <a:pt x="912000" y="91200"/>
                            </a:lnTo>
                            <a:cubicBezTo>
                              <a:pt x="912000" y="40830"/>
                              <a:pt x="871173" y="0"/>
                              <a:pt x="820800" y="0"/>
                            </a:cubicBezTo>
                            <a:lnTo>
                              <a:pt x="91200" y="0"/>
                            </a:lnTo>
                            <a:cubicBezTo>
                              <a:pt x="40830" y="0"/>
                              <a:pt x="0" y="40830"/>
                              <a:pt x="0" y="91200"/>
                            </a:cubicBezTo>
                            <a:lnTo>
                              <a:pt x="0" y="364800"/>
                            </a:lnTo>
                            <a:cubicBezTo>
                              <a:pt x="0" y="415170"/>
                              <a:pt x="40830" y="456000"/>
                              <a:pt x="91200" y="456000"/>
                            </a:cubicBezTo>
                            <a:lnTo>
                              <a:pt x="820800" y="456000"/>
                            </a:lnTo>
                            <a:close/>
                          </a:path>
                        </a:pathLst>
                      </a:custGeom>
                      <a:solidFill>
                        <a:srgbClr val="ADAED6"/>
                      </a:solidFill>
                      <a:ln w="9525" cap="flat" cmpd="sng">
                        <a:solidFill>
                          <a:srgbClr val="C0C0C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36000" tIns="18000" rIns="36000" bIns="180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None/>
                        </a:pPr>
                        <a:endParaRPr sz="760" b="0" i="0" u="none" strike="noStrike" cap="none" baseline="0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4" name="Shape 134"/>
                      <p:cNvSpPr txBox="1"/>
                      <p:nvPr/>
                    </p:nvSpPr>
                    <p:spPr>
                      <a:xfrm>
                        <a:off x="2793500" y="1339830"/>
                        <a:ext cx="1720799" cy="1169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b="0" i="0" u="none" strike="noStrike" cap="none" baseline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run</a:t>
                        </a:r>
                        <a:r>
                          <a:rPr lang="en-US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Post_ETSS</a:t>
                        </a:r>
                        <a:r>
                          <a:rPr lang="en-US" sz="1400" b="0" i="0" u="none" strike="noStrike" cap="none" baseline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.sh</a:t>
                        </a:r>
                      </a:p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b="0" i="0" u="none" strike="noStrike" cap="none" baseline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defines upstream environmental variables and calls LSF jobs</a:t>
                        </a:r>
                      </a:p>
                    </p:txBody>
                  </p:sp>
                  <p:sp>
                    <p:nvSpPr>
                      <p:cNvPr id="135" name="Shape 135"/>
                      <p:cNvSpPr/>
                      <p:nvPr/>
                    </p:nvSpPr>
                    <p:spPr>
                      <a:xfrm>
                        <a:off x="-15171" y="535114"/>
                        <a:ext cx="1678200" cy="12054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008000"/>
                          </a:gs>
                          <a:gs pos="22000">
                            <a:srgbClr val="008000"/>
                          </a:gs>
                          <a:gs pos="77000">
                            <a:srgbClr val="4FF600"/>
                          </a:gs>
                          <a:gs pos="100000">
                            <a:srgbClr val="00B300"/>
                          </a:gs>
                        </a:gsLst>
                        <a:lin ang="13500031" scaled="0"/>
                      </a:gradFill>
                      <a:ln w="12700" cap="flat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None/>
                        </a:pPr>
                        <a:endParaRPr sz="1800" b="0" i="0" u="none" strike="noStrike" cap="none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6" name="Shape 136"/>
                      <p:cNvSpPr txBox="1"/>
                      <p:nvPr/>
                    </p:nvSpPr>
                    <p:spPr>
                      <a:xfrm>
                        <a:off x="-1968" y="699243"/>
                        <a:ext cx="1651799" cy="953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b="0" i="0" u="none" strike="noStrike" cap="none" baseline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Kicked off after model run at 04:30z, 10:30z, 16:30z, 22:30z</a:t>
                        </a:r>
                      </a:p>
                    </p:txBody>
                  </p:sp>
                  <p:sp>
                    <p:nvSpPr>
                      <p:cNvPr id="137" name="Shape 137"/>
                      <p:cNvSpPr/>
                      <p:nvPr/>
                    </p:nvSpPr>
                    <p:spPr>
                      <a:xfrm rot="1269732">
                        <a:off x="1695979" y="1316912"/>
                        <a:ext cx="1088613" cy="232597"/>
                      </a:xfrm>
                      <a:prstGeom prst="rightArrow">
                        <a:avLst>
                          <a:gd name="adj1" fmla="val 25046"/>
                          <a:gd name="adj2" fmla="val 45833"/>
                        </a:avLst>
                      </a:prstGeom>
                      <a:gradFill>
                        <a:gsLst>
                          <a:gs pos="0">
                            <a:srgbClr val="BFBFBF"/>
                          </a:gs>
                          <a:gs pos="100000">
                            <a:srgbClr val="7F7F7F"/>
                          </a:gs>
                        </a:gsLst>
                        <a:lin ang="5400012" scaled="0"/>
                      </a:gradFill>
                      <a:ln w="9525" cap="flat" cmpd="sng">
                        <a:solidFill>
                          <a:srgbClr val="59595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None/>
                        </a:pPr>
                        <a:endParaRPr sz="1800" b="0" i="0" u="none" strike="noStrike" cap="none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38" name="Shape 138"/>
                    <p:cNvSpPr/>
                    <p:nvPr/>
                  </p:nvSpPr>
                  <p:spPr>
                    <a:xfrm>
                      <a:off x="1147961" y="3060956"/>
                      <a:ext cx="1792079" cy="95418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12000" h="456000" extrusionOk="0">
                          <a:moveTo>
                            <a:pt x="820800" y="456000"/>
                          </a:moveTo>
                          <a:cubicBezTo>
                            <a:pt x="871173" y="456000"/>
                            <a:pt x="912000" y="415170"/>
                            <a:pt x="912000" y="364800"/>
                          </a:cubicBezTo>
                          <a:lnTo>
                            <a:pt x="912000" y="91200"/>
                          </a:lnTo>
                          <a:cubicBezTo>
                            <a:pt x="912000" y="40830"/>
                            <a:pt x="871173" y="0"/>
                            <a:pt x="820800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364800"/>
                          </a:lnTo>
                          <a:cubicBezTo>
                            <a:pt x="0" y="415170"/>
                            <a:pt x="40830" y="456000"/>
                            <a:pt x="91200" y="456000"/>
                          </a:cubicBezTo>
                          <a:lnTo>
                            <a:pt x="820800" y="4560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 cmpd="sng">
                      <a:solidFill>
                        <a:srgbClr val="C0C0C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36000" tIns="18000" rIns="36000" bIns="180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760" b="0" i="0" u="none" strike="noStrike" cap="none" baseline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9" name="Shape 139"/>
                    <p:cNvSpPr txBox="1"/>
                    <p:nvPr/>
                  </p:nvSpPr>
                  <p:spPr>
                    <a:xfrm>
                      <a:off x="1103811" y="3093503"/>
                      <a:ext cx="1851899" cy="7385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jets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_parsedat.ecf runs JETS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_PARSEDAT</a:t>
                      </a:r>
                    </a:p>
                  </p:txBody>
                </p:sp>
                <p:sp>
                  <p:nvSpPr>
                    <p:cNvPr id="140" name="Shape 140"/>
                    <p:cNvSpPr/>
                    <p:nvPr/>
                  </p:nvSpPr>
                  <p:spPr>
                    <a:xfrm>
                      <a:off x="3195535" y="3087506"/>
                      <a:ext cx="1792079" cy="9325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12000" h="456000" extrusionOk="0">
                          <a:moveTo>
                            <a:pt x="820800" y="456000"/>
                          </a:moveTo>
                          <a:cubicBezTo>
                            <a:pt x="871173" y="456000"/>
                            <a:pt x="912000" y="415170"/>
                            <a:pt x="912000" y="364800"/>
                          </a:cubicBezTo>
                          <a:lnTo>
                            <a:pt x="912000" y="91200"/>
                          </a:lnTo>
                          <a:cubicBezTo>
                            <a:pt x="912000" y="40830"/>
                            <a:pt x="871173" y="0"/>
                            <a:pt x="820800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364800"/>
                          </a:lnTo>
                          <a:cubicBezTo>
                            <a:pt x="0" y="415170"/>
                            <a:pt x="40830" y="456000"/>
                            <a:pt x="91200" y="456000"/>
                          </a:cubicBezTo>
                          <a:lnTo>
                            <a:pt x="820800" y="4560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 cmpd="sng">
                      <a:solidFill>
                        <a:srgbClr val="C0C0C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36000" tIns="18000" rIns="36000" bIns="180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760" b="0" i="0" u="none" strike="noStrike" cap="none" baseline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1" name="Shape 141"/>
                    <p:cNvSpPr txBox="1"/>
                    <p:nvPr/>
                  </p:nvSpPr>
                  <p:spPr>
                    <a:xfrm>
                      <a:off x="3161210" y="3076231"/>
                      <a:ext cx="1874699" cy="953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jets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_griddat.ecf </a:t>
                      </a:r>
                      <a:r>
                        <a:rPr lang="en-US" sz="1400" b="1" i="0" u="sng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waits</a:t>
                      </a: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JETS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_PARSEDAT then runs JETS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_GRIDDAT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600" b="1" i="0" u="none" strike="noStrike" cap="none" baseline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2" name="Shape 142"/>
                    <p:cNvSpPr/>
                    <p:nvPr/>
                  </p:nvSpPr>
                  <p:spPr>
                    <a:xfrm>
                      <a:off x="5508735" y="2970436"/>
                      <a:ext cx="1780680" cy="107539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12000" h="456000" extrusionOk="0">
                          <a:moveTo>
                            <a:pt x="820800" y="456000"/>
                          </a:moveTo>
                          <a:cubicBezTo>
                            <a:pt x="871173" y="456000"/>
                            <a:pt x="912000" y="415170"/>
                            <a:pt x="912000" y="364800"/>
                          </a:cubicBezTo>
                          <a:lnTo>
                            <a:pt x="912000" y="91200"/>
                          </a:lnTo>
                          <a:cubicBezTo>
                            <a:pt x="912000" y="40830"/>
                            <a:pt x="871173" y="0"/>
                            <a:pt x="820800" y="0"/>
                          </a:cubicBezTo>
                          <a:lnTo>
                            <a:pt x="91200" y="0"/>
                          </a:lnTo>
                          <a:cubicBezTo>
                            <a:pt x="40830" y="0"/>
                            <a:pt x="0" y="40830"/>
                            <a:pt x="0" y="91200"/>
                          </a:cubicBezTo>
                          <a:lnTo>
                            <a:pt x="0" y="364800"/>
                          </a:lnTo>
                          <a:cubicBezTo>
                            <a:pt x="0" y="415170"/>
                            <a:pt x="40830" y="456000"/>
                            <a:pt x="91200" y="456000"/>
                          </a:cubicBezTo>
                          <a:lnTo>
                            <a:pt x="820800" y="4560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 cmpd="sng">
                      <a:solidFill>
                        <a:srgbClr val="C0C0C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36000" tIns="18000" rIns="36000" bIns="180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760" b="0" i="0" u="none" strike="noStrike" cap="none" baseline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3" name="Shape 143"/>
                    <p:cNvSpPr txBox="1"/>
                    <p:nvPr/>
                  </p:nvSpPr>
                  <p:spPr>
                    <a:xfrm>
                      <a:off x="5545847" y="2940146"/>
                      <a:ext cx="1761044" cy="11359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jets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_combdat.ecf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 b="1" i="0" u="sng" strike="noStrike" cap="none" baseline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waits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JETS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_GRIDDAT then runs JETS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_COMBDAT</a:t>
                      </a:r>
                    </a:p>
                  </p:txBody>
                </p:sp>
                <p:sp>
                  <p:nvSpPr>
                    <p:cNvPr id="144" name="Shape 144"/>
                    <p:cNvSpPr/>
                    <p:nvPr/>
                  </p:nvSpPr>
                  <p:spPr>
                    <a:xfrm>
                      <a:off x="7947790" y="4692980"/>
                      <a:ext cx="928500" cy="66930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008000"/>
                        </a:gs>
                        <a:gs pos="22000">
                          <a:srgbClr val="008000"/>
                        </a:gs>
                        <a:gs pos="77000">
                          <a:srgbClr val="4FF600"/>
                        </a:gs>
                        <a:gs pos="100000">
                          <a:srgbClr val="00B300"/>
                        </a:gs>
                      </a:gsLst>
                      <a:lin ang="13500031" scaled="0"/>
                    </a:gradFill>
                    <a:ln w="12700" cap="flat" cmpd="sng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b="0" i="0" u="none" strike="noStrike" cap="none" baseline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5" name="Shape 145"/>
                    <p:cNvSpPr txBox="1"/>
                    <p:nvPr/>
                  </p:nvSpPr>
                  <p:spPr>
                    <a:xfrm>
                      <a:off x="7949110" y="4779248"/>
                      <a:ext cx="926999" cy="52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SHEF</a:t>
                      </a:r>
                    </a:p>
                  </p:txBody>
                </p:sp>
              </p:grpSp>
            </p:grpSp>
            <p:sp>
              <p:nvSpPr>
                <p:cNvPr id="146" name="Shape 146"/>
                <p:cNvSpPr/>
                <p:nvPr/>
              </p:nvSpPr>
              <p:spPr>
                <a:xfrm rot="3400938">
                  <a:off x="5083577" y="2446287"/>
                  <a:ext cx="755351" cy="438415"/>
                </a:xfrm>
                <a:prstGeom prst="rightArrow">
                  <a:avLst>
                    <a:gd name="adj1" fmla="val 25046"/>
                    <a:gd name="adj2" fmla="val 45824"/>
                  </a:avLst>
                </a:prstGeom>
                <a:gradFill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12" scaled="0"/>
                </a:gradFill>
                <a:ln w="9525" cap="flat" cmpd="sng">
                  <a:solidFill>
                    <a:srgbClr val="59595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 rot="7368088">
                  <a:off x="2322509" y="2446566"/>
                  <a:ext cx="826242" cy="438374"/>
                </a:xfrm>
                <a:prstGeom prst="rightArrow">
                  <a:avLst>
                    <a:gd name="adj1" fmla="val 25046"/>
                    <a:gd name="adj2" fmla="val 45824"/>
                  </a:avLst>
                </a:prstGeom>
                <a:gradFill>
                  <a:gsLst>
                    <a:gs pos="0">
                      <a:srgbClr val="BFBFBF"/>
                    </a:gs>
                    <a:gs pos="100000">
                      <a:srgbClr val="7F7F7F"/>
                    </a:gs>
                  </a:gsLst>
                  <a:lin ang="5400012" scaled="0"/>
                </a:gradFill>
                <a:ln w="9525" cap="flat" cmpd="sng">
                  <a:solidFill>
                    <a:srgbClr val="59595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8" name="Shape 148"/>
            <p:cNvSpPr/>
            <p:nvPr/>
          </p:nvSpPr>
          <p:spPr>
            <a:xfrm>
              <a:off x="1013591" y="4530171"/>
              <a:ext cx="1792079" cy="1081859"/>
            </a:xfrm>
            <a:custGeom>
              <a:avLst/>
              <a:gdLst/>
              <a:ahLst/>
              <a:cxnLst/>
              <a:rect l="0" t="0" r="0" b="0"/>
              <a:pathLst>
                <a:path w="912000" h="456000" extrusionOk="0">
                  <a:moveTo>
                    <a:pt x="820800" y="456000"/>
                  </a:moveTo>
                  <a:cubicBezTo>
                    <a:pt x="871173" y="456000"/>
                    <a:pt x="912000" y="415170"/>
                    <a:pt x="912000" y="364800"/>
                  </a:cubicBezTo>
                  <a:lnTo>
                    <a:pt x="912000" y="91200"/>
                  </a:lnTo>
                  <a:cubicBezTo>
                    <a:pt x="912000" y="40830"/>
                    <a:pt x="871173" y="0"/>
                    <a:pt x="8208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364800"/>
                  </a:lnTo>
                  <a:cubicBezTo>
                    <a:pt x="0" y="415170"/>
                    <a:pt x="40830" y="456000"/>
                    <a:pt x="91200" y="456000"/>
                  </a:cubicBezTo>
                  <a:lnTo>
                    <a:pt x="820800" y="456000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8000" rIns="36000" bIns="18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760" b="0" i="0" u="none" strike="noStrike" cap="none" baseline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990600" y="4469248"/>
              <a:ext cx="1851899" cy="953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Gets BUFR and surge data; runs exets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4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_parsedat.sh.ecf  to debufr obs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3159949" y="4556723"/>
              <a:ext cx="1792079" cy="1081859"/>
            </a:xfrm>
            <a:custGeom>
              <a:avLst/>
              <a:gdLst/>
              <a:ahLst/>
              <a:cxnLst/>
              <a:rect l="0" t="0" r="0" b="0"/>
              <a:pathLst>
                <a:path w="912000" h="456000" extrusionOk="0">
                  <a:moveTo>
                    <a:pt x="820800" y="456000"/>
                  </a:moveTo>
                  <a:cubicBezTo>
                    <a:pt x="871173" y="456000"/>
                    <a:pt x="912000" y="415170"/>
                    <a:pt x="912000" y="364800"/>
                  </a:cubicBezTo>
                  <a:lnTo>
                    <a:pt x="912000" y="91200"/>
                  </a:lnTo>
                  <a:cubicBezTo>
                    <a:pt x="912000" y="40830"/>
                    <a:pt x="871173" y="0"/>
                    <a:pt x="8208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364800"/>
                  </a:lnTo>
                  <a:cubicBezTo>
                    <a:pt x="0" y="415170"/>
                    <a:pt x="40830" y="456000"/>
                    <a:pt x="91200" y="456000"/>
                  </a:cubicBezTo>
                  <a:lnTo>
                    <a:pt x="820800" y="456000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8000" rIns="36000" bIns="18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760" b="0" i="0" u="none" strike="noStrike" cap="none" baseline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124200" y="4469248"/>
              <a:ext cx="1851899" cy="1169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Runs exet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ss</a:t>
              </a:r>
              <a:r>
                <a:rPr lang="en-US" sz="14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_griddat.sh.ecf to predict tide and grid surge, tide, and obs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45948" y="4556723"/>
              <a:ext cx="1792079" cy="1081859"/>
            </a:xfrm>
            <a:custGeom>
              <a:avLst/>
              <a:gdLst/>
              <a:ahLst/>
              <a:cxnLst/>
              <a:rect l="0" t="0" r="0" b="0"/>
              <a:pathLst>
                <a:path w="912000" h="456000" extrusionOk="0">
                  <a:moveTo>
                    <a:pt x="820800" y="456000"/>
                  </a:moveTo>
                  <a:cubicBezTo>
                    <a:pt x="871173" y="456000"/>
                    <a:pt x="912000" y="415170"/>
                    <a:pt x="912000" y="364800"/>
                  </a:cubicBezTo>
                  <a:lnTo>
                    <a:pt x="912000" y="91200"/>
                  </a:lnTo>
                  <a:cubicBezTo>
                    <a:pt x="912000" y="40830"/>
                    <a:pt x="871173" y="0"/>
                    <a:pt x="8208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364800"/>
                  </a:lnTo>
                  <a:cubicBezTo>
                    <a:pt x="0" y="415170"/>
                    <a:pt x="40830" y="456000"/>
                    <a:pt x="91200" y="456000"/>
                  </a:cubicBezTo>
                  <a:lnTo>
                    <a:pt x="820800" y="456000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18000" rIns="36000" bIns="18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760" b="0" i="0" u="none" strike="noStrike" cap="none" baseline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5410200" y="4469248"/>
              <a:ext cx="1851899" cy="1169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Runs exets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4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_combdat.sh.ecf to get Anom and TWL and SHEF encode results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3909940" y="4087499"/>
              <a:ext cx="227099" cy="381000"/>
            </a:xfrm>
            <a:prstGeom prst="rightArrow">
              <a:avLst>
                <a:gd name="adj1" fmla="val 25046"/>
                <a:gd name="adj2" fmla="val 45824"/>
              </a:avLst>
            </a:prstGeom>
            <a:gradFill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1852540" y="4087499"/>
              <a:ext cx="227099" cy="381000"/>
            </a:xfrm>
            <a:prstGeom prst="rightArrow">
              <a:avLst>
                <a:gd name="adj1" fmla="val 25046"/>
                <a:gd name="adj2" fmla="val 45824"/>
              </a:avLst>
            </a:prstGeom>
            <a:gradFill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 rot="5400000">
              <a:off x="6195940" y="4087499"/>
              <a:ext cx="227099" cy="381000"/>
            </a:xfrm>
            <a:prstGeom prst="rightArrow">
              <a:avLst>
                <a:gd name="adj1" fmla="val 25046"/>
                <a:gd name="adj2" fmla="val 45824"/>
              </a:avLst>
            </a:prstGeom>
            <a:gradFill>
              <a:gsLst>
                <a:gs pos="0">
                  <a:srgbClr val="BFBFBF"/>
                </a:gs>
                <a:gs pos="100000">
                  <a:srgbClr val="7F7F7F"/>
                </a:gs>
              </a:gsLst>
              <a:lin ang="5400012" scaled="0"/>
            </a:gradFill>
            <a:ln w="9525" cap="flat" cmpd="sng">
              <a:solidFill>
                <a:srgbClr val="59595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686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runETSS.sh (under dev folder): Firstly, it prepares ETSS model running parameter, and then copies GFS wind </a:t>
            </a:r>
            <a:r>
              <a:rPr lang="en-US" sz="1200" dirty="0"/>
              <a:t>data </a:t>
            </a:r>
            <a:r>
              <a:rPr lang="en-US" sz="1200" dirty="0" smtClean="0"/>
              <a:t>from </a:t>
            </a:r>
            <a:r>
              <a:rPr lang="en-US" sz="1200" dirty="0"/>
              <a:t>the /com to </a:t>
            </a:r>
            <a:r>
              <a:rPr lang="en-US" sz="1200" dirty="0" smtClean="0"/>
              <a:t>the local subfolder (dev/setup/seup.sh). At last kick off LSF script (dev/</a:t>
            </a:r>
            <a:r>
              <a:rPr lang="en-US" sz="1200" dirty="0" err="1" smtClean="0"/>
              <a:t>myEcf</a:t>
            </a:r>
            <a:r>
              <a:rPr lang="en-US" sz="1200" dirty="0" smtClean="0"/>
              <a:t>/</a:t>
            </a:r>
            <a:r>
              <a:rPr lang="en-US" sz="1200" dirty="0" err="1" smtClean="0"/>
              <a:t>jetss.ecf</a:t>
            </a:r>
            <a:r>
              <a:rPr lang="en-US" sz="1200" dirty="0" smtClean="0"/>
              <a:t>) to submit a job.</a:t>
            </a:r>
          </a:p>
          <a:p>
            <a:endParaRPr lang="en-US" sz="1200" dirty="0"/>
          </a:p>
          <a:p>
            <a:r>
              <a:rPr lang="en-US" sz="1200" dirty="0" err="1" smtClean="0"/>
              <a:t>jetss.ecf</a:t>
            </a:r>
            <a:r>
              <a:rPr lang="en-US" sz="1200" dirty="0" smtClean="0"/>
              <a:t> </a:t>
            </a:r>
            <a:r>
              <a:rPr lang="en-US" sz="1200" dirty="0"/>
              <a:t>: The </a:t>
            </a:r>
            <a:r>
              <a:rPr lang="en-US" sz="1200" dirty="0" err="1"/>
              <a:t>bsub</a:t>
            </a:r>
            <a:r>
              <a:rPr lang="en-US" sz="1200" dirty="0"/>
              <a:t> commands used to </a:t>
            </a:r>
            <a:r>
              <a:rPr lang="en-US" sz="1200" dirty="0" smtClean="0"/>
              <a:t>submit the job card </a:t>
            </a:r>
            <a:r>
              <a:rPr lang="en-US" sz="1200" dirty="0"/>
              <a:t>script (jobs/JETSS</a:t>
            </a:r>
            <a:r>
              <a:rPr lang="en-US" sz="1200" dirty="0" smtClean="0"/>
              <a:t>) to WCOSS system</a:t>
            </a:r>
          </a:p>
          <a:p>
            <a:endParaRPr lang="en-US" sz="1200" dirty="0" smtClean="0"/>
          </a:p>
          <a:p>
            <a:r>
              <a:rPr lang="en-US" sz="1200" dirty="0" smtClean="0"/>
              <a:t>JETSS:  Setup parameter and kickoff ex-executive script (scripts/</a:t>
            </a:r>
            <a:r>
              <a:rPr lang="en-US" sz="1200" dirty="0" err="1" smtClean="0"/>
              <a:t>exetss.sh.ecf</a:t>
            </a:r>
            <a:r>
              <a:rPr lang="en-US" sz="1200" dirty="0" smtClean="0"/>
              <a:t> ) in a 14 </a:t>
            </a:r>
            <a:r>
              <a:rPr lang="en-US" sz="1200" dirty="0"/>
              <a:t>thread environment to run ETSS2.1 model.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exetss.sh.ecf</a:t>
            </a:r>
            <a:r>
              <a:rPr lang="en-US" sz="1200" dirty="0" smtClean="0"/>
              <a:t>: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Preparing </a:t>
            </a:r>
            <a:r>
              <a:rPr lang="en-US" sz="1200" dirty="0"/>
              <a:t>GFS wind </a:t>
            </a:r>
            <a:r>
              <a:rPr lang="en-US" sz="1200" dirty="0" smtClean="0"/>
              <a:t>data for ETSS </a:t>
            </a:r>
            <a:r>
              <a:rPr lang="en-US" sz="1200" dirty="0" smtClean="0"/>
              <a:t>model: </a:t>
            </a:r>
            <a:r>
              <a:rPr lang="en-US" sz="1200" dirty="0" smtClean="0"/>
              <a:t>mdl_c10_gen (</a:t>
            </a:r>
            <a:r>
              <a:rPr lang="en-US" sz="1200" dirty="0" err="1" smtClean="0"/>
              <a:t>sorc</a:t>
            </a:r>
            <a:r>
              <a:rPr lang="en-US" sz="1200" dirty="0" smtClean="0"/>
              <a:t>/mdl_c10_gen*.fd) extracts </a:t>
            </a:r>
            <a:r>
              <a:rPr lang="en-US" sz="1200" dirty="0" err="1"/>
              <a:t>hindcast</a:t>
            </a:r>
            <a:r>
              <a:rPr lang="en-US" sz="1200" dirty="0"/>
              <a:t> forcing </a:t>
            </a:r>
            <a:r>
              <a:rPr lang="en-US" sz="1200" dirty="0" smtClean="0"/>
              <a:t>fields and mdl_cy_puv10 (</a:t>
            </a:r>
            <a:r>
              <a:rPr lang="en-US" sz="1200" dirty="0" err="1" smtClean="0"/>
              <a:t>sorc</a:t>
            </a:r>
            <a:r>
              <a:rPr lang="en-US" sz="1200" dirty="0" smtClean="0"/>
              <a:t>/mdl_cy_puv10*.</a:t>
            </a:r>
            <a:r>
              <a:rPr lang="en-US" sz="1200" dirty="0" err="1" smtClean="0"/>
              <a:t>fd</a:t>
            </a:r>
            <a:r>
              <a:rPr lang="en-US" sz="1200" dirty="0" smtClean="0"/>
              <a:t>) extracts </a:t>
            </a:r>
            <a:r>
              <a:rPr lang="en-US" sz="1200" dirty="0"/>
              <a:t>current and forecast forcing fields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Running ETSS </a:t>
            </a:r>
            <a:r>
              <a:rPr lang="en-US" sz="1200" dirty="0" smtClean="0"/>
              <a:t>model: </a:t>
            </a:r>
            <a:r>
              <a:rPr lang="en-US" sz="1200" dirty="0" smtClean="0"/>
              <a:t>etss*poe.sh (under </a:t>
            </a:r>
            <a:r>
              <a:rPr lang="en-US" sz="1200" dirty="0" err="1" smtClean="0"/>
              <a:t>ush</a:t>
            </a:r>
            <a:r>
              <a:rPr lang="en-US" sz="1200" dirty="0" smtClean="0"/>
              <a:t> folder) assign </a:t>
            </a:r>
            <a:r>
              <a:rPr lang="en-US" sz="1200" dirty="0"/>
              <a:t>different </a:t>
            </a:r>
            <a:r>
              <a:rPr lang="en-US" sz="1200" dirty="0" err="1"/>
              <a:t>cpu</a:t>
            </a:r>
            <a:r>
              <a:rPr lang="en-US" sz="1200" dirty="0"/>
              <a:t> to first run ETSS </a:t>
            </a:r>
            <a:r>
              <a:rPr lang="en-US" sz="1200" dirty="0" smtClean="0"/>
              <a:t>model (</a:t>
            </a:r>
            <a:r>
              <a:rPr lang="en-US" sz="1200" dirty="0" err="1" smtClean="0"/>
              <a:t>sorc</a:t>
            </a:r>
            <a:r>
              <a:rPr lang="en-US" sz="1200" dirty="0" smtClean="0"/>
              <a:t>/mdl_ext_6h*.</a:t>
            </a:r>
            <a:r>
              <a:rPr lang="en-US" sz="1200" dirty="0" err="1" smtClean="0"/>
              <a:t>fd</a:t>
            </a:r>
            <a:r>
              <a:rPr lang="en-US" sz="1200" dirty="0" smtClean="0"/>
              <a:t>) </a:t>
            </a:r>
            <a:r>
              <a:rPr lang="en-US" sz="1200" dirty="0"/>
              <a:t>in 6 extra tropical basins and </a:t>
            </a:r>
            <a:r>
              <a:rPr lang="en-US" sz="1200" dirty="0" smtClean="0"/>
              <a:t>then </a:t>
            </a:r>
            <a:r>
              <a:rPr lang="en-US" sz="1200" dirty="0"/>
              <a:t>assign different </a:t>
            </a:r>
            <a:r>
              <a:rPr lang="en-US" sz="1200" dirty="0" err="1"/>
              <a:t>cpu</a:t>
            </a:r>
            <a:r>
              <a:rPr lang="en-US" sz="1200" dirty="0"/>
              <a:t> to run </a:t>
            </a:r>
            <a:r>
              <a:rPr lang="en-US" sz="1200" dirty="0" smtClean="0"/>
              <a:t>it in </a:t>
            </a:r>
            <a:r>
              <a:rPr lang="en-US" sz="1200" dirty="0" smtClean="0"/>
              <a:t>29 tropical </a:t>
            </a:r>
            <a:r>
              <a:rPr lang="en-US" sz="1200" dirty="0"/>
              <a:t>basins </a:t>
            </a:r>
            <a:endParaRPr lang="en-US" sz="1200" dirty="0" smtClean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Post </a:t>
            </a:r>
            <a:r>
              <a:rPr lang="en-US" sz="1200" dirty="0" smtClean="0"/>
              <a:t>Processing model outputs: </a:t>
            </a:r>
            <a:r>
              <a:rPr lang="en-US" sz="1200" dirty="0" err="1" smtClean="0"/>
              <a:t>mdl_mdlsurge</a:t>
            </a:r>
            <a:r>
              <a:rPr lang="en-US" sz="1200" dirty="0" smtClean="0"/>
              <a:t> (</a:t>
            </a:r>
            <a:r>
              <a:rPr lang="en-US" sz="1200" dirty="0" err="1" smtClean="0"/>
              <a:t>sorc</a:t>
            </a:r>
            <a:r>
              <a:rPr lang="en-US" sz="1200" dirty="0" smtClean="0"/>
              <a:t>/</a:t>
            </a:r>
            <a:r>
              <a:rPr lang="en-US" sz="1200" dirty="0" err="1" smtClean="0"/>
              <a:t>mdl_mdlsurge</a:t>
            </a:r>
            <a:r>
              <a:rPr lang="en-US" sz="1200" dirty="0" smtClean="0"/>
              <a:t>*.</a:t>
            </a:r>
            <a:r>
              <a:rPr lang="en-US" sz="1200" dirty="0" err="1" smtClean="0"/>
              <a:t>fd</a:t>
            </a:r>
            <a:r>
              <a:rPr lang="en-US" sz="1200" dirty="0" smtClean="0"/>
              <a:t>) generate </a:t>
            </a:r>
            <a:r>
              <a:rPr lang="en-US" sz="1200" dirty="0"/>
              <a:t>stations </a:t>
            </a:r>
            <a:r>
              <a:rPr lang="en-US" sz="1200" dirty="0" smtClean="0"/>
              <a:t>text product and </a:t>
            </a:r>
            <a:r>
              <a:rPr lang="en-US" sz="1200" dirty="0" err="1" smtClean="0"/>
              <a:t>mdl_gridmerge</a:t>
            </a:r>
            <a:r>
              <a:rPr lang="en-US" sz="1200" dirty="0" smtClean="0"/>
              <a:t> (</a:t>
            </a:r>
            <a:r>
              <a:rPr lang="en-US" sz="1200" dirty="0" err="1" smtClean="0"/>
              <a:t>sorc</a:t>
            </a:r>
            <a:r>
              <a:rPr lang="en-US" sz="1200" dirty="0" smtClean="0"/>
              <a:t>/</a:t>
            </a:r>
            <a:r>
              <a:rPr lang="en-US" sz="1200" dirty="0" err="1" smtClean="0"/>
              <a:t>mdl_gridmerge</a:t>
            </a:r>
            <a:r>
              <a:rPr lang="en-US" sz="1200" dirty="0" smtClean="0"/>
              <a:t>*.</a:t>
            </a:r>
            <a:r>
              <a:rPr lang="en-US" sz="1200" dirty="0" err="1" smtClean="0"/>
              <a:t>fd</a:t>
            </a:r>
            <a:r>
              <a:rPr lang="en-US" sz="1200" dirty="0" smtClean="0"/>
              <a:t>) merge model grid to 2.5/3 km NDFD grids (CONUS/ALASKA) in grib2 format.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</a:t>
            </a:r>
            <a:endParaRPr lang="en-US" sz="1200" dirty="0"/>
          </a:p>
          <a:p>
            <a:r>
              <a:rPr lang="en-US" sz="1200" dirty="0" smtClean="0"/>
              <a:t>Model output (dev/work/com/</a:t>
            </a:r>
            <a:r>
              <a:rPr lang="en-US" sz="1200" dirty="0" err="1" smtClean="0"/>
              <a:t>etss</a:t>
            </a:r>
            <a:r>
              <a:rPr lang="en-US" sz="1200" dirty="0" smtClean="0"/>
              <a:t>/prod/YYYYMMDD):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./cylf10.${</a:t>
            </a:r>
            <a:r>
              <a:rPr lang="en-US" sz="1200" dirty="0" err="1"/>
              <a:t>cyc</a:t>
            </a:r>
            <a:r>
              <a:rPr lang="en-US" sz="1200" dirty="0"/>
              <a:t>}${</a:t>
            </a:r>
            <a:r>
              <a:rPr lang="en-US" sz="1200" dirty="0" err="1"/>
              <a:t>rgn</a:t>
            </a:r>
            <a:r>
              <a:rPr lang="en-US" sz="1200" dirty="0"/>
              <a:t>} : The </a:t>
            </a:r>
            <a:r>
              <a:rPr lang="en-US" sz="1200" dirty="0" err="1"/>
              <a:t>hindcast</a:t>
            </a:r>
            <a:r>
              <a:rPr lang="en-US" sz="1200" dirty="0"/>
              <a:t> GFS wind field</a:t>
            </a:r>
          </a:p>
          <a:p>
            <a:r>
              <a:rPr lang="en-US" sz="1200" dirty="0"/>
              <a:t>  ./</a:t>
            </a:r>
            <a:r>
              <a:rPr lang="en-US" sz="1200" dirty="0" err="1"/>
              <a:t>gfspuv</a:t>
            </a:r>
            <a:r>
              <a:rPr lang="en-US" sz="1200" dirty="0"/>
              <a:t>.${</a:t>
            </a:r>
            <a:r>
              <a:rPr lang="en-US" sz="1200" dirty="0" err="1"/>
              <a:t>cyc</a:t>
            </a:r>
            <a:r>
              <a:rPr lang="en-US" sz="1200" dirty="0"/>
              <a:t>}${</a:t>
            </a:r>
            <a:r>
              <a:rPr lang="en-US" sz="1200" dirty="0" err="1"/>
              <a:t>rgn</a:t>
            </a:r>
            <a:r>
              <a:rPr lang="en-US" sz="1200" dirty="0"/>
              <a:t>} : The current GFS wind field analysis</a:t>
            </a:r>
          </a:p>
          <a:p>
            <a:r>
              <a:rPr lang="en-US" sz="1200" dirty="0"/>
              <a:t>  ./etss.t{</a:t>
            </a:r>
            <a:r>
              <a:rPr lang="en-US" sz="1200" dirty="0" err="1"/>
              <a:t>cyc</a:t>
            </a:r>
            <a:r>
              <a:rPr lang="en-US" sz="1200" dirty="0"/>
              <a:t>}z.stormtide.con2p5km.grib2 : The 2.5km CONUS GRIB2 files for surge plus tide (with WMO headers)</a:t>
            </a:r>
          </a:p>
          <a:p>
            <a:r>
              <a:rPr lang="en-US" sz="1200" dirty="0"/>
              <a:t>  ./etss.t{</a:t>
            </a:r>
            <a:r>
              <a:rPr lang="en-US" sz="1200" dirty="0" err="1"/>
              <a:t>cyc</a:t>
            </a:r>
            <a:r>
              <a:rPr lang="en-US" sz="1200" dirty="0"/>
              <a:t>}z.stormsurge.con2p5km.grib2 : The 2.5km CONUS GRIB2 files for surge only (with WMO headers)</a:t>
            </a:r>
          </a:p>
          <a:p>
            <a:r>
              <a:rPr lang="en-US" sz="1200" dirty="0"/>
              <a:t>  ./etss.t{</a:t>
            </a:r>
            <a:r>
              <a:rPr lang="en-US" sz="1200" dirty="0" err="1"/>
              <a:t>cyc</a:t>
            </a:r>
            <a:r>
              <a:rPr lang="en-US" sz="1200" dirty="0"/>
              <a:t>}z.stormtide.con625m.grib2 : The 625m CONUS GRIB2 files for surge plus tide (no WMO headers)</a:t>
            </a:r>
          </a:p>
          <a:p>
            <a:r>
              <a:rPr lang="en-US" sz="1200" dirty="0"/>
              <a:t>  ./etss.t{</a:t>
            </a:r>
            <a:r>
              <a:rPr lang="en-US" sz="1200" dirty="0" err="1"/>
              <a:t>cyc</a:t>
            </a:r>
            <a:r>
              <a:rPr lang="en-US" sz="1200" dirty="0"/>
              <a:t>}z.stormtide.ala3km.grib2 : The 3km ALA GRIB2 files for surge plus tide (with WMO headers)</a:t>
            </a:r>
          </a:p>
          <a:p>
            <a:r>
              <a:rPr lang="en-US" sz="1200" dirty="0"/>
              <a:t>  ./etss.t{</a:t>
            </a:r>
            <a:r>
              <a:rPr lang="en-US" sz="1200" dirty="0" err="1"/>
              <a:t>cyc</a:t>
            </a:r>
            <a:r>
              <a:rPr lang="en-US" sz="1200" dirty="0"/>
              <a:t>}z.stormsurge.ala3km.grib2 : The 3km ALA GRIB2 files for surge only (with WMO headers)</a:t>
            </a:r>
          </a:p>
          <a:p>
            <a:r>
              <a:rPr lang="en-US" sz="1200" dirty="0"/>
              <a:t>  ./</a:t>
            </a:r>
            <a:r>
              <a:rPr lang="en-US" sz="1200" dirty="0" err="1"/>
              <a:t>mdlsurge</a:t>
            </a:r>
            <a:r>
              <a:rPr lang="en-US" sz="1200" dirty="0"/>
              <a:t>.${</a:t>
            </a:r>
            <a:r>
              <a:rPr lang="en-US" sz="1200" dirty="0" err="1"/>
              <a:t>cyc</a:t>
            </a:r>
            <a:r>
              <a:rPr lang="en-US" sz="1200" dirty="0"/>
              <a:t>}${</a:t>
            </a:r>
            <a:r>
              <a:rPr lang="en-US" sz="1200" dirty="0" err="1"/>
              <a:t>rgn</a:t>
            </a:r>
            <a:r>
              <a:rPr lang="en-US" sz="1200" dirty="0"/>
              <a:t>} : The predicted surge in text form</a:t>
            </a:r>
          </a:p>
          <a:p>
            <a:r>
              <a:rPr lang="en-US" sz="1200" dirty="0"/>
              <a:t>  ./etss.t${cyc}z.stormsurge.${rgn}.txt : The predicted surge in text form in new locations</a:t>
            </a:r>
          </a:p>
          <a:p>
            <a:r>
              <a:rPr lang="en-US" sz="1200" dirty="0"/>
              <a:t>  ./etss.t${cyc}z.stormtide.${rgn}.txt : The predicted surge plus tide in text form in new locations</a:t>
            </a:r>
          </a:p>
          <a:p>
            <a:r>
              <a:rPr lang="en-US" sz="1200" dirty="0"/>
              <a:t>  ./</a:t>
            </a:r>
            <a:r>
              <a:rPr lang="en-US" sz="1200" dirty="0" err="1"/>
              <a:t>sds</a:t>
            </a:r>
            <a:r>
              <a:rPr lang="en-US" sz="1200" dirty="0"/>
              <a:t>.${</a:t>
            </a:r>
            <a:r>
              <a:rPr lang="en-US" sz="1200" dirty="0" err="1"/>
              <a:t>cyc</a:t>
            </a:r>
            <a:r>
              <a:rPr lang="en-US" sz="1200" dirty="0"/>
              <a:t>} : Any errors that </a:t>
            </a:r>
            <a:r>
              <a:rPr lang="en-US" sz="1200" dirty="0" err="1"/>
              <a:t>occured</a:t>
            </a:r>
            <a:r>
              <a:rPr lang="en-US" sz="1200" dirty="0"/>
              <a:t> in a given cycle</a:t>
            </a:r>
          </a:p>
          <a:p>
            <a:r>
              <a:rPr lang="en-US" sz="1200" dirty="0"/>
              <a:t>  ./</a:t>
            </a:r>
            <a:r>
              <a:rPr lang="en-US" sz="1200" dirty="0" err="1"/>
              <a:t>sshistory</a:t>
            </a:r>
            <a:r>
              <a:rPr lang="en-US" sz="1200" dirty="0"/>
              <a:t>.${</a:t>
            </a:r>
            <a:r>
              <a:rPr lang="en-US" sz="1200" dirty="0" err="1"/>
              <a:t>cyc</a:t>
            </a:r>
            <a:r>
              <a:rPr lang="en-US" sz="1200" dirty="0"/>
              <a:t>}${</a:t>
            </a:r>
            <a:r>
              <a:rPr lang="en-US" sz="1200" dirty="0" err="1"/>
              <a:t>rgn</a:t>
            </a:r>
            <a:r>
              <a:rPr lang="en-US" sz="1200" dirty="0"/>
              <a:t>}* : The predicted surge at a station (in binary form)</a:t>
            </a:r>
          </a:p>
        </p:txBody>
      </p:sp>
    </p:spTree>
    <p:extLst>
      <p:ext uri="{BB962C8B-B14F-4D97-AF65-F5344CB8AC3E}">
        <p14:creationId xmlns:p14="http://schemas.microsoft.com/office/powerpoint/2010/main" val="254603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648</Words>
  <Application>Microsoft Office PowerPoint</Application>
  <PresentationFormat>On-screen Show (4:3)</PresentationFormat>
  <Paragraphs>62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Huiqing Liu</cp:lastModifiedBy>
  <cp:revision>8</cp:revision>
  <dcterms:modified xsi:type="dcterms:W3CDTF">2015-06-30T12:08:27Z</dcterms:modified>
</cp:coreProperties>
</file>