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B317-ED33-491A-B920-5FAE74A4958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21EB-6300-4AED-A51E-BFCA2E5E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9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B317-ED33-491A-B920-5FAE74A4958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21EB-6300-4AED-A51E-BFCA2E5E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B317-ED33-491A-B920-5FAE74A4958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21EB-6300-4AED-A51E-BFCA2E5E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9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B317-ED33-491A-B920-5FAE74A4958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21EB-6300-4AED-A51E-BFCA2E5E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B317-ED33-491A-B920-5FAE74A4958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21EB-6300-4AED-A51E-BFCA2E5E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9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B317-ED33-491A-B920-5FAE74A4958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21EB-6300-4AED-A51E-BFCA2E5E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B317-ED33-491A-B920-5FAE74A4958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21EB-6300-4AED-A51E-BFCA2E5E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1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B317-ED33-491A-B920-5FAE74A4958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21EB-6300-4AED-A51E-BFCA2E5E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7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B317-ED33-491A-B920-5FAE74A4958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21EB-6300-4AED-A51E-BFCA2E5E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B317-ED33-491A-B920-5FAE74A4958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21EB-6300-4AED-A51E-BFCA2E5E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B317-ED33-491A-B920-5FAE74A4958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21EB-6300-4AED-A51E-BFCA2E5E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8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B317-ED33-491A-B920-5FAE74A49581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21EB-6300-4AED-A51E-BFCA2E5E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7406CF7F-7783-47F9-AC5F-6DF24B99D253}" type="slidenum">
              <a:rPr lang="en-US" altLang="en-US" sz="1400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  <a:buFontTx/>
                <a:buNone/>
                <a:defRPr/>
              </a:pPr>
              <a:t>1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88068" name="Slide Number Placeholder 1"/>
          <p:cNvSpPr txBox="1">
            <a:spLocks/>
          </p:cNvSpPr>
          <p:nvPr/>
        </p:nvSpPr>
        <p:spPr bwMode="auto">
          <a:xfrm>
            <a:off x="7010400" y="66532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5933C7F-512D-4556-8BE9-98E74C61B3D0}" type="slidenum">
              <a:rPr lang="en-US" altLang="en-US" sz="1400">
                <a:solidFill>
                  <a:srgbClr val="FFFFFF"/>
                </a:solidFill>
              </a:rPr>
              <a:pPr algn="r"/>
              <a:t>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88069" name="Text Box 2"/>
          <p:cNvSpPr txBox="1">
            <a:spLocks noChangeArrowheads="1"/>
          </p:cNvSpPr>
          <p:nvPr/>
        </p:nvSpPr>
        <p:spPr bwMode="auto">
          <a:xfrm>
            <a:off x="911225" y="76200"/>
            <a:ext cx="6327775" cy="584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dirty="0" smtClean="0"/>
              <a:t>Probabilistic Extra-Tropical Storm Surge (P-ETSS) 1.0 and ETSS 2.2</a:t>
            </a:r>
            <a:endParaRPr lang="en-US" altLang="en-US" b="1" dirty="0"/>
          </a:p>
          <a:p>
            <a:pPr algn="ctr"/>
            <a:r>
              <a:rPr lang="en-US" altLang="en-US" sz="1400" b="1" dirty="0" smtClean="0"/>
              <a:t>Project </a:t>
            </a:r>
            <a:r>
              <a:rPr lang="en-US" altLang="en-US" sz="1400" b="1" dirty="0"/>
              <a:t>Status as of  </a:t>
            </a:r>
            <a:r>
              <a:rPr lang="en-US" altLang="en-US" sz="1400" b="1" dirty="0" smtClean="0"/>
              <a:t>12</a:t>
            </a:r>
            <a:r>
              <a:rPr lang="en-US" altLang="en-US" sz="1400" b="1" dirty="0" smtClean="0"/>
              <a:t>/02/2016</a:t>
            </a:r>
            <a:endParaRPr lang="en-US" altLang="en-US" sz="1400" b="1" dirty="0"/>
          </a:p>
        </p:txBody>
      </p:sp>
      <p:sp>
        <p:nvSpPr>
          <p:cNvPr id="88070" name="Line 3"/>
          <p:cNvSpPr>
            <a:spLocks noChangeShapeType="1"/>
          </p:cNvSpPr>
          <p:nvPr/>
        </p:nvSpPr>
        <p:spPr bwMode="auto">
          <a:xfrm>
            <a:off x="0" y="4191000"/>
            <a:ext cx="87630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8071" name="Line 4"/>
          <p:cNvSpPr>
            <a:spLocks noChangeShapeType="1"/>
          </p:cNvSpPr>
          <p:nvPr/>
        </p:nvSpPr>
        <p:spPr bwMode="auto">
          <a:xfrm>
            <a:off x="4572000" y="1141413"/>
            <a:ext cx="9525" cy="50958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2" name="Text Box 5"/>
          <p:cNvSpPr txBox="1">
            <a:spLocks noChangeArrowheads="1"/>
          </p:cNvSpPr>
          <p:nvPr/>
        </p:nvSpPr>
        <p:spPr bwMode="auto">
          <a:xfrm>
            <a:off x="1601788" y="4343400"/>
            <a:ext cx="1103312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Issues/Risks</a:t>
            </a:r>
          </a:p>
        </p:txBody>
      </p:sp>
      <p:sp>
        <p:nvSpPr>
          <p:cNvPr id="88073" name="Text Box 6"/>
          <p:cNvSpPr txBox="1">
            <a:spLocks noChangeArrowheads="1"/>
          </p:cNvSpPr>
          <p:nvPr/>
        </p:nvSpPr>
        <p:spPr bwMode="auto">
          <a:xfrm>
            <a:off x="6477000" y="4267200"/>
            <a:ext cx="8556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Finances</a:t>
            </a:r>
          </a:p>
        </p:txBody>
      </p:sp>
      <p:sp>
        <p:nvSpPr>
          <p:cNvPr id="88074" name="Text Box 7"/>
          <p:cNvSpPr txBox="1">
            <a:spLocks noChangeArrowheads="1"/>
          </p:cNvSpPr>
          <p:nvPr/>
        </p:nvSpPr>
        <p:spPr bwMode="auto">
          <a:xfrm>
            <a:off x="5074920" y="758952"/>
            <a:ext cx="2203704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Scheduling</a:t>
            </a:r>
          </a:p>
        </p:txBody>
      </p:sp>
      <p:sp>
        <p:nvSpPr>
          <p:cNvPr id="88076" name="Text Box 10"/>
          <p:cNvSpPr txBox="1">
            <a:spLocks noChangeArrowheads="1"/>
          </p:cNvSpPr>
          <p:nvPr/>
        </p:nvSpPr>
        <p:spPr bwMode="auto">
          <a:xfrm>
            <a:off x="1051560" y="758952"/>
            <a:ext cx="3520440" cy="3077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Project Information and Highlights</a:t>
            </a:r>
          </a:p>
        </p:txBody>
      </p:sp>
      <p:sp>
        <p:nvSpPr>
          <p:cNvPr id="88077" name="Rectangle 11"/>
          <p:cNvSpPr>
            <a:spLocks noChangeArrowheads="1"/>
          </p:cNvSpPr>
          <p:nvPr/>
        </p:nvSpPr>
        <p:spPr bwMode="auto">
          <a:xfrm>
            <a:off x="0" y="1052512"/>
            <a:ext cx="4572000" cy="306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defTabSz="45720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Lead</a:t>
            </a:r>
            <a:r>
              <a:rPr lang="en-US" altLang="en-US" sz="1100" b="1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altLang="en-US" sz="9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Arthur Taylor, </a:t>
            </a:r>
            <a:r>
              <a:rPr lang="en-US" altLang="en-US" sz="900" dirty="0" err="1" smtClean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Huiqing</a:t>
            </a:r>
            <a:r>
              <a:rPr lang="en-US" altLang="en-US" sz="9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Liu, MDL and Steven Earle, NCO</a:t>
            </a:r>
          </a:p>
          <a:p>
            <a:pPr marL="342900" indent="-341313" defTabSz="45720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en-US" sz="800" b="1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342900" indent="-341313" defTabSz="45720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Scope - ETSS 2.2</a:t>
            </a:r>
            <a:endParaRPr lang="en-US" altLang="en-US" sz="100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233363" indent="-233363">
              <a:buFontTx/>
              <a:buAutoNum type="arabicPeriod"/>
            </a:pP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Extend </a:t>
            </a:r>
            <a:r>
              <a:rPr lang="en-US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CONUS West Coast basin to cover the Gulf of AK with overland </a:t>
            </a:r>
            <a:r>
              <a:rPr lang="en-US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233363" indent="-233363">
              <a:buFontTx/>
              <a:buAutoNum type="arabicPeriod"/>
            </a:pPr>
            <a:r>
              <a:rPr lang="en-US" altLang="en-US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Tide version to resolve tide phase shift in CD2, ETP3 and AP3</a:t>
            </a:r>
            <a:endParaRPr lang="en-US" altLang="en-US" sz="9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3" indent="-233363">
              <a:buFontTx/>
              <a:buAutoNum type="arabicPeriod"/>
            </a:pPr>
            <a:r>
              <a:rPr lang="en-US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Experimentally generate max surge + tide above NAVD-88 for 0 to 102 hours</a:t>
            </a:r>
          </a:p>
          <a:p>
            <a:pPr marL="233363" indent="-233363">
              <a:buFontTx/>
              <a:buAutoNum type="arabicPeriod"/>
            </a:pP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Extend the forecast from 96 to 102 hours</a:t>
            </a:r>
          </a:p>
          <a:p>
            <a:pPr marL="233363" indent="-233363">
              <a:buFontTx/>
              <a:buAutoNum type="arabicPeriod"/>
            </a:pPr>
            <a:r>
              <a:rPr lang="en-US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Migrate </a:t>
            </a: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to the Cray</a:t>
            </a:r>
          </a:p>
          <a:p>
            <a:pPr marL="233363" indent="-233363">
              <a:buFontTx/>
              <a:buAutoNum type="arabicPeriod"/>
            </a:pP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Discontinue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5.0 km CONUS and 6.0 km AK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grids - AWIPS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version 16.1.1 (Dec. 15, 2015) no longer needs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them.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3" indent="-233363">
              <a:buFontTx/>
              <a:buAutoNum type="arabicPeriod"/>
            </a:pPr>
            <a:r>
              <a:rPr lang="en-US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enhancements and </a:t>
            </a: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ug fixes</a:t>
            </a:r>
          </a:p>
          <a:p>
            <a:pPr marL="233363" indent="-233363">
              <a:buFontTx/>
              <a:buAutoNum type="arabicPeriod"/>
            </a:pPr>
            <a:endParaRPr lang="en-US" alt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1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Scope </a:t>
            </a: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- P-ETSS 1.0</a:t>
            </a:r>
            <a:endParaRPr lang="en-US" altLang="en-US" sz="900" dirty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233363" indent="-233363">
              <a:buFontTx/>
              <a:buAutoNum type="arabicPeriod"/>
            </a:pPr>
            <a:r>
              <a:rPr lang="en-US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P-ETSS </a:t>
            </a: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– Run ETSS </a:t>
            </a:r>
            <a:r>
              <a:rPr lang="en-US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2.2 using GFS </a:t>
            </a:r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ensemble members to create </a:t>
            </a:r>
            <a:r>
              <a:rPr lang="en-US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3363" indent="-233363">
              <a:buFontTx/>
              <a:buAutoNum type="arabicPeriod"/>
            </a:pPr>
            <a:endParaRPr lang="en-US" altLang="en-US" sz="800" b="1" u="sng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342900" indent="-341313" defTabSz="45720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Expected Benefits</a:t>
            </a:r>
            <a:endParaRPr lang="en-US" altLang="en-US" sz="900" dirty="0">
              <a:latin typeface="Times New Roman" pitchFamily="18" charset="0"/>
            </a:endParaRPr>
          </a:p>
          <a:p>
            <a:pPr marL="233363" indent="-233363">
              <a:buFontTx/>
              <a:buAutoNum type="arabicPeriod"/>
            </a:pPr>
            <a:r>
              <a:rPr lang="en-US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Capture surge along the Canadian coast thereby improving the accuracy of the storm surge on the west coast</a:t>
            </a:r>
          </a:p>
          <a:p>
            <a:pPr marL="233363" indent="-233363">
              <a:buFontTx/>
              <a:buAutoNum type="arabicPeriod"/>
            </a:pPr>
            <a:r>
              <a:rPr lang="en-US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Extend the lead time for ETSS</a:t>
            </a:r>
          </a:p>
          <a:p>
            <a:pPr marL="233363" indent="-233363">
              <a:buFontTx/>
              <a:buAutoNum type="arabicPeriod"/>
            </a:pPr>
            <a:r>
              <a:rPr lang="en-US" alt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probabilistic inundation guidance based on surge and tide for extra-tropical storms</a:t>
            </a:r>
          </a:p>
        </p:txBody>
      </p:sp>
      <p:sp>
        <p:nvSpPr>
          <p:cNvPr id="88078" name="Rectangle 12"/>
          <p:cNvSpPr>
            <a:spLocks noChangeArrowheads="1"/>
          </p:cNvSpPr>
          <p:nvPr/>
        </p:nvSpPr>
        <p:spPr bwMode="auto">
          <a:xfrm>
            <a:off x="4586418" y="4652321"/>
            <a:ext cx="4405181" cy="16722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1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Associated Costs</a:t>
            </a:r>
            <a:r>
              <a:rPr lang="en-US" altLang="en-US" sz="1100" b="1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altLang="en-US" sz="10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Federal FTE labor and Contract </a:t>
            </a:r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endParaRPr lang="en-US" altLang="en-US" sz="800" b="1" u="sng" dirty="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Funding Sources</a:t>
            </a:r>
            <a:r>
              <a:rPr lang="en-US" altLang="en-US" sz="1100" b="1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altLang="en-US" sz="10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MDL Base and </a:t>
            </a:r>
            <a:r>
              <a:rPr lang="en-US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Sandy </a:t>
            </a:r>
            <a:r>
              <a:rPr lang="en-US" altLang="en-US" sz="1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Supplemental</a:t>
            </a: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endParaRPr lang="en-US" altLang="en-US" sz="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Computational Resources</a:t>
            </a:r>
            <a:endParaRPr lang="en-US" altLang="en-US" sz="1050" b="1" u="sng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Current: ETSS 2.1: Use 14 CPUs (1 node) for 37 min on Phase 2</a:t>
            </a: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New: ETSS 2.2: Use 14 CPUs (1 node) for </a:t>
            </a:r>
            <a:r>
              <a:rPr lang="en-US" altLang="en-US" sz="10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30</a:t>
            </a:r>
            <a:r>
              <a:rPr lang="en-US" alt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min on Cray</a:t>
            </a: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endParaRPr lang="en-US" altLang="en-US" sz="1000" dirty="0" smtClean="0">
              <a:solidFill>
                <a:srgbClr val="000000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New: P-ETSS 1.0: 294 CPU (13 nodes) for 35 min on Cray</a:t>
            </a: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- Approved Dec 14, 2015</a:t>
            </a:r>
          </a:p>
        </p:txBody>
      </p:sp>
      <p:sp>
        <p:nvSpPr>
          <p:cNvPr id="88080" name="Text Box 27"/>
          <p:cNvSpPr txBox="1">
            <a:spLocks noChangeArrowheads="1"/>
          </p:cNvSpPr>
          <p:nvPr/>
        </p:nvSpPr>
        <p:spPr bwMode="auto">
          <a:xfrm>
            <a:off x="1117600" y="6799263"/>
            <a:ext cx="914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en-US" sz="2000">
              <a:solidFill>
                <a:srgbClr val="FFFFFF"/>
              </a:solidFill>
            </a:endParaRPr>
          </a:p>
        </p:txBody>
      </p:sp>
      <p:sp>
        <p:nvSpPr>
          <p:cNvPr id="88083" name="Rectangle 30"/>
          <p:cNvSpPr>
            <a:spLocks noChangeArrowheads="1"/>
          </p:cNvSpPr>
          <p:nvPr/>
        </p:nvSpPr>
        <p:spPr bwMode="auto">
          <a:xfrm>
            <a:off x="55563" y="6615113"/>
            <a:ext cx="792205" cy="2154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80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v1.0  </a:t>
            </a:r>
            <a:r>
              <a:rPr lang="en-US" altLang="en-US" sz="800" dirty="0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09/14/07</a:t>
            </a:r>
            <a:endParaRPr lang="en-US" altLang="en-US" sz="8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8084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7100" y="0"/>
            <a:ext cx="1866900" cy="10858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sp>
        <p:nvSpPr>
          <p:cNvPr id="88087" name="Rectangle 36"/>
          <p:cNvSpPr>
            <a:spLocks noChangeArrowheads="1"/>
          </p:cNvSpPr>
          <p:nvPr/>
        </p:nvSpPr>
        <p:spPr bwMode="auto">
          <a:xfrm>
            <a:off x="0" y="4648200"/>
            <a:ext cx="4495800" cy="158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Issues</a:t>
            </a:r>
            <a:endParaRPr lang="en-US" altLang="en-US" sz="1100" dirty="0" smtClean="0">
              <a:latin typeface="Times New Roman" pitchFamily="18" charset="0"/>
            </a:endParaRPr>
          </a:p>
          <a:p>
            <a:pPr marL="230188" indent="-228600" defTabSz="457200">
              <a:buFont typeface="+mj-lt"/>
              <a:buAutoNum type="arabicPeriod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endParaRPr lang="en-US" altLang="en-US" sz="800" dirty="0" smtClean="0">
              <a:latin typeface="Times New Roman" pitchFamily="18" charset="0"/>
            </a:endParaRP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Mitigation</a:t>
            </a:r>
            <a:endParaRPr lang="en-US" altLang="en-US" sz="1000" b="1" u="sng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70829"/>
              </p:ext>
            </p:extLst>
          </p:nvPr>
        </p:nvGraphicFramePr>
        <p:xfrm>
          <a:off x="4724400" y="1188720"/>
          <a:ext cx="4328160" cy="2335034"/>
        </p:xfrm>
        <a:graphic>
          <a:graphicData uri="http://schemas.openxmlformats.org/drawingml/2006/table">
            <a:tbl>
              <a:tblPr/>
              <a:tblGrid>
                <a:gridCol w="2464647"/>
                <a:gridCol w="1127125"/>
                <a:gridCol w="736388"/>
              </a:tblGrid>
              <a:tr h="24509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Milestone (NCEP)</a:t>
                      </a:r>
                    </a:p>
                  </a:txBody>
                  <a:tcPr marT="53648" marB="45712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Date</a:t>
                      </a:r>
                    </a:p>
                  </a:txBody>
                  <a:tcPr marT="53648" marB="4571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Status</a:t>
                      </a:r>
                    </a:p>
                  </a:txBody>
                  <a:tcPr marT="53648" marB="4571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0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Initial coordination with SPA team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1/5/2017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5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Final Code Delivered to NCO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2/22/2017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8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Begin prep work for 30 day test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2/23/2017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8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IT testing ends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4/1/2017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8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Technical Information Notice Issued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4/6/2017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56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Users’ - 30-day evaluation begins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4/21/2017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990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Users’ - 30-day evaluation ends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5/20/2017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57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Management Brief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6/2/2017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32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Operational Implementation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6/6/2017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45" name="Rectangle 41"/>
          <p:cNvSpPr>
            <a:spLocks noChangeArrowheads="1"/>
          </p:cNvSpPr>
          <p:nvPr/>
        </p:nvSpPr>
        <p:spPr bwMode="auto">
          <a:xfrm>
            <a:off x="3962400" y="6510338"/>
            <a:ext cx="2476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FFFFFF"/>
                </a:solidFill>
              </a:rPr>
              <a:t>Potential Management Attention Needed</a:t>
            </a:r>
          </a:p>
        </p:txBody>
      </p:sp>
      <p:sp>
        <p:nvSpPr>
          <p:cNvPr id="88146" name="Rectangle 42"/>
          <p:cNvSpPr>
            <a:spLocks noChangeArrowheads="1"/>
          </p:cNvSpPr>
          <p:nvPr/>
        </p:nvSpPr>
        <p:spPr bwMode="auto">
          <a:xfrm>
            <a:off x="7086600" y="6510338"/>
            <a:ext cx="71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FFFFFF"/>
                </a:solidFill>
              </a:rPr>
              <a:t>On Track</a:t>
            </a:r>
          </a:p>
        </p:txBody>
      </p:sp>
      <p:pic>
        <p:nvPicPr>
          <p:cNvPr id="55" name="Picture 9" descr="NOAACLB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985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85217"/>
              </p:ext>
            </p:extLst>
          </p:nvPr>
        </p:nvGraphicFramePr>
        <p:xfrm>
          <a:off x="965200" y="6400800"/>
          <a:ext cx="7340600" cy="371475"/>
        </p:xfrm>
        <a:graphic>
          <a:graphicData uri="http://schemas.openxmlformats.org/drawingml/2006/table">
            <a:tbl>
              <a:tblPr/>
              <a:tblGrid>
                <a:gridCol w="2616200"/>
                <a:gridCol w="3268663"/>
                <a:gridCol w="14557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Management Attention Required</a:t>
                      </a:r>
                    </a:p>
                  </a:txBody>
                  <a:tcPr marL="91432" marR="91432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Potential Management Attention Needed</a:t>
                      </a: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On Target</a:t>
                      </a: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Oval 24"/>
          <p:cNvSpPr>
            <a:spLocks noChangeArrowheads="1"/>
          </p:cNvSpPr>
          <p:nvPr/>
        </p:nvSpPr>
        <p:spPr bwMode="auto">
          <a:xfrm>
            <a:off x="6962775" y="6400800"/>
            <a:ext cx="334963" cy="33337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5" name="Oval 25"/>
          <p:cNvSpPr>
            <a:spLocks noChangeArrowheads="1"/>
          </p:cNvSpPr>
          <p:nvPr/>
        </p:nvSpPr>
        <p:spPr bwMode="auto">
          <a:xfrm>
            <a:off x="3917950" y="6400800"/>
            <a:ext cx="334963" cy="3333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46" name="Oval 83"/>
          <p:cNvSpPr>
            <a:spLocks noChangeArrowheads="1"/>
          </p:cNvSpPr>
          <p:nvPr/>
        </p:nvSpPr>
        <p:spPr bwMode="auto">
          <a:xfrm>
            <a:off x="1044575" y="6400800"/>
            <a:ext cx="334963" cy="33337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" name="Oval 1"/>
          <p:cNvSpPr/>
          <p:nvPr/>
        </p:nvSpPr>
        <p:spPr>
          <a:xfrm>
            <a:off x="4663440" y="722376"/>
            <a:ext cx="338328" cy="338328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" name="Group 33"/>
          <p:cNvGrpSpPr>
            <a:grpSpLocks/>
          </p:cNvGrpSpPr>
          <p:nvPr/>
        </p:nvGrpSpPr>
        <p:grpSpPr bwMode="auto">
          <a:xfrm>
            <a:off x="640080" y="722376"/>
            <a:ext cx="338328" cy="339939"/>
            <a:chOff x="2979" y="2784"/>
            <a:chExt cx="211" cy="211"/>
          </a:xfrm>
        </p:grpSpPr>
        <p:sp>
          <p:nvSpPr>
            <p:cNvPr id="50" name="Oval 34"/>
            <p:cNvSpPr>
              <a:spLocks noChangeArrowheads="1"/>
            </p:cNvSpPr>
            <p:nvPr/>
          </p:nvSpPr>
          <p:spPr bwMode="auto">
            <a:xfrm>
              <a:off x="2979" y="2785"/>
              <a:ext cx="211" cy="210"/>
            </a:xfrm>
            <a:prstGeom prst="ellipse">
              <a:avLst/>
            </a:prstGeom>
            <a:solidFill>
              <a:srgbClr val="00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2979" y="2784"/>
              <a:ext cx="211" cy="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en-US" sz="1600" b="1" dirty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G</a:t>
              </a:r>
            </a:p>
          </p:txBody>
        </p:sp>
      </p:grpSp>
      <p:sp>
        <p:nvSpPr>
          <p:cNvPr id="57" name="Oval 56"/>
          <p:cNvSpPr/>
          <p:nvPr/>
        </p:nvSpPr>
        <p:spPr>
          <a:xfrm>
            <a:off x="4663440" y="4250436"/>
            <a:ext cx="338328" cy="338328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1440" y="4250436"/>
            <a:ext cx="338328" cy="338328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81525" y="3962400"/>
            <a:ext cx="3286802" cy="231948"/>
            <a:chOff x="4581525" y="4074468"/>
            <a:chExt cx="3286802" cy="231948"/>
          </a:xfrm>
        </p:grpSpPr>
        <p:sp>
          <p:nvSpPr>
            <p:cNvPr id="40" name="TextBox 39"/>
            <p:cNvSpPr txBox="1"/>
            <p:nvPr/>
          </p:nvSpPr>
          <p:spPr>
            <a:xfrm>
              <a:off x="5805356" y="4075584"/>
              <a:ext cx="389384" cy="2308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MDL</a:t>
              </a:r>
              <a:endParaRPr lang="en-US" sz="9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88254" y="4074468"/>
              <a:ext cx="441146" cy="2308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NCO</a:t>
              </a:r>
              <a:endParaRPr lang="en-US" sz="9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81525" y="4075584"/>
              <a:ext cx="1223412" cy="2308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Responsible Entity</a:t>
              </a:r>
              <a:endParaRPr lang="en-US" sz="9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86196" y="4074468"/>
              <a:ext cx="428322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User</a:t>
              </a:r>
              <a:endParaRPr lang="en-US" sz="9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10400" y="4075584"/>
              <a:ext cx="857927" cy="2308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Management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06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344</Words>
  <Application>Microsoft Office PowerPoint</Application>
  <PresentationFormat>On-screen Show (4:3)</PresentationFormat>
  <Paragraphs>78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N. Baker</dc:creator>
  <cp:lastModifiedBy>Arthur Taylor</cp:lastModifiedBy>
  <cp:revision>78</cp:revision>
  <cp:lastPrinted>2016-03-10T19:25:33Z</cp:lastPrinted>
  <dcterms:created xsi:type="dcterms:W3CDTF">2014-09-19T12:18:03Z</dcterms:created>
  <dcterms:modified xsi:type="dcterms:W3CDTF">2016-12-02T11:41:18Z</dcterms:modified>
</cp:coreProperties>
</file>