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14"/>
  </p:notesMasterIdLst>
  <p:sldIdLst>
    <p:sldId id="258" r:id="rId3"/>
    <p:sldId id="261" r:id="rId4"/>
    <p:sldId id="264" r:id="rId5"/>
    <p:sldId id="270" r:id="rId6"/>
    <p:sldId id="271" r:id="rId7"/>
    <p:sldId id="262" r:id="rId8"/>
    <p:sldId id="266" r:id="rId9"/>
    <p:sldId id="267" r:id="rId10"/>
    <p:sldId id="268" r:id="rId11"/>
    <p:sldId id="263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7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FD7B7-12E0-2F4F-A499-ACE9FB30413A}" type="datetimeFigureOut">
              <a:rPr lang="en-US" smtClean="0"/>
              <a:t>9/11/17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B5554-0F9A-174E-9431-6632022FC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93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CBE40CE1-EF72-46D5-B824-D1353E0C1D63}" type="slidenum">
              <a:rPr lang="en-US" sz="1200" i="0">
                <a:solidFill>
                  <a:prstClr val="black"/>
                </a:solidFill>
              </a:rPr>
              <a:pPr/>
              <a:t>1</a:t>
            </a:fld>
            <a:endParaRPr lang="en-US" sz="1200" i="0">
              <a:solidFill>
                <a:prstClr val="black"/>
              </a:solidFill>
            </a:endParaRPr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B5554-0F9A-174E-9431-6632022FCB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63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F78F5-8047-994E-A653-093BEFDEF6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65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tif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8"/>
          <p:cNvSpPr>
            <a:spLocks noChangeArrowheads="1"/>
          </p:cNvSpPr>
          <p:nvPr userDrawn="1"/>
        </p:nvSpPr>
        <p:spPr bwMode="auto">
          <a:xfrm>
            <a:off x="0" y="0"/>
            <a:ext cx="9144000" cy="5803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i="1">
              <a:solidFill>
                <a:srgbClr val="000000"/>
              </a:solidFill>
              <a:latin typeface="Arial" pitchFamily="34" charset="0"/>
              <a:ea typeface="MS PGothic" pitchFamily="34" charset="-128"/>
              <a:cs typeface="ＭＳ Ｐゴシック"/>
            </a:endParaRPr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>
            <a:off x="0" y="5748338"/>
            <a:ext cx="9150350" cy="76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i="1">
              <a:solidFill>
                <a:srgbClr val="000000"/>
              </a:solidFill>
              <a:latin typeface="Arial" pitchFamily="34" charset="0"/>
              <a:ea typeface="MS PGothic" pitchFamily="34" charset="-128"/>
              <a:cs typeface="ＭＳ Ｐゴシック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2433638"/>
            <a:ext cx="8226425" cy="508000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455613" y="1676400"/>
            <a:ext cx="8226425" cy="776288"/>
          </a:xfrm>
        </p:spPr>
        <p:txBody>
          <a:bodyPr/>
          <a:lstStyle>
            <a:lvl1pPr algn="ctr">
              <a:defRPr sz="4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316413"/>
            <a:ext cx="8226425" cy="457200"/>
          </a:xfrm>
        </p:spPr>
        <p:txBody>
          <a:bodyPr anchor="ctr"/>
          <a:lstStyle>
            <a:lvl1pPr algn="ctr">
              <a:defRPr sz="1400" i="1">
                <a:solidFill>
                  <a:schemeClr val="bg1"/>
                </a:solidFill>
              </a:defRPr>
            </a:lvl1pPr>
          </a:lstStyle>
          <a:p>
            <a:fld id="{063558E2-C08A-BA49-A7C3-6CBC8D97776F}" type="datetime1">
              <a:rPr lang="en-US" smtClean="0">
                <a:solidFill>
                  <a:srgbClr val="FFFFFF"/>
                </a:solidFill>
                <a:latin typeface="Arial"/>
                <a:ea typeface="ＭＳ Ｐゴシック"/>
                <a:cs typeface="ＭＳ Ｐゴシック"/>
              </a:rPr>
              <a:pPr/>
              <a:t>9/11/17</a:t>
            </a:fld>
            <a:endParaRPr lang="en-US" sz="2000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141324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5377A9-A844-2D47-92B0-C571DAC59CD1}" type="datetime1">
              <a:rPr lang="en-US" smtClean="0">
                <a:solidFill>
                  <a:srgbClr val="B0B2B4"/>
                </a:solidFill>
                <a:latin typeface="Arial"/>
                <a:ea typeface="ＭＳ Ｐゴシック"/>
                <a:cs typeface="ＭＳ Ｐゴシック"/>
              </a:rPr>
              <a:pPr/>
              <a:t>9/11/17</a:t>
            </a:fld>
            <a:endParaRPr lang="en-US" sz="1400" i="1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B0B2B4"/>
                </a:solidFill>
                <a:cs typeface="ＭＳ Ｐゴシック"/>
              </a:rPr>
              <a:t>National Center for Genome Analysis Support - ncgas.org</a:t>
            </a:r>
            <a:endParaRPr lang="en-US" sz="1400" i="1">
              <a:solidFill>
                <a:srgbClr val="000000"/>
              </a:solidFill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6591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49325"/>
            <a:ext cx="1778000" cy="5070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949325"/>
            <a:ext cx="5181600" cy="5070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8733FD-4891-9148-8480-E0D1CF78AF04}" type="datetime1">
              <a:rPr lang="en-US" smtClean="0">
                <a:solidFill>
                  <a:srgbClr val="B0B2B4"/>
                </a:solidFill>
                <a:latin typeface="Arial"/>
                <a:ea typeface="ＭＳ Ｐゴシック"/>
                <a:cs typeface="ＭＳ Ｐゴシック"/>
              </a:rPr>
              <a:pPr/>
              <a:t>9/11/17</a:t>
            </a:fld>
            <a:endParaRPr lang="en-US" sz="1400" i="1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B0B2B4"/>
                </a:solidFill>
                <a:cs typeface="ＭＳ Ｐゴシック"/>
              </a:rPr>
              <a:t>National Center for Genome Analysis Support - ncgas.org</a:t>
            </a:r>
            <a:endParaRPr lang="en-US" sz="1400" i="1">
              <a:solidFill>
                <a:srgbClr val="000000"/>
              </a:solidFill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92538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4" name="Rectangle 52"/>
          <p:cNvSpPr>
            <a:spLocks noChangeArrowheads="1"/>
          </p:cNvSpPr>
          <p:nvPr/>
        </p:nvSpPr>
        <p:spPr bwMode="auto">
          <a:xfrm>
            <a:off x="0" y="0"/>
            <a:ext cx="9144000" cy="4648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i="1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7200" y="1763713"/>
            <a:ext cx="8226425" cy="508000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Subtitle</a:t>
            </a:r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55613" y="1014413"/>
            <a:ext cx="8226425" cy="776287"/>
          </a:xfrm>
        </p:spPr>
        <p:txBody>
          <a:bodyPr/>
          <a:lstStyle>
            <a:lvl1pPr algn="ctr">
              <a:defRPr sz="4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Title</a:t>
            </a:r>
          </a:p>
        </p:txBody>
      </p:sp>
      <p:sp>
        <p:nvSpPr>
          <p:cNvPr id="3096" name="Line 24"/>
          <p:cNvSpPr>
            <a:spLocks noChangeShapeType="1"/>
          </p:cNvSpPr>
          <p:nvPr/>
        </p:nvSpPr>
        <p:spPr bwMode="auto">
          <a:xfrm>
            <a:off x="2106613" y="2551113"/>
            <a:ext cx="490378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i="1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125" name="Line 53"/>
          <p:cNvSpPr>
            <a:spLocks noChangeShapeType="1"/>
          </p:cNvSpPr>
          <p:nvPr/>
        </p:nvSpPr>
        <p:spPr bwMode="auto">
          <a:xfrm>
            <a:off x="0" y="4648200"/>
            <a:ext cx="9144000" cy="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i="1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pic>
        <p:nvPicPr>
          <p:cNvPr id="2" name="Picture 1" descr="RT_IU-UITS-PTI.V.CMYK.ti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4200" y="4724400"/>
            <a:ext cx="2982372" cy="2015247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43200"/>
            <a:ext cx="8229600" cy="457200"/>
          </a:xfrm>
        </p:spPr>
        <p:txBody>
          <a:bodyPr/>
          <a:lstStyle>
            <a:lvl1pPr marL="0" indent="0" algn="ctr">
              <a:buNone/>
              <a:tabLst>
                <a:tab pos="177800" algn="l"/>
              </a:tabLst>
              <a:defRPr sz="20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presenter name</a:t>
            </a:r>
          </a:p>
        </p:txBody>
      </p:sp>
    </p:spTree>
    <p:extLst>
      <p:ext uri="{BB962C8B-B14F-4D97-AF65-F5344CB8AC3E}">
        <p14:creationId xmlns:p14="http://schemas.microsoft.com/office/powerpoint/2010/main" val="534577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77213" cy="1143000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1371-1E5D-4540-8D6E-8432AB53A6A6}" type="slidenum">
              <a:rPr lang="en-US" smtClean="0">
                <a:solidFill>
                  <a:srgbClr val="FFFFFF"/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47733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1371-1E5D-4540-8D6E-8432AB53A6A6}" type="slidenum">
              <a:rPr lang="en-US" smtClean="0">
                <a:solidFill>
                  <a:srgbClr val="FFFFFF"/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47429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5588" y="1852613"/>
            <a:ext cx="3478212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852613"/>
            <a:ext cx="3479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1371-1E5D-4540-8D6E-8432AB53A6A6}" type="slidenum">
              <a:rPr lang="en-US" smtClean="0">
                <a:solidFill>
                  <a:srgbClr val="FFFFFF"/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90094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/>
            <a:fld id="{A20F34BE-C4AA-2B42-B0BD-0B7906E0248F}" type="datetime1">
              <a:rPr lang="en-US" smtClean="0">
                <a:solidFill>
                  <a:srgbClr val="000000"/>
                </a:solidFill>
                <a:latin typeface="Century Gothic"/>
                <a:ea typeface="MS PGothic" pitchFamily="34" charset="-128"/>
              </a:rPr>
              <a:pPr defTabSz="914400"/>
              <a:t>9/11/17</a:t>
            </a:fld>
            <a:endParaRPr lang="en-US" sz="1400" i="1">
              <a:solidFill>
                <a:srgbClr val="000000"/>
              </a:solidFill>
              <a:latin typeface="Century Gothic"/>
              <a:ea typeface="MS PGothic" pitchFamily="34" charset="-128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5562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/>
            <a:r>
              <a:rPr lang="en-US" smtClean="0">
                <a:solidFill>
                  <a:srgbClr val="000000"/>
                </a:solidFill>
                <a:latin typeface="Century Gothic"/>
                <a:ea typeface="MS PGothic" pitchFamily="34" charset="-128"/>
              </a:rPr>
              <a:t>National Center for Genome Analysis Support - ncgas.org</a:t>
            </a:r>
            <a:endParaRPr lang="en-US" sz="1400" i="1">
              <a:solidFill>
                <a:srgbClr val="000000"/>
              </a:solidFill>
              <a:latin typeface="Century Gothic"/>
              <a:ea typeface="MS PGothic" pitchFamily="34" charset="-128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1371-1E5D-4540-8D6E-8432AB53A6A6}" type="slidenum">
              <a:rPr lang="en-US" smtClean="0">
                <a:solidFill>
                  <a:srgbClr val="FFFFFF"/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99244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828800"/>
            <a:ext cx="8177213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Division name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1371-1E5D-4540-8D6E-8432AB53A6A6}" type="slidenum">
              <a:rPr lang="en-US" smtClean="0">
                <a:solidFill>
                  <a:srgbClr val="FFFFFF"/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200400"/>
            <a:ext cx="8229600" cy="6858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Director name</a:t>
            </a:r>
          </a:p>
        </p:txBody>
      </p:sp>
    </p:spTree>
    <p:extLst>
      <p:ext uri="{BB962C8B-B14F-4D97-AF65-F5344CB8AC3E}">
        <p14:creationId xmlns:p14="http://schemas.microsoft.com/office/powerpoint/2010/main" val="38703761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/>
            <a:fld id="{731D4CB0-801E-E44E-A38A-864E7AAFC1EE}" type="datetime1">
              <a:rPr lang="en-US" smtClean="0">
                <a:solidFill>
                  <a:srgbClr val="000000"/>
                </a:solidFill>
                <a:latin typeface="Century Gothic"/>
                <a:ea typeface="MS PGothic" pitchFamily="34" charset="-128"/>
              </a:rPr>
              <a:pPr defTabSz="914400"/>
              <a:t>9/11/17</a:t>
            </a:fld>
            <a:endParaRPr lang="en-US" sz="1400" i="1">
              <a:solidFill>
                <a:srgbClr val="000000"/>
              </a:solidFill>
              <a:latin typeface="Century Gothic"/>
              <a:ea typeface="MS PGothic" pitchFamily="34" charset="-128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5562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/>
            <a:r>
              <a:rPr lang="en-US" smtClean="0">
                <a:solidFill>
                  <a:srgbClr val="000000"/>
                </a:solidFill>
                <a:latin typeface="Century Gothic"/>
                <a:ea typeface="MS PGothic" pitchFamily="34" charset="-128"/>
              </a:rPr>
              <a:t>National Center for Genome Analysis Support - ncgas.org</a:t>
            </a:r>
            <a:endParaRPr lang="en-US" sz="1400" i="1">
              <a:solidFill>
                <a:srgbClr val="000000"/>
              </a:solidFill>
              <a:latin typeface="Century Gothic"/>
              <a:ea typeface="MS PGothic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1371-1E5D-4540-8D6E-8432AB53A6A6}" type="slidenum">
              <a:rPr lang="en-US" smtClean="0">
                <a:solidFill>
                  <a:srgbClr val="FFFFFF"/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00177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/>
            <a:fld id="{F47209B8-7EA5-A849-AB90-432383FF9650}" type="datetime1">
              <a:rPr lang="en-US" smtClean="0">
                <a:solidFill>
                  <a:srgbClr val="000000"/>
                </a:solidFill>
                <a:latin typeface="Century Gothic"/>
                <a:ea typeface="MS PGothic" pitchFamily="34" charset="-128"/>
              </a:rPr>
              <a:pPr defTabSz="914400"/>
              <a:t>9/11/17</a:t>
            </a:fld>
            <a:endParaRPr lang="en-US" sz="1400" i="1">
              <a:solidFill>
                <a:srgbClr val="000000"/>
              </a:solidFill>
              <a:latin typeface="Century Gothic"/>
              <a:ea typeface="MS PGothic" pitchFamily="34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5562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/>
            <a:r>
              <a:rPr lang="en-US" smtClean="0">
                <a:solidFill>
                  <a:srgbClr val="000000"/>
                </a:solidFill>
                <a:latin typeface="Century Gothic"/>
                <a:ea typeface="MS PGothic" pitchFamily="34" charset="-128"/>
              </a:rPr>
              <a:t>National Center for Genome Analysis Support - ncgas.org</a:t>
            </a:r>
            <a:endParaRPr lang="en-US" sz="1400" i="1">
              <a:solidFill>
                <a:srgbClr val="000000"/>
              </a:solidFill>
              <a:latin typeface="Century Gothic"/>
              <a:ea typeface="MS PGothic" pitchFamily="34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1371-1E5D-4540-8D6E-8432AB53A6A6}" type="slidenum">
              <a:rPr lang="en-US" smtClean="0">
                <a:solidFill>
                  <a:srgbClr val="FFFFFF"/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6426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24B140-53C9-CC42-9EC3-3BE935855464}" type="datetime1">
              <a:rPr lang="en-US" smtClean="0">
                <a:solidFill>
                  <a:srgbClr val="B0B2B4"/>
                </a:solidFill>
                <a:latin typeface="Arial"/>
                <a:ea typeface="ＭＳ Ｐゴシック"/>
                <a:cs typeface="ＭＳ Ｐゴシック"/>
              </a:rPr>
              <a:pPr/>
              <a:t>9/11/17</a:t>
            </a:fld>
            <a:endParaRPr lang="en-US" sz="1400" i="1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B0B2B4"/>
                </a:solidFill>
                <a:cs typeface="ＭＳ Ｐゴシック"/>
              </a:rPr>
              <a:t>National Center for Genome Analysis Support - ncgas.org</a:t>
            </a:r>
            <a:endParaRPr lang="en-US" sz="1400" i="1">
              <a:solidFill>
                <a:srgbClr val="000000"/>
              </a:solidFill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3626978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/>
            <a:fld id="{C1654CE1-DA2A-7B4E-B327-087C815166FC}" type="datetime1">
              <a:rPr lang="en-US" smtClean="0">
                <a:solidFill>
                  <a:srgbClr val="000000"/>
                </a:solidFill>
                <a:latin typeface="Century Gothic"/>
                <a:ea typeface="MS PGothic" pitchFamily="34" charset="-128"/>
              </a:rPr>
              <a:pPr defTabSz="914400"/>
              <a:t>9/11/17</a:t>
            </a:fld>
            <a:endParaRPr lang="en-US" sz="1400" i="1">
              <a:solidFill>
                <a:srgbClr val="000000"/>
              </a:solidFill>
              <a:latin typeface="Century Gothic"/>
              <a:ea typeface="MS PGothic" pitchFamily="34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5562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/>
            <a:r>
              <a:rPr lang="en-US" smtClean="0">
                <a:solidFill>
                  <a:srgbClr val="000000"/>
                </a:solidFill>
                <a:latin typeface="Century Gothic"/>
                <a:ea typeface="MS PGothic" pitchFamily="34" charset="-128"/>
              </a:rPr>
              <a:t>National Center for Genome Analysis Support - ncgas.org</a:t>
            </a:r>
            <a:endParaRPr lang="en-US" sz="1400" i="1">
              <a:solidFill>
                <a:srgbClr val="000000"/>
              </a:solidFill>
              <a:latin typeface="Century Gothic"/>
              <a:ea typeface="MS PGothic" pitchFamily="34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1371-1E5D-4540-8D6E-8432AB53A6A6}" type="slidenum">
              <a:rPr lang="en-US" smtClean="0">
                <a:solidFill>
                  <a:srgbClr val="FFFFFF"/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482792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/>
            <a:fld id="{4F6A8D25-4942-A946-AC28-B64CC25341A9}" type="datetime1">
              <a:rPr lang="en-US" smtClean="0">
                <a:solidFill>
                  <a:srgbClr val="000000"/>
                </a:solidFill>
                <a:latin typeface="Century Gothic"/>
                <a:ea typeface="MS PGothic" pitchFamily="34" charset="-128"/>
              </a:rPr>
              <a:pPr defTabSz="914400"/>
              <a:t>9/11/17</a:t>
            </a:fld>
            <a:endParaRPr lang="en-US" sz="1400" i="1">
              <a:solidFill>
                <a:srgbClr val="000000"/>
              </a:solidFill>
              <a:latin typeface="Century Gothic"/>
              <a:ea typeface="MS PGothic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5562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/>
            <a:r>
              <a:rPr lang="en-US" smtClean="0">
                <a:solidFill>
                  <a:srgbClr val="000000"/>
                </a:solidFill>
                <a:latin typeface="Century Gothic"/>
                <a:ea typeface="MS PGothic" pitchFamily="34" charset="-128"/>
              </a:rPr>
              <a:t>National Center for Genome Analysis Support - ncgas.org</a:t>
            </a:r>
            <a:endParaRPr lang="en-US" sz="1400" i="1">
              <a:solidFill>
                <a:srgbClr val="000000"/>
              </a:solidFill>
              <a:latin typeface="Century Gothic"/>
              <a:ea typeface="MS PGothic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1371-1E5D-4540-8D6E-8432AB53A6A6}" type="slidenum">
              <a:rPr lang="en-US" smtClean="0">
                <a:solidFill>
                  <a:srgbClr val="FFFFFF"/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407064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811213"/>
            <a:ext cx="1778000" cy="5080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811213"/>
            <a:ext cx="5181600" cy="5080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/>
            <a:fld id="{C7F09DEF-C6F6-E348-9A6F-8AA7D855750B}" type="datetime1">
              <a:rPr lang="en-US" smtClean="0">
                <a:solidFill>
                  <a:srgbClr val="000000"/>
                </a:solidFill>
                <a:latin typeface="Century Gothic"/>
                <a:ea typeface="MS PGothic" pitchFamily="34" charset="-128"/>
              </a:rPr>
              <a:pPr defTabSz="914400"/>
              <a:t>9/11/17</a:t>
            </a:fld>
            <a:endParaRPr lang="en-US" sz="1400" i="1">
              <a:solidFill>
                <a:srgbClr val="000000"/>
              </a:solidFill>
              <a:latin typeface="Century Gothic"/>
              <a:ea typeface="MS PGothic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5562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/>
            <a:r>
              <a:rPr lang="en-US" smtClean="0">
                <a:solidFill>
                  <a:srgbClr val="000000"/>
                </a:solidFill>
                <a:latin typeface="Century Gothic"/>
                <a:ea typeface="MS PGothic" pitchFamily="34" charset="-128"/>
              </a:rPr>
              <a:t>National Center for Genome Analysis Support - ncgas.org</a:t>
            </a:r>
            <a:endParaRPr lang="en-US" sz="1400" i="1">
              <a:solidFill>
                <a:srgbClr val="000000"/>
              </a:solidFill>
              <a:latin typeface="Century Gothic"/>
              <a:ea typeface="MS PGothic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1371-1E5D-4540-8D6E-8432AB53A6A6}" type="slidenum">
              <a:rPr lang="en-US" smtClean="0">
                <a:solidFill>
                  <a:srgbClr val="FFFFFF"/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162622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/>
          <a:p>
            <a:pPr defTabSz="914400"/>
            <a:fld id="{B0BE0D27-284E-AF4B-A1D4-8AD09030BABF}" type="datetime1">
              <a:rPr lang="en-US">
                <a:solidFill>
                  <a:srgbClr val="000000"/>
                </a:solidFill>
                <a:latin typeface="Century Gothic"/>
                <a:ea typeface="MS PGothic" pitchFamily="34" charset="-128"/>
              </a:rPr>
              <a:pPr defTabSz="914400"/>
              <a:t>9/11/17</a:t>
            </a:fld>
            <a:endParaRPr lang="en-US">
              <a:solidFill>
                <a:srgbClr val="000000"/>
              </a:solidFill>
              <a:latin typeface="Century Gothic"/>
              <a:ea typeface="MS PGothic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5562600" cy="228600"/>
          </a:xfrm>
          <a:prstGeom prst="rect">
            <a:avLst/>
          </a:prstGeom>
        </p:spPr>
        <p:txBody>
          <a:bodyPr/>
          <a:lstStyle/>
          <a:p>
            <a:pPr defTabSz="914400"/>
            <a:r>
              <a:rPr lang="en-US">
                <a:solidFill>
                  <a:srgbClr val="000000"/>
                </a:solidFill>
                <a:latin typeface="Century Gothic"/>
                <a:ea typeface="MS PGothic" pitchFamily="34" charset="-128"/>
              </a:rPr>
              <a:t>National Center for Genome Analysis Support - ncgas.org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E6F75-AF33-48F5-8FB9-D6C33C5AB656}" type="slidenum">
              <a:rPr lang="en-US" smtClean="0">
                <a:solidFill>
                  <a:srgbClr val="FFFFFF"/>
                </a:solidFill>
                <a:latin typeface="Century Gothic"/>
              </a:rPr>
              <a:pPr/>
              <a:t>‹#›</a:t>
            </a:fld>
            <a:endParaRPr lang="en-US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331555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/>
            <a:fld id="{480F7B17-3429-FA41-9148-95971471930E}" type="datetime1">
              <a:rPr lang="en-US" smtClean="0">
                <a:solidFill>
                  <a:srgbClr val="000000"/>
                </a:solidFill>
                <a:latin typeface="Century Gothic"/>
                <a:ea typeface="MS PGothic" pitchFamily="34" charset="-128"/>
              </a:rPr>
              <a:pPr defTabSz="914400"/>
              <a:t>9/11/17</a:t>
            </a:fld>
            <a:endParaRPr lang="en-US">
              <a:solidFill>
                <a:srgbClr val="000000"/>
              </a:solidFill>
              <a:latin typeface="Century Gothic"/>
              <a:ea typeface="MS PGothic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/>
            <a:r>
              <a:rPr lang="en-US" smtClean="0">
                <a:solidFill>
                  <a:srgbClr val="000000"/>
                </a:solidFill>
                <a:latin typeface="Century Gothic"/>
                <a:ea typeface="MS PGothic" pitchFamily="34" charset="-128"/>
              </a:rPr>
              <a:t>National Center for Genome Analysis Support - ncgas.org</a:t>
            </a:r>
            <a:endParaRPr lang="en-US">
              <a:solidFill>
                <a:srgbClr val="000000"/>
              </a:solidFill>
              <a:latin typeface="Century Gothic"/>
              <a:ea typeface="MS PGothic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1998755-5510-42EB-AAB5-837F380563EE}" type="slidenum">
              <a:rPr lang="en-US">
                <a:solidFill>
                  <a:srgbClr val="FFFFFF"/>
                </a:solidFill>
                <a:latin typeface="Century Gothic"/>
              </a:rPr>
              <a:pPr/>
              <a:t>‹#›</a:t>
            </a:fld>
            <a:endParaRPr lang="en-US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425415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/>
            <a:fld id="{EDF5A530-4253-5246-A12E-1808CCD60962}" type="datetime1">
              <a:rPr lang="en-US" smtClean="0">
                <a:solidFill>
                  <a:srgbClr val="000000"/>
                </a:solidFill>
                <a:latin typeface="Century Gothic"/>
                <a:ea typeface="MS PGothic" pitchFamily="34" charset="-128"/>
              </a:rPr>
              <a:pPr defTabSz="914400"/>
              <a:t>9/11/17</a:t>
            </a:fld>
            <a:endParaRPr lang="en-US">
              <a:solidFill>
                <a:srgbClr val="000000"/>
              </a:solidFill>
              <a:latin typeface="Century Gothic"/>
              <a:ea typeface="MS PGothic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5562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/>
            <a:r>
              <a:rPr lang="en-US" smtClean="0">
                <a:solidFill>
                  <a:srgbClr val="000000"/>
                </a:solidFill>
                <a:latin typeface="Century Gothic"/>
                <a:ea typeface="MS PGothic" pitchFamily="34" charset="-128"/>
              </a:rPr>
              <a:t>National Center for Genome Analysis Support - ncgas.org</a:t>
            </a:r>
            <a:endParaRPr lang="en-US">
              <a:solidFill>
                <a:srgbClr val="000000"/>
              </a:solidFill>
              <a:latin typeface="Century Gothic"/>
              <a:ea typeface="MS PGothic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85DFDA-C979-4D94-9A8C-97D4D1B3389D}" type="slidenum">
              <a:rPr lang="en-US">
                <a:solidFill>
                  <a:srgbClr val="FFFFFF"/>
                </a:solidFill>
                <a:latin typeface="Century Gothic"/>
              </a:rPr>
              <a:pPr/>
              <a:t>‹#›</a:t>
            </a:fld>
            <a:endParaRPr lang="en-US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722504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57200"/>
            <a:ext cx="7650163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95400" y="1981200"/>
            <a:ext cx="3748088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95888" y="1981200"/>
            <a:ext cx="3749675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6265863"/>
            <a:ext cx="170656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/>
            <a:fld id="{0742DA2E-954F-8F49-904D-F9D39DDBCFCA}" type="datetime1">
              <a:rPr lang="en-US" smtClean="0">
                <a:solidFill>
                  <a:srgbClr val="000000"/>
                </a:solidFill>
                <a:latin typeface="Century Gothic"/>
                <a:ea typeface="MS PGothic" pitchFamily="34" charset="-128"/>
              </a:rPr>
              <a:pPr defTabSz="914400"/>
              <a:t>9/11/17</a:t>
            </a:fld>
            <a:endParaRPr lang="en-US">
              <a:solidFill>
                <a:srgbClr val="000000"/>
              </a:solidFill>
              <a:latin typeface="Century Gothic"/>
              <a:ea typeface="MS PGothic" pitchFamily="34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/>
            <a:r>
              <a:rPr lang="en-US" smtClean="0">
                <a:solidFill>
                  <a:srgbClr val="000000"/>
                </a:solidFill>
                <a:latin typeface="Century Gothic"/>
                <a:ea typeface="MS PGothic" pitchFamily="34" charset="-128"/>
              </a:rPr>
              <a:t>National Center for Genome Analysis Support - ncgas.org</a:t>
            </a:r>
            <a:endParaRPr lang="en-US">
              <a:solidFill>
                <a:srgbClr val="000000"/>
              </a:solidFill>
              <a:latin typeface="Century Gothic"/>
              <a:ea typeface="MS PGothic" pitchFamily="34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EE3136A-620C-459E-A354-A01300882E4C}" type="slidenum">
              <a:rPr lang="en-US">
                <a:solidFill>
                  <a:srgbClr val="FFFFFF"/>
                </a:solidFill>
                <a:latin typeface="Century Gothic"/>
              </a:rPr>
              <a:pPr/>
              <a:t>‹#›</a:t>
            </a:fld>
            <a:endParaRPr lang="en-US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407194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0005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066800" y="177165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00" y="177165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41400" y="615791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/>
            <a:fld id="{09A8C9B7-A50F-CA4D-A2B2-61A84EE22935}" type="datetime1">
              <a:rPr lang="en-US" smtClean="0">
                <a:solidFill>
                  <a:srgbClr val="000000"/>
                </a:solidFill>
                <a:latin typeface="Century Gothic"/>
                <a:ea typeface="MS PGothic" pitchFamily="34" charset="-128"/>
              </a:rPr>
              <a:pPr defTabSz="914400"/>
              <a:t>9/11/17</a:t>
            </a:fld>
            <a:endParaRPr lang="en-US">
              <a:solidFill>
                <a:srgbClr val="000000"/>
              </a:solidFill>
              <a:latin typeface="Century Gothic"/>
              <a:ea typeface="MS PGothic" pitchFamily="34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157913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/>
            <a:r>
              <a:rPr lang="en-US" smtClean="0">
                <a:solidFill>
                  <a:srgbClr val="000000"/>
                </a:solidFill>
                <a:latin typeface="Century Gothic"/>
                <a:ea typeface="MS PGothic" pitchFamily="34" charset="-128"/>
              </a:rPr>
              <a:t>National Center for Genome Analysis Support - ncgas.org</a:t>
            </a:r>
            <a:endParaRPr lang="en-US">
              <a:solidFill>
                <a:srgbClr val="000000"/>
              </a:solidFill>
              <a:latin typeface="Century Gothic"/>
              <a:ea typeface="MS PGothic" pitchFamily="34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34200" y="61579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B1EB493-6F8C-4EB2-8FB3-554A37704F9E}" type="slidenum">
              <a:rPr lang="en-US">
                <a:solidFill>
                  <a:srgbClr val="FFFFFF"/>
                </a:solidFill>
                <a:latin typeface="Century Gothic"/>
              </a:rPr>
              <a:pPr/>
              <a:t>‹#›</a:t>
            </a:fld>
            <a:endParaRPr lang="en-US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373810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4763" y="2128761"/>
            <a:ext cx="5249330" cy="230616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43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32403A-5FA1-4B46-B30D-B63DFC6459E9}" type="datetime1">
              <a:rPr lang="en-US" smtClean="0">
                <a:solidFill>
                  <a:srgbClr val="B0B2B4"/>
                </a:solidFill>
                <a:latin typeface="Arial"/>
                <a:ea typeface="ＭＳ Ｐゴシック"/>
                <a:cs typeface="ＭＳ Ｐゴシック"/>
              </a:rPr>
              <a:pPr/>
              <a:t>9/11/17</a:t>
            </a:fld>
            <a:endParaRPr lang="en-US" sz="1400" i="1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B0B2B4"/>
                </a:solidFill>
                <a:cs typeface="ＭＳ Ｐゴシック"/>
              </a:rPr>
              <a:t>National Center for Genome Analysis Support - ncgas.org</a:t>
            </a:r>
            <a:endParaRPr lang="en-US" sz="1400" i="1">
              <a:solidFill>
                <a:srgbClr val="000000"/>
              </a:solidFill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102325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5588" y="1981200"/>
            <a:ext cx="3478212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981200"/>
            <a:ext cx="3479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B4A9B0-774B-B347-B813-6F1B14C068C6}" type="datetime1">
              <a:rPr lang="en-US" smtClean="0">
                <a:solidFill>
                  <a:srgbClr val="B0B2B4"/>
                </a:solidFill>
                <a:latin typeface="Arial"/>
                <a:ea typeface="ＭＳ Ｐゴシック"/>
                <a:cs typeface="ＭＳ Ｐゴシック"/>
              </a:rPr>
              <a:pPr/>
              <a:t>9/11/17</a:t>
            </a:fld>
            <a:endParaRPr lang="en-US" sz="1400" i="1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B0B2B4"/>
                </a:solidFill>
                <a:cs typeface="ＭＳ Ｐゴシック"/>
              </a:rPr>
              <a:t>National Center for Genome Analysis Support - ncgas.org</a:t>
            </a:r>
            <a:endParaRPr lang="en-US" sz="1400" i="1">
              <a:solidFill>
                <a:srgbClr val="000000"/>
              </a:solidFill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77181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CE4828-FC4D-F543-8F82-DBCED0330D33}" type="datetime1">
              <a:rPr lang="en-US" smtClean="0">
                <a:solidFill>
                  <a:srgbClr val="B0B2B4"/>
                </a:solidFill>
                <a:latin typeface="Arial"/>
                <a:ea typeface="ＭＳ Ｐゴシック"/>
                <a:cs typeface="ＭＳ Ｐゴシック"/>
              </a:rPr>
              <a:pPr/>
              <a:t>9/11/17</a:t>
            </a:fld>
            <a:endParaRPr lang="en-US" sz="1400" i="1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B0B2B4"/>
                </a:solidFill>
                <a:cs typeface="ＭＳ Ｐゴシック"/>
              </a:rPr>
              <a:t>National Center for Genome Analysis Support - ncgas.org</a:t>
            </a:r>
            <a:endParaRPr lang="en-US" sz="1400" i="1">
              <a:solidFill>
                <a:srgbClr val="000000"/>
              </a:solidFill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8603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CB92B4-AA3E-FC46-9529-A3E1F19E8729}" type="datetime1">
              <a:rPr lang="en-US" smtClean="0">
                <a:solidFill>
                  <a:srgbClr val="B0B2B4"/>
                </a:solidFill>
                <a:latin typeface="Arial"/>
                <a:ea typeface="ＭＳ Ｐゴシック"/>
                <a:cs typeface="ＭＳ Ｐゴシック"/>
              </a:rPr>
              <a:pPr/>
              <a:t>9/11/17</a:t>
            </a:fld>
            <a:endParaRPr lang="en-US" sz="1400" i="1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B0B2B4"/>
                </a:solidFill>
                <a:cs typeface="ＭＳ Ｐゴシック"/>
              </a:rPr>
              <a:t>National Center for Genome Analysis Support - ncgas.org</a:t>
            </a:r>
            <a:endParaRPr lang="en-US" sz="1400" i="1">
              <a:solidFill>
                <a:srgbClr val="000000"/>
              </a:solidFill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2608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A1BAD8-2C9E-7A4C-998B-DCCF844B9B61}" type="datetime1">
              <a:rPr lang="en-US" smtClean="0">
                <a:solidFill>
                  <a:srgbClr val="B0B2B4"/>
                </a:solidFill>
                <a:latin typeface="Arial"/>
                <a:ea typeface="ＭＳ Ｐゴシック"/>
                <a:cs typeface="ＭＳ Ｐゴシック"/>
              </a:rPr>
              <a:pPr/>
              <a:t>9/11/17</a:t>
            </a:fld>
            <a:endParaRPr lang="en-US" sz="1400" i="1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B0B2B4"/>
                </a:solidFill>
                <a:cs typeface="ＭＳ Ｐゴシック"/>
              </a:rPr>
              <a:t>National Center for Genome Analysis Support - ncgas.org</a:t>
            </a:r>
            <a:endParaRPr lang="en-US" sz="1400" i="1">
              <a:solidFill>
                <a:srgbClr val="000000"/>
              </a:solidFill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7543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04B5F-BD09-1F4F-842C-648857323F1A}" type="datetime1">
              <a:rPr lang="en-US" smtClean="0">
                <a:solidFill>
                  <a:srgbClr val="B0B2B4"/>
                </a:solidFill>
                <a:latin typeface="Arial"/>
                <a:ea typeface="ＭＳ Ｐゴシック"/>
                <a:cs typeface="ＭＳ Ｐゴシック"/>
              </a:rPr>
              <a:pPr/>
              <a:t>9/11/17</a:t>
            </a:fld>
            <a:endParaRPr lang="en-US" sz="1400" i="1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B0B2B4"/>
                </a:solidFill>
                <a:cs typeface="ＭＳ Ｐゴシック"/>
              </a:rPr>
              <a:t>National Center for Genome Analysis Support - ncgas.org</a:t>
            </a:r>
            <a:endParaRPr lang="en-US" sz="1400" i="1">
              <a:solidFill>
                <a:srgbClr val="000000"/>
              </a:solidFill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9087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275A3B-45ED-CE42-AD2B-5F3408E70E71}" type="datetime1">
              <a:rPr lang="en-US" smtClean="0">
                <a:solidFill>
                  <a:srgbClr val="B0B2B4"/>
                </a:solidFill>
                <a:latin typeface="Arial"/>
                <a:ea typeface="ＭＳ Ｐゴシック"/>
                <a:cs typeface="ＭＳ Ｐゴシック"/>
              </a:rPr>
              <a:pPr/>
              <a:t>9/11/17</a:t>
            </a:fld>
            <a:endParaRPr lang="en-US" sz="1400" i="1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B0B2B4"/>
                </a:solidFill>
                <a:cs typeface="ＭＳ Ｐゴシック"/>
              </a:rPr>
              <a:t>National Center for Genome Analysis Support - ncgas.org</a:t>
            </a:r>
            <a:endParaRPr lang="en-US" sz="1400" i="1">
              <a:solidFill>
                <a:srgbClr val="000000"/>
              </a:solidFill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8435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20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theme" Target="../theme/theme2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949325"/>
            <a:ext cx="71104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5588" y="1981200"/>
            <a:ext cx="7110412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1"/>
          <p:cNvSpPr>
            <a:spLocks noChangeArrowheads="1"/>
          </p:cNvSpPr>
          <p:nvPr userDrawn="1"/>
        </p:nvSpPr>
        <p:spPr bwMode="auto">
          <a:xfrm>
            <a:off x="0" y="6781800"/>
            <a:ext cx="9150350" cy="825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i="1">
              <a:solidFill>
                <a:srgbClr val="000000"/>
              </a:solidFill>
              <a:latin typeface="Arial" pitchFamily="34" charset="0"/>
              <a:ea typeface="MS PGothic" pitchFamily="34" charset="-128"/>
              <a:cs typeface="ＭＳ Ｐゴシック"/>
            </a:endParaRP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15200" y="6248400"/>
            <a:ext cx="1600200" cy="3048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solidFill>
                  <a:schemeClr val="bg2"/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C320584A-582B-CE43-805A-A8DBCF7B7125}" type="datetime1">
              <a:rPr lang="en-US" smtClean="0">
                <a:solidFill>
                  <a:srgbClr val="B0B2B4"/>
                </a:solidFill>
                <a:latin typeface="Arial" pitchFamily="34" charset="0"/>
                <a:ea typeface="MS PGothic" pitchFamily="34" charset="-128"/>
                <a:cs typeface="ＭＳ Ｐゴシック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9/11/17</a:t>
            </a:fld>
            <a:endParaRPr lang="en-US" sz="1400">
              <a:solidFill>
                <a:srgbClr val="B0B2B4"/>
              </a:solidFill>
              <a:latin typeface="Arial" pitchFamily="34" charset="0"/>
              <a:ea typeface="MS PGothic" pitchFamily="34" charset="-128"/>
              <a:cs typeface="ＭＳ Ｐゴシック"/>
            </a:endParaRPr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248400"/>
            <a:ext cx="4953000" cy="3048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solidFill>
                  <a:schemeClr val="bg2"/>
                </a:solidFill>
                <a:latin typeface="Arial" charset="0"/>
                <a:ea typeface="ＭＳ Ｐゴシック" charset="0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B0B2B4"/>
                </a:solidFill>
                <a:cs typeface="ＭＳ Ｐゴシック"/>
              </a:rPr>
              <a:t>National Center for Genome Analysis Support - ncgas.org</a:t>
            </a:r>
            <a:endParaRPr lang="en-US" sz="1400">
              <a:solidFill>
                <a:srgbClr val="B0B2B4"/>
              </a:solidFill>
              <a:cs typeface="ＭＳ Ｐゴシック"/>
            </a:endParaRPr>
          </a:p>
        </p:txBody>
      </p:sp>
      <p:sp>
        <p:nvSpPr>
          <p:cNvPr id="1031" name="Rectangle 29"/>
          <p:cNvSpPr>
            <a:spLocks noChangeArrowheads="1"/>
          </p:cNvSpPr>
          <p:nvPr userDrawn="1"/>
        </p:nvSpPr>
        <p:spPr bwMode="auto">
          <a:xfrm>
            <a:off x="0" y="0"/>
            <a:ext cx="9150350" cy="804863"/>
          </a:xfrm>
          <a:prstGeom prst="rect">
            <a:avLst/>
          </a:prstGeom>
          <a:solidFill>
            <a:srgbClr val="7D110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i="1">
              <a:solidFill>
                <a:srgbClr val="000000"/>
              </a:solidFill>
              <a:latin typeface="Arial" pitchFamily="34" charset="0"/>
              <a:ea typeface="MS PGothic" pitchFamily="34" charset="-128"/>
              <a:cs typeface="ＭＳ Ｐゴシック"/>
            </a:endParaRPr>
          </a:p>
        </p:txBody>
      </p:sp>
      <p:pic>
        <p:nvPicPr>
          <p:cNvPr id="1032" name="Picture 33" descr="iuwide_psd_wh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13" y="138113"/>
            <a:ext cx="16764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544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Rectangle 39"/>
          <p:cNvSpPr>
            <a:spLocks noChangeArrowheads="1"/>
          </p:cNvSpPr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i="1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1772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52613"/>
            <a:ext cx="81788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60" name="Line 36"/>
          <p:cNvSpPr>
            <a:spLocks noChangeShapeType="1"/>
          </p:cNvSpPr>
          <p:nvPr/>
        </p:nvSpPr>
        <p:spPr bwMode="auto">
          <a:xfrm>
            <a:off x="0" y="577382"/>
            <a:ext cx="9144000" cy="0"/>
          </a:xfrm>
          <a:prstGeom prst="line">
            <a:avLst/>
          </a:prstGeom>
          <a:noFill/>
          <a:ln w="1270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i="1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1" name="Line 37"/>
          <p:cNvSpPr>
            <a:spLocks noChangeShapeType="1"/>
          </p:cNvSpPr>
          <p:nvPr/>
        </p:nvSpPr>
        <p:spPr bwMode="auto">
          <a:xfrm>
            <a:off x="0" y="6156325"/>
            <a:ext cx="9144000" cy="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i="1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pic>
        <p:nvPicPr>
          <p:cNvPr id="1064" name="Picture 40" descr="iu_h_wh"/>
          <p:cNvPicPr>
            <a:picLocks noChangeAspect="1" noChangeArrowheads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6324600"/>
            <a:ext cx="22098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9342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>
            <a:lvl1pPr algn="r">
              <a:defRPr sz="1200" b="1" cap="none" spc="0">
                <a:ln/>
                <a:solidFill>
                  <a:schemeClr val="accent3"/>
                </a:solidFill>
                <a:effectLst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D11A1371-1E5D-4540-8D6E-8432AB53A6A6}" type="slidenum">
              <a:rPr lang="en-US" i="1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i="1" dirty="0">
              <a:solidFill>
                <a:srgbClr val="FFFFFF"/>
              </a:solidFill>
              <a:latin typeface="Arial" charset="0"/>
              <a:ea typeface="ＭＳ Ｐゴシック" charset="0"/>
            </a:endParaRPr>
          </a:p>
        </p:txBody>
      </p:sp>
      <p:pic>
        <p:nvPicPr>
          <p:cNvPr id="4" name="Picture 3" descr="image (1)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354" y="16075"/>
            <a:ext cx="1607906" cy="54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61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fontAlgn="base">
        <a:lnSpc>
          <a:spcPct val="110000"/>
        </a:lnSpc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9300" indent="-292100" algn="l" rtl="0" fontAlgn="base">
        <a:lnSpc>
          <a:spcPct val="110000"/>
        </a:lnSpc>
        <a:spcBef>
          <a:spcPct val="20000"/>
        </a:spcBef>
        <a:spcAft>
          <a:spcPct val="0"/>
        </a:spcAft>
        <a:buSzPct val="65000"/>
        <a:buFont typeface="Wingdings" charset="2"/>
        <a:buChar char="Ø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Font typeface="Wingdings" charset="2"/>
        <a:buChar char="§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2139950"/>
            <a:ext cx="6400800" cy="1752600"/>
          </a:xfrm>
        </p:spPr>
        <p:txBody>
          <a:bodyPr/>
          <a:lstStyle/>
          <a:p>
            <a:r>
              <a:rPr lang="en-US" dirty="0" smtClean="0"/>
              <a:t>What do I need to get, to answer the question I have?</a:t>
            </a:r>
          </a:p>
        </p:txBody>
      </p:sp>
      <p:sp>
        <p:nvSpPr>
          <p:cNvPr id="14338" name="Text Box 7"/>
          <p:cNvSpPr>
            <a:spLocks noGrp="1" noChangeArrowheads="1"/>
          </p:cNvSpPr>
          <p:nvPr>
            <p:ph type="ctrTitle" sz="quarter"/>
          </p:nvPr>
        </p:nvSpPr>
        <p:spPr>
          <a:xfrm>
            <a:off x="835024" y="762000"/>
            <a:ext cx="7429501" cy="1524000"/>
          </a:xfrm>
          <a:noFill/>
        </p:spPr>
        <p:txBody>
          <a:bodyPr/>
          <a:lstStyle/>
          <a:p>
            <a:r>
              <a:rPr lang="en-US" sz="4800" dirty="0" smtClean="0"/>
              <a:t>Data Collection 101</a:t>
            </a:r>
            <a:endParaRPr lang="en-US" sz="4800" dirty="0" smtClean="0">
              <a:solidFill>
                <a:schemeClr val="tx1"/>
              </a:solidFill>
            </a:endParaRPr>
          </a:p>
        </p:txBody>
      </p:sp>
      <p:sp>
        <p:nvSpPr>
          <p:cNvPr id="14339" name="Rectangle 9"/>
          <p:cNvSpPr>
            <a:spLocks noChangeArrowheads="1"/>
          </p:cNvSpPr>
          <p:nvPr/>
        </p:nvSpPr>
        <p:spPr bwMode="auto">
          <a:xfrm>
            <a:off x="4276725" y="42259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itchFamily="34" charset="0"/>
              <a:ea typeface="MS PGothic" pitchFamily="34" charset="-128"/>
              <a:cs typeface="ＭＳ Ｐゴシック"/>
            </a:endParaRPr>
          </a:p>
        </p:txBody>
      </p:sp>
      <p:sp>
        <p:nvSpPr>
          <p:cNvPr id="14340" name="Text Box 10"/>
          <p:cNvSpPr txBox="1">
            <a:spLocks noChangeArrowheads="1"/>
          </p:cNvSpPr>
          <p:nvPr/>
        </p:nvSpPr>
        <p:spPr bwMode="auto">
          <a:xfrm>
            <a:off x="427037" y="4094891"/>
            <a:ext cx="8226425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i="0" dirty="0">
              <a:solidFill>
                <a:srgbClr val="FFFFFF"/>
              </a:solidFill>
              <a:cs typeface="ＭＳ Ｐゴシック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FFFFFF"/>
                </a:solidFill>
                <a:cs typeface="ＭＳ Ｐゴシック"/>
              </a:rPr>
              <a:t>Carrie Ganote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i="0" dirty="0" smtClean="0">
                <a:solidFill>
                  <a:srgbClr val="FFFFFF"/>
                </a:solidFill>
                <a:cs typeface="ＭＳ Ｐゴシック"/>
              </a:rPr>
              <a:t/>
            </a:r>
            <a:br>
              <a:rPr lang="en-US" sz="1800" i="0" dirty="0" smtClean="0">
                <a:solidFill>
                  <a:srgbClr val="FFFFFF"/>
                </a:solidFill>
                <a:cs typeface="ＭＳ Ｐゴシック"/>
              </a:rPr>
            </a:br>
            <a:r>
              <a:rPr lang="en-US" sz="1800" i="0" dirty="0" smtClean="0">
                <a:solidFill>
                  <a:srgbClr val="FFFFFF"/>
                </a:solidFill>
                <a:cs typeface="ＭＳ Ｐゴシック"/>
              </a:rPr>
              <a:t>Guest starring: Tom </a:t>
            </a:r>
            <a:r>
              <a:rPr lang="en-US" sz="1800" i="0" dirty="0" err="1" smtClean="0">
                <a:solidFill>
                  <a:srgbClr val="FFFFFF"/>
                </a:solidFill>
                <a:cs typeface="ＭＳ Ｐゴシック"/>
              </a:rPr>
              <a:t>Doak</a:t>
            </a:r>
            <a:r>
              <a:rPr lang="en-US" sz="1800" i="0" dirty="0" smtClean="0">
                <a:solidFill>
                  <a:srgbClr val="FFFFFF"/>
                </a:solidFill>
                <a:cs typeface="ＭＳ Ｐゴシック"/>
              </a:rPr>
              <a:t>, Sheri </a:t>
            </a:r>
            <a:r>
              <a:rPr lang="en-US" sz="1800" i="0" dirty="0">
                <a:solidFill>
                  <a:srgbClr val="FFFFFF"/>
                </a:solidFill>
                <a:cs typeface="ＭＳ Ｐゴシック"/>
              </a:rPr>
              <a:t>Sanders</a:t>
            </a:r>
            <a:r>
              <a:rPr lang="en-US" sz="1800" i="0" dirty="0" smtClean="0">
                <a:solidFill>
                  <a:srgbClr val="FFFFFF"/>
                </a:solidFill>
                <a:cs typeface="ＭＳ Ｐゴシック"/>
              </a:rPr>
              <a:t>,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i="0" dirty="0" smtClean="0">
                <a:solidFill>
                  <a:srgbClr val="FFFFFF"/>
                </a:solidFill>
                <a:cs typeface="ＭＳ Ｐゴシック"/>
              </a:rPr>
              <a:t> </a:t>
            </a:r>
            <a:r>
              <a:rPr lang="en-US" sz="1800" i="0" dirty="0" err="1">
                <a:solidFill>
                  <a:srgbClr val="FFFFFF"/>
                </a:solidFill>
                <a:cs typeface="ＭＳ Ｐゴシック"/>
              </a:rPr>
              <a:t>Bhavya</a:t>
            </a:r>
            <a:r>
              <a:rPr lang="en-US" sz="1800" i="0" dirty="0">
                <a:solidFill>
                  <a:srgbClr val="FFFFFF"/>
                </a:solidFill>
                <a:cs typeface="ＭＳ Ｐゴシック"/>
              </a:rPr>
              <a:t> </a:t>
            </a:r>
            <a:r>
              <a:rPr lang="en-US" sz="1800" i="0" dirty="0" err="1">
                <a:solidFill>
                  <a:srgbClr val="FFFFFF"/>
                </a:solidFill>
                <a:cs typeface="ＭＳ Ｐゴシック"/>
              </a:rPr>
              <a:t>Nalagampalli</a:t>
            </a:r>
            <a:r>
              <a:rPr lang="en-US" sz="1800" i="0" dirty="0">
                <a:solidFill>
                  <a:srgbClr val="FFFFFF"/>
                </a:solidFill>
                <a:cs typeface="ＭＳ Ｐゴシック"/>
              </a:rPr>
              <a:t> </a:t>
            </a:r>
            <a:r>
              <a:rPr lang="en-US" sz="1800" i="0" dirty="0" err="1" smtClean="0">
                <a:solidFill>
                  <a:srgbClr val="FFFFFF"/>
                </a:solidFill>
                <a:cs typeface="ＭＳ Ｐゴシック"/>
              </a:rPr>
              <a:t>Papudeshi</a:t>
            </a:r>
            <a:endParaRPr lang="en-US" sz="1800" i="0" dirty="0">
              <a:solidFill>
                <a:srgbClr val="FFFFFF"/>
              </a:solidFill>
              <a:cs typeface="ＭＳ Ｐゴシック"/>
            </a:endParaRPr>
          </a:p>
        </p:txBody>
      </p:sp>
      <p:sp>
        <p:nvSpPr>
          <p:cNvPr id="14341" name="Rectangle 20"/>
          <p:cNvSpPr>
            <a:spLocks noChangeArrowheads="1"/>
          </p:cNvSpPr>
          <p:nvPr/>
        </p:nvSpPr>
        <p:spPr bwMode="auto">
          <a:xfrm>
            <a:off x="1981200" y="601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i="1">
              <a:solidFill>
                <a:srgbClr val="000000"/>
              </a:solidFill>
              <a:latin typeface="Arial" pitchFamily="34" charset="0"/>
              <a:ea typeface="MS PGothic" pitchFamily="34" charset="-128"/>
              <a:cs typeface="ＭＳ Ｐゴシック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730250" y="3844925"/>
            <a:ext cx="755015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3" name="Picture 46" descr="IUwide_ps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5978525"/>
            <a:ext cx="19050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image (1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668" y="5992587"/>
            <a:ext cx="23241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3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32869" y="6361494"/>
            <a:ext cx="522701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400" i="0" dirty="0" smtClean="0">
                <a:solidFill>
                  <a:srgbClr val="FFFFFF"/>
                </a:solidFill>
                <a:cs typeface="ＭＳ Ｐゴシック"/>
              </a:rPr>
              <a:t>National Center for Genome Analysis Support - </a:t>
            </a:r>
            <a:r>
              <a:rPr lang="en-US" sz="1400" i="0" u="sng" dirty="0" err="1" smtClean="0">
                <a:solidFill>
                  <a:srgbClr val="FFFFFF"/>
                </a:solidFill>
                <a:cs typeface="ＭＳ Ｐゴシック"/>
              </a:rPr>
              <a:t>ncgas.org</a:t>
            </a:r>
            <a:endParaRPr lang="en-US" sz="1600" u="sng" dirty="0" smtClean="0">
              <a:solidFill>
                <a:srgbClr val="FFFFFF"/>
              </a:solidFill>
              <a:cs typeface="ＭＳ Ｐゴシック"/>
            </a:endParaRPr>
          </a:p>
        </p:txBody>
      </p:sp>
      <p:pic>
        <p:nvPicPr>
          <p:cNvPr id="3" name="Picture 2" descr="1vl1nw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1295400"/>
            <a:ext cx="72136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25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762000" y="1568824"/>
            <a:ext cx="8053294" cy="4506331"/>
          </a:xfrm>
        </p:spPr>
        <p:txBody>
          <a:bodyPr/>
          <a:lstStyle/>
          <a:p>
            <a:pPr marL="290513" indent="-284163" algn="l">
              <a:spcAft>
                <a:spcPts val="600"/>
              </a:spcAft>
            </a:pPr>
            <a:r>
              <a:rPr lang="en-US" dirty="0" smtClean="0">
                <a:solidFill>
                  <a:srgbClr val="000000"/>
                </a:solidFill>
              </a:rPr>
              <a:t>1] </a:t>
            </a:r>
            <a:r>
              <a:rPr lang="en-US" dirty="0" err="1" smtClean="0">
                <a:solidFill>
                  <a:srgbClr val="000000"/>
                </a:solidFill>
              </a:rPr>
              <a:t>Marioni</a:t>
            </a:r>
            <a:r>
              <a:rPr lang="en-US" dirty="0">
                <a:solidFill>
                  <a:srgbClr val="000000"/>
                </a:solidFill>
              </a:rPr>
              <a:t>, J. C., Mason, C. E., Mane, S. M., Stephens, M., and </a:t>
            </a:r>
            <a:r>
              <a:rPr lang="en-US" dirty="0" err="1">
                <a:solidFill>
                  <a:srgbClr val="000000"/>
                </a:solidFill>
              </a:rPr>
              <a:t>Gilad</a:t>
            </a:r>
            <a:r>
              <a:rPr lang="en-US" dirty="0">
                <a:solidFill>
                  <a:srgbClr val="000000"/>
                </a:solidFill>
              </a:rPr>
              <a:t>, Y. (2008). RNA-</a:t>
            </a:r>
            <a:r>
              <a:rPr lang="en-US" dirty="0" err="1">
                <a:solidFill>
                  <a:srgbClr val="000000"/>
                </a:solidFill>
              </a:rPr>
              <a:t>seq</a:t>
            </a:r>
            <a:r>
              <a:rPr lang="en-US" dirty="0">
                <a:solidFill>
                  <a:srgbClr val="000000"/>
                </a:solidFill>
              </a:rPr>
              <a:t>: An assessment of technical reproducibility and comparison with gene expression arrays. </a:t>
            </a:r>
            <a:r>
              <a:rPr lang="en-US" i="1" dirty="0">
                <a:solidFill>
                  <a:srgbClr val="000000"/>
                </a:solidFill>
              </a:rPr>
              <a:t>Genome Research</a:t>
            </a:r>
            <a:r>
              <a:rPr lang="en-US" dirty="0">
                <a:solidFill>
                  <a:srgbClr val="000000"/>
                </a:solidFill>
              </a:rPr>
              <a:t>, 18(9):1509-1517.</a:t>
            </a:r>
            <a:endParaRPr lang="en-US" dirty="0" smtClean="0">
              <a:solidFill>
                <a:srgbClr val="000000"/>
              </a:solidFill>
            </a:endParaRPr>
          </a:p>
          <a:p>
            <a:pPr marL="290513" indent="-284163" algn="l"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2] https</a:t>
            </a:r>
            <a:r>
              <a:rPr lang="en-US" dirty="0">
                <a:solidFill>
                  <a:schemeClr val="tx1"/>
                </a:solidFill>
              </a:rPr>
              <a:t>://</a:t>
            </a:r>
            <a:r>
              <a:rPr lang="en-US" dirty="0" err="1">
                <a:solidFill>
                  <a:schemeClr val="tx1"/>
                </a:solidFill>
              </a:rPr>
              <a:t>angus.readthedocs.io</a:t>
            </a:r>
            <a:r>
              <a:rPr lang="en-US" dirty="0">
                <a:solidFill>
                  <a:schemeClr val="tx1"/>
                </a:solidFill>
              </a:rPr>
              <a:t>/en/2017/</a:t>
            </a:r>
            <a:r>
              <a:rPr lang="en-US" dirty="0" err="1">
                <a:solidFill>
                  <a:schemeClr val="tx1"/>
                </a:solidFill>
              </a:rPr>
              <a:t>jetstream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boot.html</a:t>
            </a:r>
            <a:endParaRPr lang="en-US" dirty="0" smtClean="0">
              <a:solidFill>
                <a:schemeClr val="tx1"/>
              </a:solidFill>
            </a:endParaRPr>
          </a:p>
          <a:p>
            <a:pPr marL="290513" indent="-284163" algn="l">
              <a:spcAft>
                <a:spcPts val="600"/>
              </a:spcAft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32869" y="6361494"/>
            <a:ext cx="522701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400" i="0" dirty="0" smtClean="0">
                <a:solidFill>
                  <a:srgbClr val="FFFFFF"/>
                </a:solidFill>
                <a:cs typeface="ＭＳ Ｐゴシック"/>
              </a:rPr>
              <a:t>National Center for Genome Analysis Support - </a:t>
            </a:r>
            <a:r>
              <a:rPr lang="en-US" sz="1400" i="0" u="sng" dirty="0" err="1" smtClean="0">
                <a:solidFill>
                  <a:srgbClr val="FFFFFF"/>
                </a:solidFill>
                <a:cs typeface="ＭＳ Ｐゴシック"/>
              </a:rPr>
              <a:t>ncgas.org</a:t>
            </a:r>
            <a:endParaRPr lang="en-US" sz="1600" u="sng" dirty="0" smtClean="0">
              <a:solidFill>
                <a:srgbClr val="FFFFFF"/>
              </a:solidFill>
              <a:cs typeface="ＭＳ Ｐゴシック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533400"/>
            <a:ext cx="81772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110C"/>
                </a:solidFill>
                <a:latin typeface="Century Gothic"/>
              </a:rPr>
              <a:t>Further reading</a:t>
            </a:r>
            <a:endParaRPr lang="en-US" dirty="0">
              <a:solidFill>
                <a:srgbClr val="7D110C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5369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20914" y="1487714"/>
            <a:ext cx="3280236" cy="5131731"/>
          </a:xfrm>
        </p:spPr>
        <p:txBody>
          <a:bodyPr/>
          <a:lstStyle/>
          <a:p>
            <a:pPr marL="290513" indent="-284163" algn="l">
              <a:spcAft>
                <a:spcPts val="600"/>
              </a:spcAft>
            </a:pPr>
            <a:r>
              <a:rPr lang="en-US" sz="4000" dirty="0" smtClean="0">
                <a:solidFill>
                  <a:schemeClr val="tx1"/>
                </a:solidFill>
              </a:rPr>
              <a:t>Step 1: Don’t do it</a:t>
            </a:r>
          </a:p>
          <a:p>
            <a:pPr marL="290513" indent="-284163" algn="l"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Using what you got</a:t>
            </a:r>
          </a:p>
          <a:p>
            <a:pPr marL="290513" indent="-284163" algn="l"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A little bit of bottom feeding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32869" y="6361494"/>
            <a:ext cx="522701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400" i="0" dirty="0" smtClean="0">
                <a:solidFill>
                  <a:srgbClr val="FFFFFF"/>
                </a:solidFill>
                <a:cs typeface="ＭＳ Ｐゴシック"/>
              </a:rPr>
              <a:t>National Center for Genome Analysis Support - </a:t>
            </a:r>
            <a:r>
              <a:rPr lang="en-US" sz="1400" i="0" u="sng" dirty="0" err="1" smtClean="0">
                <a:solidFill>
                  <a:srgbClr val="FFFFFF"/>
                </a:solidFill>
                <a:cs typeface="ＭＳ Ｐゴシック"/>
              </a:rPr>
              <a:t>ncgas.org</a:t>
            </a:r>
            <a:endParaRPr lang="en-US" sz="1600" u="sng" dirty="0" smtClean="0">
              <a:solidFill>
                <a:srgbClr val="FFFFFF"/>
              </a:solidFill>
              <a:cs typeface="ＭＳ Ｐゴシック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555999" y="660401"/>
            <a:ext cx="482441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110C"/>
                </a:solidFill>
                <a:latin typeface="Century Gothic"/>
              </a:rPr>
              <a:t>Data Collection</a:t>
            </a:r>
            <a:endParaRPr lang="en-US" dirty="0">
              <a:solidFill>
                <a:srgbClr val="7D110C"/>
              </a:solidFill>
              <a:latin typeface="Century Gothic"/>
            </a:endParaRPr>
          </a:p>
        </p:txBody>
      </p:sp>
      <p:pic>
        <p:nvPicPr>
          <p:cNvPr id="2" name="Picture 1" descr="Pond-Water-Surface-Appear-Swim-Water-Carp-Fish-2416138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5" t="13378" r="13299" b="5897"/>
          <a:stretch/>
        </p:blipFill>
        <p:spPr>
          <a:xfrm>
            <a:off x="3737436" y="2195288"/>
            <a:ext cx="5442858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235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762000" y="1568824"/>
            <a:ext cx="8053294" cy="4506331"/>
          </a:xfrm>
        </p:spPr>
        <p:txBody>
          <a:bodyPr/>
          <a:lstStyle/>
          <a:p>
            <a:pPr marL="463550" indent="-457200" algn="l">
              <a:spcAft>
                <a:spcPts val="600"/>
              </a:spcAft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Batch effects – different </a:t>
            </a:r>
            <a:r>
              <a:rPr lang="en-US" dirty="0" err="1" smtClean="0">
                <a:solidFill>
                  <a:schemeClr val="tx1"/>
                </a:solidFill>
              </a:rPr>
              <a:t>seq</a:t>
            </a:r>
            <a:r>
              <a:rPr lang="en-US" dirty="0" smtClean="0">
                <a:solidFill>
                  <a:schemeClr val="tx1"/>
                </a:solidFill>
              </a:rPr>
              <a:t> facilities, different days</a:t>
            </a:r>
          </a:p>
          <a:p>
            <a:pPr marL="463550" indent="-457200" algn="l">
              <a:spcAft>
                <a:spcPts val="600"/>
              </a:spcAft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Even different sequencing </a:t>
            </a:r>
            <a:r>
              <a:rPr lang="en-US" dirty="0" smtClean="0">
                <a:solidFill>
                  <a:schemeClr val="tx1"/>
                </a:solidFill>
              </a:rPr>
              <a:t>lanes [1]</a:t>
            </a:r>
            <a:endParaRPr lang="en-US" dirty="0" smtClean="0">
              <a:solidFill>
                <a:schemeClr val="tx1"/>
              </a:solidFill>
            </a:endParaRPr>
          </a:p>
          <a:p>
            <a:pPr marL="463550" indent="-457200" algn="l">
              <a:spcAft>
                <a:spcPts val="600"/>
              </a:spcAft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Operators/company practices</a:t>
            </a:r>
          </a:p>
          <a:p>
            <a:pPr marL="463550" indent="-457200" algn="l">
              <a:spcAft>
                <a:spcPts val="600"/>
              </a:spcAft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Contaminants</a:t>
            </a:r>
          </a:p>
          <a:p>
            <a:pPr marL="463550" indent="-457200" algn="l">
              <a:spcAft>
                <a:spcPts val="600"/>
              </a:spcAft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Equipment – </a:t>
            </a:r>
            <a:r>
              <a:rPr lang="en-US" dirty="0" smtClean="0">
                <a:solidFill>
                  <a:schemeClr val="tx1"/>
                </a:solidFill>
              </a:rPr>
              <a:t>calibration </a:t>
            </a:r>
            <a:r>
              <a:rPr lang="en-US" dirty="0" smtClean="0">
                <a:solidFill>
                  <a:schemeClr val="tx1"/>
                </a:solidFill>
              </a:rPr>
              <a:t>status</a:t>
            </a:r>
          </a:p>
          <a:p>
            <a:pPr marL="463550" indent="-457200" algn="l">
              <a:spcAft>
                <a:spcPts val="600"/>
              </a:spcAft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Software! Versions,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etc</a:t>
            </a:r>
            <a:endParaRPr lang="en-US" dirty="0" smtClean="0">
              <a:solidFill>
                <a:schemeClr val="tx1"/>
              </a:solidFill>
            </a:endParaRPr>
          </a:p>
          <a:p>
            <a:pPr marL="463550" indent="-457200" algn="l">
              <a:spcAft>
                <a:spcPts val="600"/>
              </a:spcAft>
              <a:buFont typeface="Arial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32869" y="6361494"/>
            <a:ext cx="522701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400" i="0" dirty="0" smtClean="0">
                <a:solidFill>
                  <a:srgbClr val="FFFFFF"/>
                </a:solidFill>
                <a:cs typeface="ＭＳ Ｐゴシック"/>
              </a:rPr>
              <a:t>National Center for Genome Analysis Support - </a:t>
            </a:r>
            <a:r>
              <a:rPr lang="en-US" sz="1400" i="0" u="sng" dirty="0" err="1" smtClean="0">
                <a:solidFill>
                  <a:srgbClr val="FFFFFF"/>
                </a:solidFill>
                <a:cs typeface="ＭＳ Ｐゴシック"/>
              </a:rPr>
              <a:t>ncgas.org</a:t>
            </a:r>
            <a:endParaRPr lang="en-US" sz="1600" u="sng" dirty="0" smtClean="0">
              <a:solidFill>
                <a:srgbClr val="FFFFFF"/>
              </a:solidFill>
              <a:cs typeface="ＭＳ Ｐゴシック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533400"/>
            <a:ext cx="81772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110C"/>
                </a:solidFill>
                <a:latin typeface="Century Gothic"/>
              </a:rPr>
              <a:t>Confounding effects</a:t>
            </a:r>
            <a:endParaRPr lang="en-US" dirty="0">
              <a:solidFill>
                <a:srgbClr val="7D110C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27629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4086" y="1683106"/>
            <a:ext cx="4509550" cy="41709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9259"/>
            <a:ext cx="8177213" cy="1143000"/>
          </a:xfrm>
        </p:spPr>
        <p:txBody>
          <a:bodyPr/>
          <a:lstStyle/>
          <a:p>
            <a:r>
              <a:rPr lang="en-US" dirty="0" smtClean="0"/>
              <a:t>Lane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710" y="1933779"/>
            <a:ext cx="1453682" cy="358600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Sample1</a:t>
            </a:r>
          </a:p>
          <a:p>
            <a:pPr marL="0" indent="0">
              <a:buNone/>
            </a:pPr>
            <a:r>
              <a:rPr lang="en-US" dirty="0" smtClean="0"/>
              <a:t>Sample1</a:t>
            </a:r>
          </a:p>
          <a:p>
            <a:pPr marL="0" indent="0">
              <a:buNone/>
            </a:pPr>
            <a:r>
              <a:rPr lang="en-US" dirty="0" smtClean="0"/>
              <a:t>Sample1</a:t>
            </a:r>
          </a:p>
          <a:p>
            <a:pPr marL="0" indent="0">
              <a:buNone/>
            </a:pPr>
            <a:r>
              <a:rPr lang="en-US" dirty="0" smtClean="0"/>
              <a:t>Sample2</a:t>
            </a:r>
          </a:p>
          <a:p>
            <a:pPr marL="0" indent="0">
              <a:buNone/>
            </a:pPr>
            <a:r>
              <a:rPr lang="en-US" dirty="0" smtClean="0"/>
              <a:t>Sample2</a:t>
            </a:r>
          </a:p>
          <a:p>
            <a:pPr marL="0" indent="0">
              <a:buNone/>
            </a:pPr>
            <a:r>
              <a:rPr lang="en-US" dirty="0" smtClean="0"/>
              <a:t>Sample2</a:t>
            </a:r>
          </a:p>
          <a:p>
            <a:pPr marL="0" indent="0">
              <a:buNone/>
            </a:pPr>
            <a:r>
              <a:rPr lang="en-US" dirty="0" smtClean="0"/>
              <a:t>Sample3</a:t>
            </a:r>
          </a:p>
          <a:p>
            <a:pPr marL="0" indent="0">
              <a:buNone/>
            </a:pPr>
            <a:r>
              <a:rPr lang="en-US" dirty="0" smtClean="0"/>
              <a:t>Sample3</a:t>
            </a:r>
          </a:p>
          <a:p>
            <a:pPr marL="0" indent="0">
              <a:buNone/>
            </a:pPr>
            <a:r>
              <a:rPr lang="en-US" dirty="0" smtClean="0"/>
              <a:t>Sample3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731187" y="1683106"/>
            <a:ext cx="0" cy="41709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253725" y="1683106"/>
            <a:ext cx="0" cy="41709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877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6807E-6 0.00046 C 0.1202 -0.00093 0.24127 -0.00139 0.29303 0.0095 C 0.34514 0.02085 0.3276 0.04472 0.31058 0.06881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49" y="33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43 4.19833E-6 C 0.11377 -0.00325 0.23484 -0.00626 0.28643 0.02479 C 0.33871 0.05583 0.321 0.12071 0.30415 0.18628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49" y="899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6807E-6 -2.84523E-6 C 0.1202 -0.00463 0.24109 -0.00903 0.29286 0.03661 C 0.34514 0.08295 0.32742 0.17887 0.31058 0.27549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49" y="133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6807E-6 1.11214E-7 C 0.15424 -0.10195 0.30884 -0.20343 0.38527 -0.20065 C 0.46204 -0.19741 0.45961 -0.08967 0.45805 0.01854 " pathEditMode="relative" rAng="0" ptsTypes="aaA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02" y="-924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6807E-6 3.06766E-6 C 0.15407 -0.11145 0.30884 -0.22243 0.38527 -0.21919 C 0.46204 -0.21571 0.45978 -0.09801 0.45787 0.02015 " pathEditMode="relative" rAng="0" ptsTypes="aaA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02" y="-1012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6807E-6 -3.9759E-6 C 0.15442 -0.12581 0.30901 -0.25092 0.38544 -0.24745 C 0.46204 -0.24351 0.45978 -0.11098 0.45822 0.02248 " pathEditMode="relative" rAng="0" ptsTypes="aaA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02" y="-114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6807E-6 -1.01946E-6 C 0.20166 -0.10913 0.40403 -0.21756 0.50842 -0.23054 C 0.61299 -0.24305 0.61976 -0.16033 0.62671 -0.07692 " pathEditMode="relative" rAng="0" ptsTypes="aaA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36" y="-1216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9684E-6 2.15941E-6 C 0.19906 -0.08411 0.39812 -0.16798 0.50287 -0.17818 C 0.60761 -0.18837 0.6182 -0.12466 0.62897 -0.06094 " pathEditMode="relative" ptsTypes="aaA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44659E-6 -1.23262E-6 C 0.2232 -0.09523 0.44641 -0.19023 0.55219 -0.19023 C 0.65798 -0.19023 0.64616 -0.09523 0.63453 -1.23262E-6 " pathEditMode="relative" ptsTypes="aaA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4086" y="1683106"/>
            <a:ext cx="4509550" cy="41709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9259"/>
            <a:ext cx="8177213" cy="1143000"/>
          </a:xfrm>
        </p:spPr>
        <p:txBody>
          <a:bodyPr/>
          <a:lstStyle/>
          <a:p>
            <a:r>
              <a:rPr lang="en-US" dirty="0" smtClean="0"/>
              <a:t>Using barcodes (A, B, 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710" y="1933779"/>
            <a:ext cx="1453682" cy="3586008"/>
          </a:xfrm>
          <a:effectLst>
            <a:glow rad="279400">
              <a:srgbClr val="FFFF00">
                <a:alpha val="75000"/>
              </a:srgbClr>
            </a:glow>
          </a:effectLst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effectLst>
                  <a:glow rad="101600">
                    <a:srgbClr val="FFFF00">
                      <a:alpha val="75000"/>
                    </a:srgbClr>
                  </a:glow>
                </a:effectLst>
              </a:rPr>
              <a:t>A</a:t>
            </a:r>
            <a:r>
              <a:rPr lang="en-US" dirty="0" smtClean="0"/>
              <a:t>Sample1</a:t>
            </a:r>
          </a:p>
          <a:p>
            <a:pPr marL="0" indent="0">
              <a:buNone/>
            </a:pPr>
            <a:r>
              <a:rPr lang="en-US" dirty="0" smtClean="0">
                <a:effectLst>
                  <a:glow rad="101600">
                    <a:srgbClr val="FFFF00">
                      <a:alpha val="75000"/>
                    </a:srgbClr>
                  </a:glow>
                </a:effectLst>
              </a:rPr>
              <a:t>A</a:t>
            </a:r>
            <a:r>
              <a:rPr lang="en-US" dirty="0" smtClean="0"/>
              <a:t>Sample1</a:t>
            </a:r>
          </a:p>
          <a:p>
            <a:pPr marL="0" indent="0">
              <a:buNone/>
            </a:pPr>
            <a:r>
              <a:rPr lang="en-US" dirty="0" smtClean="0">
                <a:effectLst>
                  <a:glow rad="101600">
                    <a:srgbClr val="FFFF00">
                      <a:alpha val="75000"/>
                    </a:srgbClr>
                  </a:glow>
                </a:effectLst>
              </a:rPr>
              <a:t>A</a:t>
            </a:r>
            <a:r>
              <a:rPr lang="en-US" dirty="0" smtClean="0"/>
              <a:t>Sample1</a:t>
            </a:r>
          </a:p>
          <a:p>
            <a:pPr marL="0" indent="0">
              <a:buNone/>
            </a:pPr>
            <a:r>
              <a:rPr lang="en-US" dirty="0">
                <a:effectLst>
                  <a:glow rad="101600">
                    <a:srgbClr val="FFFF00">
                      <a:alpha val="75000"/>
                    </a:srgbClr>
                  </a:glow>
                </a:effectLst>
              </a:rPr>
              <a:t>B</a:t>
            </a:r>
            <a:r>
              <a:rPr lang="en-US" dirty="0" smtClean="0"/>
              <a:t>Sample2</a:t>
            </a:r>
          </a:p>
          <a:p>
            <a:pPr marL="0" indent="0">
              <a:buNone/>
            </a:pPr>
            <a:r>
              <a:rPr lang="en-US" dirty="0">
                <a:effectLst>
                  <a:glow rad="101600">
                    <a:srgbClr val="FFFF00">
                      <a:alpha val="75000"/>
                    </a:srgbClr>
                  </a:glow>
                </a:effectLst>
              </a:rPr>
              <a:t>B</a:t>
            </a:r>
            <a:r>
              <a:rPr lang="en-US" dirty="0" smtClean="0"/>
              <a:t>Sample2</a:t>
            </a:r>
          </a:p>
          <a:p>
            <a:pPr marL="0" indent="0">
              <a:buNone/>
            </a:pPr>
            <a:r>
              <a:rPr lang="en-US" dirty="0">
                <a:effectLst>
                  <a:glow rad="101600">
                    <a:srgbClr val="FFFF00">
                      <a:alpha val="75000"/>
                    </a:srgbClr>
                  </a:glow>
                </a:effectLst>
              </a:rPr>
              <a:t>B</a:t>
            </a:r>
            <a:r>
              <a:rPr lang="en-US" dirty="0" smtClean="0"/>
              <a:t>Sample2</a:t>
            </a:r>
          </a:p>
          <a:p>
            <a:pPr marL="0" indent="0">
              <a:buNone/>
            </a:pPr>
            <a:r>
              <a:rPr lang="en-US" dirty="0">
                <a:effectLst>
                  <a:glow rad="101600">
                    <a:srgbClr val="FFFF00">
                      <a:alpha val="75000"/>
                    </a:srgbClr>
                  </a:glow>
                </a:effectLst>
              </a:rPr>
              <a:t>C</a:t>
            </a:r>
            <a:r>
              <a:rPr lang="en-US" dirty="0" smtClean="0"/>
              <a:t>Sample3</a:t>
            </a:r>
          </a:p>
          <a:p>
            <a:pPr marL="0" indent="0">
              <a:buNone/>
            </a:pPr>
            <a:r>
              <a:rPr lang="en-US" dirty="0">
                <a:effectLst>
                  <a:glow rad="101600">
                    <a:srgbClr val="FFFF00">
                      <a:alpha val="75000"/>
                    </a:srgbClr>
                  </a:glow>
                </a:effectLst>
              </a:rPr>
              <a:t>C</a:t>
            </a:r>
            <a:r>
              <a:rPr lang="en-US" dirty="0" smtClean="0"/>
              <a:t>Sample3</a:t>
            </a:r>
          </a:p>
          <a:p>
            <a:pPr marL="0" indent="0">
              <a:buNone/>
            </a:pPr>
            <a:r>
              <a:rPr lang="en-US" dirty="0">
                <a:effectLst>
                  <a:glow rad="101600">
                    <a:srgbClr val="FFFF00">
                      <a:alpha val="75000"/>
                    </a:srgbClr>
                  </a:glow>
                </a:effectLst>
              </a:rPr>
              <a:t>C</a:t>
            </a:r>
            <a:r>
              <a:rPr lang="en-US" dirty="0" smtClean="0"/>
              <a:t>Sample3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731187" y="1683106"/>
            <a:ext cx="0" cy="41709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253725" y="1683106"/>
            <a:ext cx="0" cy="41709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20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38475E-8 0.00046 C 0.11499 -0.00093 0.23102 -0.00139 0.28053 0.0095 C 0.33055 0.02085 0.31371 0.04472 0.29738 0.06881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19" y="33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44444E-6 C 0.08732 -0.01805 0.17482 -0.03611 0.22222 -0.01944 C 0.26979 -0.00277 0.27743 0.04862 0.28524 0.1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53" y="319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0.00023 C 0.10491 -0.00301 0.20948 -0.00579 0.25829 0.01668 C 0.30745 0.03916 0.30015 0.08642 0.29303 0.13392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38" y="64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6681E-6 4.03151E-6 C 0.1195 -0.05306 0.23901 -0.10612 0.31631 -0.11214 C 0.39361 -0.11817 0.42869 -0.07739 0.4643 -0.03638 " pathEditMode="relative" ptsTypes="aaA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0474E-6 -5.61631E-6 C 0.10127 -0.04774 0.20254 -0.09523 0.27966 -0.09292 C 0.35678 -0.0906 0.40959 -0.03801 0.46257 0.01459 " pathEditMode="relative" ptsTypes="aaA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3952E-6 3.50324E-6 C 0.12228 -0.04403 0.24457 -0.08782 0.32169 -0.08295 C 0.39882 -0.07808 0.4306 -0.02456 0.46256 0.02919 " pathEditMode="relative" ptsTypes="aaA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6681E-6 2.68767E-6 C 0.14243 -0.04403 0.28487 -0.08805 0.38944 -0.09013 C 0.494 -0.09222 0.56053 -0.05214 0.62706 -0.01205 " pathEditMode="relative" ptsTypes="aaA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5859E-6 -4.48563E-6 C 0.15859 -0.04749 0.31735 -0.09476 0.42209 -0.10009 C 0.52666 -0.10542 0.57704 -0.06858 0.62758 -0.03174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71" y="-528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6017E-6 1.93698E-6 C 0.15181 -0.0563 0.30397 -0.11237 0.40854 -0.12211 C 0.51311 -0.13184 0.57026 -0.09523 0.62775 -0.05862 " pathEditMode="relative" rAng="0" ptsTypes="aaA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88" y="-66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762000" y="1568824"/>
            <a:ext cx="8053294" cy="4506331"/>
          </a:xfrm>
        </p:spPr>
        <p:txBody>
          <a:bodyPr/>
          <a:lstStyle/>
          <a:p>
            <a:pPr marL="463550" indent="-457200" algn="l">
              <a:spcAft>
                <a:spcPts val="600"/>
              </a:spcAft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Prokaryotes and Eukaryotes differ!</a:t>
            </a:r>
          </a:p>
          <a:p>
            <a:pPr marL="463550" indent="-457200" algn="l">
              <a:spcAft>
                <a:spcPts val="600"/>
              </a:spcAft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Free sequencing is not always a bargain</a:t>
            </a:r>
            <a:endParaRPr lang="en-US" dirty="0" smtClean="0">
              <a:solidFill>
                <a:schemeClr val="tx1"/>
              </a:solidFill>
            </a:endParaRPr>
          </a:p>
          <a:p>
            <a:pPr marL="463550" indent="-457200" algn="l">
              <a:spcAft>
                <a:spcPts val="600"/>
              </a:spcAft>
              <a:buFont typeface="Arial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siRNA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rRNA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miRNA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lncRNA</a:t>
            </a:r>
            <a:r>
              <a:rPr lang="en-US" dirty="0" smtClean="0">
                <a:solidFill>
                  <a:schemeClr val="tx1"/>
                </a:solidFill>
              </a:rPr>
              <a:t>, mRNA, </a:t>
            </a:r>
            <a:r>
              <a:rPr lang="en-US" dirty="0" err="1" smtClean="0">
                <a:solidFill>
                  <a:schemeClr val="tx1"/>
                </a:solidFill>
              </a:rPr>
              <a:t>tRNA</a:t>
            </a:r>
            <a:r>
              <a:rPr lang="en-US" dirty="0" smtClean="0">
                <a:solidFill>
                  <a:schemeClr val="tx1"/>
                </a:solidFill>
              </a:rPr>
              <a:t>…</a:t>
            </a:r>
          </a:p>
          <a:p>
            <a:pPr marL="463550" indent="-457200" algn="l">
              <a:spcAft>
                <a:spcPts val="600"/>
              </a:spcAft>
              <a:buFont typeface="Arial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Ribominus</a:t>
            </a:r>
            <a:endParaRPr lang="en-US" dirty="0">
              <a:solidFill>
                <a:schemeClr val="tx1"/>
              </a:solidFill>
            </a:endParaRPr>
          </a:p>
          <a:p>
            <a:pPr marL="463550" indent="-457200" algn="l">
              <a:spcAft>
                <a:spcPts val="600"/>
              </a:spcAft>
              <a:buFont typeface="Arial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DNAse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RNAse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RNAlater</a:t>
            </a:r>
            <a:r>
              <a:rPr lang="en-US" dirty="0" smtClean="0">
                <a:solidFill>
                  <a:schemeClr val="tx1"/>
                </a:solidFill>
              </a:rPr>
              <a:t>, oh my!</a:t>
            </a:r>
          </a:p>
          <a:p>
            <a:pPr marL="463550" indent="-457200" algn="l">
              <a:spcAft>
                <a:spcPts val="600"/>
              </a:spcAft>
              <a:buFont typeface="Arial"/>
              <a:buChar char="•"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32869" y="6361494"/>
            <a:ext cx="522701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400" i="0" dirty="0" smtClean="0">
                <a:solidFill>
                  <a:srgbClr val="FFFFFF"/>
                </a:solidFill>
                <a:cs typeface="ＭＳ Ｐゴシック"/>
              </a:rPr>
              <a:t>National Center for Genome Analysis Support - </a:t>
            </a:r>
            <a:r>
              <a:rPr lang="en-US" sz="1400" i="0" u="sng" dirty="0" err="1" smtClean="0">
                <a:solidFill>
                  <a:srgbClr val="FFFFFF"/>
                </a:solidFill>
                <a:cs typeface="ＭＳ Ｐゴシック"/>
              </a:rPr>
              <a:t>ncgas.org</a:t>
            </a:r>
            <a:endParaRPr lang="en-US" sz="1600" u="sng" dirty="0" smtClean="0">
              <a:solidFill>
                <a:srgbClr val="FFFFFF"/>
              </a:solidFill>
              <a:cs typeface="ＭＳ Ｐゴシック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533400"/>
            <a:ext cx="81772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110C"/>
                </a:solidFill>
                <a:latin typeface="Century Gothic"/>
              </a:rPr>
              <a:t>RNA-</a:t>
            </a:r>
            <a:r>
              <a:rPr lang="en-US" dirty="0" err="1" smtClean="0">
                <a:solidFill>
                  <a:srgbClr val="7D110C"/>
                </a:solidFill>
                <a:latin typeface="Century Gothic"/>
              </a:rPr>
              <a:t>Seq</a:t>
            </a:r>
            <a:endParaRPr lang="en-US" dirty="0">
              <a:solidFill>
                <a:srgbClr val="7D110C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936877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762000" y="1568824"/>
            <a:ext cx="8053294" cy="4506331"/>
          </a:xfrm>
        </p:spPr>
        <p:txBody>
          <a:bodyPr/>
          <a:lstStyle/>
          <a:p>
            <a:pPr marL="463550" indent="-457200" algn="l">
              <a:spcAft>
                <a:spcPts val="600"/>
              </a:spcAft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Trizol</a:t>
            </a:r>
            <a:r>
              <a:rPr lang="en-US" dirty="0" smtClean="0">
                <a:solidFill>
                  <a:srgbClr val="000000"/>
                </a:solidFill>
              </a:rPr>
              <a:t> extraction – low DNA contamination</a:t>
            </a:r>
          </a:p>
          <a:p>
            <a:pPr marL="463550" indent="-457200" algn="l">
              <a:spcAft>
                <a:spcPts val="600"/>
              </a:spcAft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Proks</a:t>
            </a:r>
            <a:r>
              <a:rPr lang="en-US" dirty="0" smtClean="0">
                <a:solidFill>
                  <a:srgbClr val="000000"/>
                </a:solidFill>
              </a:rPr>
              <a:t> poly-A as a kill signal</a:t>
            </a:r>
          </a:p>
          <a:p>
            <a:pPr marL="463550" indent="-457200" algn="l">
              <a:spcAft>
                <a:spcPts val="600"/>
              </a:spcAft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Long A tails are a quality signal</a:t>
            </a:r>
          </a:p>
          <a:p>
            <a:pPr marL="463550" indent="-457200" algn="l">
              <a:spcAft>
                <a:spcPts val="600"/>
              </a:spcAft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Ribominus</a:t>
            </a:r>
            <a:r>
              <a:rPr lang="en-US" dirty="0" smtClean="0">
                <a:solidFill>
                  <a:srgbClr val="000000"/>
                </a:solidFill>
              </a:rPr>
              <a:t> = ribosome subtraction</a:t>
            </a:r>
          </a:p>
          <a:p>
            <a:pPr marL="463550" indent="-457200" algn="l">
              <a:spcAft>
                <a:spcPts val="600"/>
              </a:spcAft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Still 20-30% </a:t>
            </a:r>
            <a:r>
              <a:rPr lang="en-US" dirty="0" err="1" smtClean="0">
                <a:solidFill>
                  <a:srgbClr val="000000"/>
                </a:solidFill>
              </a:rPr>
              <a:t>rRNA</a:t>
            </a:r>
            <a:r>
              <a:rPr lang="en-US" dirty="0" smtClean="0">
                <a:solidFill>
                  <a:srgbClr val="000000"/>
                </a:solidFill>
              </a:rPr>
              <a:t> =)</a:t>
            </a:r>
          </a:p>
          <a:p>
            <a:pPr marL="463550" indent="-457200" algn="l">
              <a:spcAft>
                <a:spcPts val="600"/>
              </a:spcAft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Ain’t</a:t>
            </a:r>
            <a:r>
              <a:rPr lang="en-US" dirty="0" smtClean="0">
                <a:solidFill>
                  <a:srgbClr val="000000"/>
                </a:solidFill>
              </a:rPr>
              <a:t> no introns, mapping is easier</a:t>
            </a:r>
          </a:p>
          <a:p>
            <a:pPr marL="463550" indent="-457200" algn="l">
              <a:spcAft>
                <a:spcPts val="600"/>
              </a:spcAft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(Bowtie vs. </a:t>
            </a:r>
            <a:r>
              <a:rPr lang="en-US" dirty="0" err="1" smtClean="0">
                <a:solidFill>
                  <a:srgbClr val="000000"/>
                </a:solidFill>
              </a:rPr>
              <a:t>TopHat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32869" y="6361494"/>
            <a:ext cx="522701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400" i="0" dirty="0" smtClean="0">
                <a:solidFill>
                  <a:srgbClr val="FFFFFF"/>
                </a:solidFill>
                <a:cs typeface="ＭＳ Ｐゴシック"/>
              </a:rPr>
              <a:t>National Center for Genome Analysis Support - </a:t>
            </a:r>
            <a:r>
              <a:rPr lang="en-US" sz="1400" i="0" u="sng" dirty="0" err="1" smtClean="0">
                <a:solidFill>
                  <a:srgbClr val="FFFFFF"/>
                </a:solidFill>
                <a:cs typeface="ＭＳ Ｐゴシック"/>
              </a:rPr>
              <a:t>ncgas.org</a:t>
            </a:r>
            <a:endParaRPr lang="en-US" sz="1600" u="sng" dirty="0" smtClean="0">
              <a:solidFill>
                <a:srgbClr val="FFFFFF"/>
              </a:solidFill>
              <a:cs typeface="ＭＳ Ｐゴシック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533400"/>
            <a:ext cx="81772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110C"/>
                </a:solidFill>
                <a:latin typeface="Century Gothic"/>
              </a:rPr>
              <a:t>RNA-</a:t>
            </a:r>
            <a:r>
              <a:rPr lang="en-US" dirty="0" err="1" smtClean="0">
                <a:solidFill>
                  <a:srgbClr val="7D110C"/>
                </a:solidFill>
                <a:latin typeface="Century Gothic"/>
              </a:rPr>
              <a:t>Seq</a:t>
            </a:r>
            <a:r>
              <a:rPr lang="en-US" dirty="0" smtClean="0">
                <a:solidFill>
                  <a:srgbClr val="7D110C"/>
                </a:solidFill>
                <a:latin typeface="Century Gothic"/>
              </a:rPr>
              <a:t> with prokaryotes</a:t>
            </a:r>
            <a:endParaRPr lang="en-US" dirty="0">
              <a:solidFill>
                <a:srgbClr val="7D110C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70750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762000" y="1732111"/>
            <a:ext cx="8053294" cy="4506331"/>
          </a:xfrm>
        </p:spPr>
        <p:txBody>
          <a:bodyPr/>
          <a:lstStyle/>
          <a:p>
            <a:pPr marL="463550" indent="-457200" algn="l">
              <a:spcAft>
                <a:spcPts val="600"/>
              </a:spcAft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mRNA is poly-A captured</a:t>
            </a:r>
          </a:p>
          <a:p>
            <a:pPr marL="463550" indent="-457200" algn="l">
              <a:spcAft>
                <a:spcPts val="600"/>
              </a:spcAft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3’ cap RAMPAGE/</a:t>
            </a:r>
            <a:r>
              <a:rPr lang="en-US" dirty="0" err="1" smtClean="0">
                <a:solidFill>
                  <a:srgbClr val="000000"/>
                </a:solidFill>
              </a:rPr>
              <a:t>cripseq</a:t>
            </a:r>
            <a:r>
              <a:rPr lang="en-US" dirty="0" smtClean="0">
                <a:solidFill>
                  <a:srgbClr val="000000"/>
                </a:solidFill>
              </a:rPr>
              <a:t> for TSS</a:t>
            </a:r>
          </a:p>
          <a:p>
            <a:pPr marL="463550" indent="-457200" algn="l">
              <a:spcAft>
                <a:spcPts val="600"/>
              </a:spcAft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Alignment of reads to genome includes splice junctions of intron/exon boundary</a:t>
            </a:r>
          </a:p>
          <a:p>
            <a:pPr marL="463550" indent="-457200" algn="l">
              <a:spcAft>
                <a:spcPts val="600"/>
              </a:spcAft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Extracting mRNAs often excludes the small RNAs</a:t>
            </a:r>
            <a:r>
              <a:rPr lang="en-US" dirty="0" smtClean="0">
                <a:solidFill>
                  <a:srgbClr val="000000"/>
                </a:solidFill>
              </a:rPr>
              <a:t>!</a:t>
            </a:r>
          </a:p>
          <a:p>
            <a:pPr marL="463550" indent="-457200" algn="l">
              <a:spcAft>
                <a:spcPts val="600"/>
              </a:spcAft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Use UTR’s</a:t>
            </a:r>
            <a:endParaRPr lang="en-US" dirty="0" smtClean="0">
              <a:solidFill>
                <a:srgbClr val="000000"/>
              </a:solidFill>
            </a:endParaRPr>
          </a:p>
          <a:p>
            <a:pPr marL="290513" indent="-284163" algn="l">
              <a:spcAft>
                <a:spcPts val="600"/>
              </a:spcAft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32869" y="6361494"/>
            <a:ext cx="522701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400" i="0" dirty="0" smtClean="0">
                <a:solidFill>
                  <a:srgbClr val="FFFFFF"/>
                </a:solidFill>
                <a:cs typeface="ＭＳ Ｐゴシック"/>
              </a:rPr>
              <a:t>National Center for Genome Analysis Support - </a:t>
            </a:r>
            <a:r>
              <a:rPr lang="en-US" sz="1400" i="0" u="sng" dirty="0" err="1" smtClean="0">
                <a:solidFill>
                  <a:srgbClr val="FFFFFF"/>
                </a:solidFill>
                <a:cs typeface="ＭＳ Ｐゴシック"/>
              </a:rPr>
              <a:t>ncgas.org</a:t>
            </a:r>
            <a:endParaRPr lang="en-US" sz="1600" u="sng" dirty="0" smtClean="0">
              <a:solidFill>
                <a:srgbClr val="FFFFFF"/>
              </a:solidFill>
              <a:cs typeface="ＭＳ Ｐゴシック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533400"/>
            <a:ext cx="81772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110C"/>
                </a:solidFill>
                <a:latin typeface="Century Gothic"/>
              </a:rPr>
              <a:t>RNA-</a:t>
            </a:r>
            <a:r>
              <a:rPr lang="en-US" dirty="0" err="1" smtClean="0">
                <a:solidFill>
                  <a:srgbClr val="7D110C"/>
                </a:solidFill>
                <a:latin typeface="Century Gothic"/>
              </a:rPr>
              <a:t>Seq</a:t>
            </a:r>
            <a:r>
              <a:rPr lang="en-US" dirty="0" smtClean="0">
                <a:solidFill>
                  <a:srgbClr val="7D110C"/>
                </a:solidFill>
                <a:latin typeface="Century Gothic"/>
              </a:rPr>
              <a:t> with eukaryotes</a:t>
            </a:r>
            <a:endParaRPr lang="en-US" dirty="0">
              <a:solidFill>
                <a:srgbClr val="7D110C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16150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762000" y="1641396"/>
            <a:ext cx="8053294" cy="4506331"/>
          </a:xfrm>
        </p:spPr>
        <p:txBody>
          <a:bodyPr/>
          <a:lstStyle/>
          <a:p>
            <a:pPr marL="290513" indent="-284163" algn="l">
              <a:spcAft>
                <a:spcPts val="600"/>
              </a:spcAft>
            </a:pPr>
            <a:r>
              <a:rPr lang="en-US" dirty="0" smtClean="0">
                <a:solidFill>
                  <a:srgbClr val="000000"/>
                </a:solidFill>
              </a:rPr>
              <a:t>You have to have sufficient power to assert what you find!</a:t>
            </a:r>
          </a:p>
          <a:p>
            <a:pPr marL="290513" indent="-284163" algn="l">
              <a:spcAft>
                <a:spcPts val="600"/>
              </a:spcAft>
            </a:pPr>
            <a:r>
              <a:rPr lang="en-US" dirty="0" smtClean="0">
                <a:solidFill>
                  <a:srgbClr val="000000"/>
                </a:solidFill>
              </a:rPr>
              <a:t>Degrees of freedom – you need n+1 replicates for EACH of n conditions</a:t>
            </a:r>
          </a:p>
          <a:p>
            <a:pPr marL="290513" indent="-284163" algn="l">
              <a:spcAft>
                <a:spcPts val="600"/>
              </a:spcAft>
            </a:pPr>
            <a:r>
              <a:rPr lang="en-US" dirty="0" smtClean="0">
                <a:solidFill>
                  <a:srgbClr val="000000"/>
                </a:solidFill>
              </a:rPr>
              <a:t>That means studying control + treatment requires 6 biological samples</a:t>
            </a:r>
          </a:p>
          <a:p>
            <a:pPr marL="290513" indent="-284163" algn="l">
              <a:spcAft>
                <a:spcPts val="600"/>
              </a:spcAft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32869" y="6361494"/>
            <a:ext cx="522701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400" i="0" dirty="0" smtClean="0">
                <a:solidFill>
                  <a:srgbClr val="FFFFFF"/>
                </a:solidFill>
                <a:cs typeface="ＭＳ Ｐゴシック"/>
              </a:rPr>
              <a:t>National Center for Genome Analysis Support - </a:t>
            </a:r>
            <a:r>
              <a:rPr lang="en-US" sz="1400" i="0" u="sng" dirty="0" err="1" smtClean="0">
                <a:solidFill>
                  <a:srgbClr val="FFFFFF"/>
                </a:solidFill>
                <a:cs typeface="ＭＳ Ｐゴシック"/>
              </a:rPr>
              <a:t>ncgas.org</a:t>
            </a:r>
            <a:endParaRPr lang="en-US" sz="1600" u="sng" dirty="0" smtClean="0">
              <a:solidFill>
                <a:srgbClr val="FFFFFF"/>
              </a:solidFill>
              <a:cs typeface="ＭＳ Ｐゴシック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533400"/>
            <a:ext cx="81772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110C"/>
                </a:solidFill>
                <a:latin typeface="Century Gothic"/>
              </a:rPr>
              <a:t>Power</a:t>
            </a:r>
            <a:endParaRPr lang="en-US" dirty="0">
              <a:solidFill>
                <a:srgbClr val="7D110C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46850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F8F3D2"/>
      </a:dk2>
      <a:lt2>
        <a:srgbClr val="B0B2B4"/>
      </a:lt2>
      <a:accent1>
        <a:srgbClr val="7D110C"/>
      </a:accent1>
      <a:accent2>
        <a:srgbClr val="6D6E70"/>
      </a:accent2>
      <a:accent3>
        <a:srgbClr val="FFFFFF"/>
      </a:accent3>
      <a:accent4>
        <a:srgbClr val="000000"/>
      </a:accent4>
      <a:accent5>
        <a:srgbClr val="BFAAAA"/>
      </a:accent5>
      <a:accent6>
        <a:srgbClr val="626365"/>
      </a:accent6>
      <a:hlink>
        <a:srgbClr val="7D110C"/>
      </a:hlink>
      <a:folHlink>
        <a:srgbClr val="6D6E7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F8F3D2"/>
        </a:dk2>
        <a:lt2>
          <a:srgbClr val="B0B2B4"/>
        </a:lt2>
        <a:accent1>
          <a:srgbClr val="7D110C"/>
        </a:accent1>
        <a:accent2>
          <a:srgbClr val="6D6E70"/>
        </a:accent2>
        <a:accent3>
          <a:srgbClr val="FFFFFF"/>
        </a:accent3>
        <a:accent4>
          <a:srgbClr val="000000"/>
        </a:accent4>
        <a:accent5>
          <a:srgbClr val="BFAAAA"/>
        </a:accent5>
        <a:accent6>
          <a:srgbClr val="626365"/>
        </a:accent6>
        <a:hlink>
          <a:srgbClr val="7D110C"/>
        </a:hlink>
        <a:folHlink>
          <a:srgbClr val="6D6E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9F3D3"/>
        </a:lt1>
        <a:dk2>
          <a:srgbClr val="F8F3D2"/>
        </a:dk2>
        <a:lt2>
          <a:srgbClr val="B0B2B4"/>
        </a:lt2>
        <a:accent1>
          <a:srgbClr val="7D110C"/>
        </a:accent1>
        <a:accent2>
          <a:srgbClr val="6D6E70"/>
        </a:accent2>
        <a:accent3>
          <a:srgbClr val="FBF8E6"/>
        </a:accent3>
        <a:accent4>
          <a:srgbClr val="000000"/>
        </a:accent4>
        <a:accent5>
          <a:srgbClr val="BFAAAA"/>
        </a:accent5>
        <a:accent6>
          <a:srgbClr val="626365"/>
        </a:accent6>
        <a:hlink>
          <a:srgbClr val="7D110C"/>
        </a:hlink>
        <a:folHlink>
          <a:srgbClr val="6D6E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lank Presentation">
  <a:themeElements>
    <a:clrScheme name="Research Technologies">
      <a:dk1>
        <a:srgbClr val="000000"/>
      </a:dk1>
      <a:lt1>
        <a:srgbClr val="FFFFFF"/>
      </a:lt1>
      <a:dk2>
        <a:srgbClr val="F8F3D2"/>
      </a:dk2>
      <a:lt2>
        <a:srgbClr val="B0B2B4"/>
      </a:lt2>
      <a:accent1>
        <a:srgbClr val="7D110C"/>
      </a:accent1>
      <a:accent2>
        <a:srgbClr val="6D6E70"/>
      </a:accent2>
      <a:accent3>
        <a:srgbClr val="FFFFFF"/>
      </a:accent3>
      <a:accent4>
        <a:srgbClr val="000000"/>
      </a:accent4>
      <a:accent5>
        <a:srgbClr val="BFAAAA"/>
      </a:accent5>
      <a:accent6>
        <a:srgbClr val="626365"/>
      </a:accent6>
      <a:hlink>
        <a:srgbClr val="7D110C"/>
      </a:hlink>
      <a:folHlink>
        <a:srgbClr val="6D6E70"/>
      </a:folHlink>
    </a:clrScheme>
    <a:fontScheme name="Summer">
      <a:majorFont>
        <a:latin typeface="Century Gothic"/>
        <a:ea typeface=""/>
        <a:cs typeface=""/>
        <a:font script="Jpan" typeface="ヒラギノ丸ゴ Pro W4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ヒラギノ丸ゴ Pro W4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F8F3D2"/>
        </a:dk2>
        <a:lt2>
          <a:srgbClr val="B0B2B4"/>
        </a:lt2>
        <a:accent1>
          <a:srgbClr val="7D110C"/>
        </a:accent1>
        <a:accent2>
          <a:srgbClr val="6D6E70"/>
        </a:accent2>
        <a:accent3>
          <a:srgbClr val="FFFFFF"/>
        </a:accent3>
        <a:accent4>
          <a:srgbClr val="000000"/>
        </a:accent4>
        <a:accent5>
          <a:srgbClr val="BFAAAA"/>
        </a:accent5>
        <a:accent6>
          <a:srgbClr val="626365"/>
        </a:accent6>
        <a:hlink>
          <a:srgbClr val="7D110C"/>
        </a:hlink>
        <a:folHlink>
          <a:srgbClr val="6D6E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9F3D3"/>
        </a:lt1>
        <a:dk2>
          <a:srgbClr val="F8F3D2"/>
        </a:dk2>
        <a:lt2>
          <a:srgbClr val="B0B2B4"/>
        </a:lt2>
        <a:accent1>
          <a:srgbClr val="7D110C"/>
        </a:accent1>
        <a:accent2>
          <a:srgbClr val="6D6E70"/>
        </a:accent2>
        <a:accent3>
          <a:srgbClr val="FBF8E6"/>
        </a:accent3>
        <a:accent4>
          <a:srgbClr val="000000"/>
        </a:accent4>
        <a:accent5>
          <a:srgbClr val="BFAAAA"/>
        </a:accent5>
        <a:accent6>
          <a:srgbClr val="626365"/>
        </a:accent6>
        <a:hlink>
          <a:srgbClr val="7D110C"/>
        </a:hlink>
        <a:folHlink>
          <a:srgbClr val="6D6E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3130</TotalTime>
  <Words>341</Words>
  <Application>Microsoft Macintosh PowerPoint</Application>
  <PresentationFormat>On-screen Show (4:3)</PresentationFormat>
  <Paragraphs>75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1_Blank Presentation</vt:lpstr>
      <vt:lpstr>2_Blank Presentation</vt:lpstr>
      <vt:lpstr>Data Collection 101</vt:lpstr>
      <vt:lpstr>PowerPoint Presentation</vt:lpstr>
      <vt:lpstr>PowerPoint Presentation</vt:lpstr>
      <vt:lpstr>Lane effects</vt:lpstr>
      <vt:lpstr>Using barcodes (A, B, C)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IU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Collection 101</dc:title>
  <dc:subject/>
  <dc:creator>Carrie Ganote</dc:creator>
  <cp:keywords/>
  <dc:description/>
  <cp:lastModifiedBy>Carrie Ganote</cp:lastModifiedBy>
  <cp:revision>21</cp:revision>
  <dcterms:created xsi:type="dcterms:W3CDTF">2017-09-09T19:15:41Z</dcterms:created>
  <dcterms:modified xsi:type="dcterms:W3CDTF">2017-09-12T10:45:35Z</dcterms:modified>
  <cp:category/>
</cp:coreProperties>
</file>