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284" r:id="rId3"/>
    <p:sldId id="293" r:id="rId4"/>
    <p:sldId id="290" r:id="rId5"/>
    <p:sldId id="272" r:id="rId6"/>
    <p:sldId id="279" r:id="rId7"/>
    <p:sldId id="278" r:id="rId8"/>
    <p:sldId id="286" r:id="rId9"/>
    <p:sldId id="287" r:id="rId10"/>
    <p:sldId id="288" r:id="rId11"/>
    <p:sldId id="275" r:id="rId12"/>
    <p:sldId id="261" r:id="rId13"/>
    <p:sldId id="273" r:id="rId14"/>
    <p:sldId id="268" r:id="rId15"/>
    <p:sldId id="263" r:id="rId16"/>
    <p:sldId id="264" r:id="rId17"/>
    <p:sldId id="265" r:id="rId18"/>
    <p:sldId id="292" r:id="rId19"/>
    <p:sldId id="291" r:id="rId20"/>
    <p:sldId id="294" r:id="rId21"/>
    <p:sldId id="295" r:id="rId22"/>
    <p:sldId id="259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175"/>
    <a:srgbClr val="EBA04E"/>
    <a:srgbClr val="C8EB67"/>
    <a:srgbClr val="74EB9F"/>
    <a:srgbClr val="45EBA0"/>
    <a:srgbClr val="96E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4" autoAdjust="0"/>
  </p:normalViewPr>
  <p:slideViewPr>
    <p:cSldViewPr snapToGrid="0" snapToObjects="1">
      <p:cViewPr>
        <p:scale>
          <a:sx n="95" d="100"/>
          <a:sy n="95" d="100"/>
        </p:scale>
        <p:origin x="-984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PHRED</a:t>
            </a:r>
            <a:r>
              <a:rPr lang="en-US" baseline="0"/>
              <a:t> Scores</a:t>
            </a:r>
            <a:endParaRPr lang="en-US"/>
          </a:p>
        </c:rich>
      </c:tx>
      <c:layout>
        <c:manualLayout>
          <c:xMode val="edge"/>
          <c:yMode val="edge"/>
          <c:x val="0.0600205599300088"/>
          <c:y val="0.046296296296296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2169938191883"/>
          <c:y val="0.211111111111111"/>
          <c:w val="0.75875735533768"/>
          <c:h val="0.631463241443517"/>
        </c:manualLayout>
      </c:layout>
      <c:lineChart>
        <c:grouping val="standard"/>
        <c:varyColors val="0"/>
        <c:ser>
          <c:idx val="0"/>
          <c:order val="0"/>
          <c:tx>
            <c:v>Estimated Accuracy</c:v>
          </c:tx>
          <c:marker>
            <c:symbol val="none"/>
          </c:marker>
          <c:cat>
            <c:numRef>
              <c:f>Sheet1!$C$12:$C$15</c:f>
              <c:numCache>
                <c:formatCode>General</c:formatCode>
                <c:ptCount val="4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</c:numCache>
            </c:numRef>
          </c:cat>
          <c:val>
            <c:numRef>
              <c:f>Sheet1!$D$12:$D$15</c:f>
              <c:numCache>
                <c:formatCode>General</c:formatCode>
                <c:ptCount val="4"/>
                <c:pt idx="0">
                  <c:v>0.9</c:v>
                </c:pt>
                <c:pt idx="1">
                  <c:v>0.99</c:v>
                </c:pt>
                <c:pt idx="2">
                  <c:v>0.999</c:v>
                </c:pt>
                <c:pt idx="3">
                  <c:v>0.9999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64928024"/>
        <c:axId val="1872347496"/>
      </c:lineChart>
      <c:catAx>
        <c:axId val="-1964928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PHRED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72347496"/>
        <c:crosses val="autoZero"/>
        <c:auto val="1"/>
        <c:lblAlgn val="ctr"/>
        <c:lblOffset val="100"/>
        <c:noMultiLvlLbl val="0"/>
      </c:catAx>
      <c:valAx>
        <c:axId val="1872347496"/>
        <c:scaling>
          <c:orientation val="minMax"/>
          <c:max val="1.0"/>
          <c:min val="0.8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Estimated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0286193186247758"/>
              <c:y val="0.3479062061130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1964928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1383904213466"/>
          <c:y val="0.0662786927027966"/>
          <c:w val="0.466679760904343"/>
          <c:h val="0.08049263882094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B6AE1-9D8B-2143-9EA7-6D799841390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15BD3-EFFE-A54A-94AB-F7A4811B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10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11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12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13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14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Original is 19 </a:t>
            </a:r>
            <a:r>
              <a:rPr lang="en-US" dirty="0" err="1" smtClean="0">
                <a:latin typeface="Arial" pitchFamily="34" charset="0"/>
              </a:rPr>
              <a:t>bp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15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16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17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18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19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I would move this</a:t>
            </a:r>
            <a:r>
              <a:rPr lang="en-US" baseline="0" dirty="0" smtClean="0">
                <a:latin typeface="Arial" pitchFamily="34" charset="0"/>
              </a:rPr>
              <a:t> to later, and put it  under something like: what goes wrong!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Historical significance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5BD3-EFFE-A54A-94AB-F7A4811B38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1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20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I would move this</a:t>
            </a:r>
            <a:r>
              <a:rPr lang="en-US" baseline="0" dirty="0" smtClean="0">
                <a:latin typeface="Arial" pitchFamily="34" charset="0"/>
              </a:rPr>
              <a:t> to later, and put it  under something like: what goes wrong!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21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I would move this</a:t>
            </a:r>
            <a:r>
              <a:rPr lang="en-US" baseline="0" dirty="0" smtClean="0">
                <a:latin typeface="Arial" pitchFamily="34" charset="0"/>
              </a:rPr>
              <a:t> to later, and put it  under something like: what goes wrong!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22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23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Historical significance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5BD3-EFFE-A54A-94AB-F7A4811B38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4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5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Explain box and whisker plot, explain the per bas position thing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6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7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8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DE5240-A553-4135-A39D-AEFB28EED08F}" type="slidenum">
              <a:rPr lang="en-US" sz="1200" i="0">
                <a:solidFill>
                  <a:prstClr val="black"/>
                </a:solidFill>
              </a:rPr>
              <a:pPr/>
              <a:t>9</a:t>
            </a:fld>
            <a:endParaRPr lang="en-US" sz="1200" i="0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 userDrawn="1"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685800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pic>
        <p:nvPicPr>
          <p:cNvPr id="7" name="Picture 46" descr="IUwide_ps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5978525"/>
            <a:ext cx="1905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433638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676400"/>
            <a:ext cx="8226425" cy="776288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316413"/>
            <a:ext cx="8226425" cy="457200"/>
          </a:xfrm>
        </p:spPr>
        <p:txBody>
          <a:bodyPr anchor="ctr"/>
          <a:lstStyle>
            <a:lvl1pPr algn="ctr">
              <a:defRPr sz="1400" i="1">
                <a:solidFill>
                  <a:schemeClr val="bg1"/>
                </a:solidFill>
              </a:defRPr>
            </a:lvl1pPr>
          </a:lstStyle>
          <a:p>
            <a:fld id="{666E7941-4320-4F18-B172-3380AEEC2D19}" type="datetime1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2000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3689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645C-BF15-4DC3-BCA1-FF8EA7F8BCC6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5729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49325"/>
            <a:ext cx="1778000" cy="5070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949325"/>
            <a:ext cx="5181600" cy="507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4CD12-419E-4F50-AC4E-F0B860115884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603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DE18A-DD1A-49B3-B1F0-79DE0AAA8E76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1782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6FDB5-F4DB-4528-84CA-6FEED9417E1A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0087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981200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981200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4D93A0-E566-41CA-A529-61499913D525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727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0DADE4-BAD2-44CE-8E12-1BE0691BE01D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182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2AC556-48DE-4C9A-8C8A-173F2A3545BA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619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B1D7B-E826-4525-8D97-AB29FB665071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4723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1AEEA8-043A-4FC6-A290-0F8E7F48D862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901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365E2B-E1DD-440C-8EF2-B7B94D33F3A2}" type="datetime1">
              <a:rPr lang="en-US">
                <a:solidFill>
                  <a:srgbClr val="B0B2B4"/>
                </a:solidFill>
                <a:latin typeface="Arial"/>
                <a:ea typeface="ＭＳ Ｐゴシック"/>
                <a:cs typeface="ＭＳ Ｐゴシック"/>
              </a:rPr>
              <a:pPr/>
              <a:t>9/12/17</a:t>
            </a:fld>
            <a:endParaRPr lang="en-US" sz="1400" i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 i="1">
              <a:solidFill>
                <a:srgbClr val="000000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1589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49325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981200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1"/>
          <p:cNvSpPr>
            <a:spLocks noChangeArrowheads="1"/>
          </p:cNvSpPr>
          <p:nvPr userDrawn="1"/>
        </p:nvSpPr>
        <p:spPr bwMode="auto">
          <a:xfrm>
            <a:off x="0" y="6781800"/>
            <a:ext cx="9150350" cy="82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6248400"/>
            <a:ext cx="1600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bg2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3D5C5E9E-CCA2-4B80-B8F3-38FC91FAEDD0}" type="datetime1">
              <a:rPr lang="en-US">
                <a:solidFill>
                  <a:srgbClr val="B0B2B4"/>
                </a:solidFill>
                <a:latin typeface="Arial" pitchFamily="34" charset="0"/>
                <a:ea typeface="MS PGothic" pitchFamily="34" charset="-128"/>
                <a:cs typeface="ＭＳ Ｐゴシック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9/12/17</a:t>
            </a:fld>
            <a:endParaRPr lang="en-US" sz="1400">
              <a:solidFill>
                <a:srgbClr val="B0B2B4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953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bg2"/>
                </a:solidFill>
                <a:latin typeface="Arial" charset="0"/>
                <a:ea typeface="ＭＳ Ｐゴシック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B0B2B4"/>
                </a:solidFill>
                <a:cs typeface="ＭＳ Ｐゴシック"/>
              </a:rPr>
              <a:t>Customize footer: View menu/Header and Footer</a:t>
            </a:r>
            <a:endParaRPr lang="en-US" sz="1400">
              <a:solidFill>
                <a:srgbClr val="B0B2B4"/>
              </a:solidFill>
              <a:cs typeface="ＭＳ Ｐゴシック"/>
            </a:endParaRPr>
          </a:p>
        </p:txBody>
      </p:sp>
      <p:sp>
        <p:nvSpPr>
          <p:cNvPr id="1031" name="Rectangle 29"/>
          <p:cNvSpPr>
            <a:spLocks noChangeArrowheads="1"/>
          </p:cNvSpPr>
          <p:nvPr userDrawn="1"/>
        </p:nvSpPr>
        <p:spPr bwMode="auto">
          <a:xfrm>
            <a:off x="0" y="0"/>
            <a:ext cx="9150350" cy="804863"/>
          </a:xfrm>
          <a:prstGeom prst="rect">
            <a:avLst/>
          </a:prstGeom>
          <a:solidFill>
            <a:srgbClr val="7D11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pic>
        <p:nvPicPr>
          <p:cNvPr id="1032" name="Picture 33" descr="iuwide_psd_wh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138113"/>
            <a:ext cx="16764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24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cgas.or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ncgas.or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ncgas.or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ncgas.or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hyperlink" Target="http://www.ncbi.nlm.nih.gov/pubmed/2127818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ncgas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cgas.org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cgas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ncgas.or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ncga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889" y="3554132"/>
            <a:ext cx="8424333" cy="2228790"/>
          </a:xfrm>
        </p:spPr>
        <p:txBody>
          <a:bodyPr/>
          <a:lstStyle/>
          <a:p>
            <a:pPr marL="457200" lvl="1" indent="0" algn="ctr" eaLnBrk="1" hangingPunct="1"/>
            <a:r>
              <a:rPr lang="en-US" b="1" u="sng" dirty="0" smtClean="0"/>
              <a:t>Carrie Ganote</a:t>
            </a:r>
          </a:p>
          <a:p>
            <a:pPr marL="457200" lvl="1" indent="0" algn="ctr" eaLnBrk="1" hangingPunct="1"/>
            <a:r>
              <a:rPr lang="en-US" u="sng" dirty="0" smtClean="0"/>
              <a:t>Le-Shin Wu</a:t>
            </a:r>
          </a:p>
          <a:p>
            <a:pPr marL="457200" lvl="1" indent="0" algn="ctr" eaLnBrk="1" hangingPunct="1"/>
            <a:r>
              <a:rPr lang="en-US" u="sng" dirty="0" smtClean="0"/>
              <a:t>Tom </a:t>
            </a:r>
            <a:r>
              <a:rPr lang="en-US" u="sng" dirty="0" err="1" smtClean="0"/>
              <a:t>Doak</a:t>
            </a:r>
            <a:endParaRPr lang="en-US" u="sng" dirty="0" smtClean="0"/>
          </a:p>
          <a:p>
            <a:pPr marL="457200" lvl="1" indent="0" algn="ctr" eaLnBrk="1" hangingPunct="1"/>
            <a:r>
              <a:rPr lang="en-US" u="sng" dirty="0"/>
              <a:t>Ram </a:t>
            </a:r>
            <a:r>
              <a:rPr lang="en-US" u="sng" dirty="0" err="1"/>
              <a:t>Podicheti</a:t>
            </a:r>
            <a:endParaRPr lang="en-US" u="sng" dirty="0"/>
          </a:p>
          <a:p>
            <a:pPr marL="457200" lvl="1" indent="0" algn="ctr" eaLnBrk="1" hangingPunct="1"/>
            <a:endParaRPr lang="en-US" u="sn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53257" y="1206733"/>
            <a:ext cx="544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RNA-</a:t>
            </a:r>
            <a:r>
              <a:rPr lang="en-US" sz="3600" dirty="0" err="1" smtClean="0"/>
              <a:t>Seq</a:t>
            </a:r>
            <a:r>
              <a:rPr lang="en-US" sz="3600" dirty="0" smtClean="0"/>
              <a:t> – basic pipeline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55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92325"/>
            <a:ext cx="8689345" cy="2228790"/>
          </a:xfrm>
        </p:spPr>
        <p:txBody>
          <a:bodyPr/>
          <a:lstStyle/>
          <a:p>
            <a:pPr marL="457200" lvl="1" indent="0" eaLnBrk="1" hangingPunct="1"/>
            <a:r>
              <a:rPr lang="en-US" dirty="0" smtClean="0"/>
              <a:t>Sliding </a:t>
            </a:r>
            <a:r>
              <a:rPr lang="en-US" dirty="0"/>
              <a:t>windows and </a:t>
            </a:r>
            <a:r>
              <a:rPr lang="en-US" dirty="0" smtClean="0"/>
              <a:t>minimum vs. average </a:t>
            </a:r>
            <a:r>
              <a:rPr lang="en-US" dirty="0"/>
              <a:t>quality </a:t>
            </a:r>
            <a:r>
              <a:rPr lang="en-US" dirty="0" smtClean="0"/>
              <a:t>scores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Trimming Based on Quality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285" y="3672840"/>
            <a:ext cx="3289929" cy="646331"/>
          </a:xfrm>
          <a:prstGeom prst="rect">
            <a:avLst/>
          </a:prstGeom>
          <a:effectLst>
            <a:glow rad="444500">
              <a:schemeClr val="accent1">
                <a:lumMod val="60000"/>
                <a:lumOff val="40000"/>
                <a:alpha val="42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ACGAAAACGGTGAGGCCT</a:t>
            </a:r>
          </a:p>
          <a:p>
            <a:r>
              <a:rPr lang="en-US" dirty="0" smtClean="0">
                <a:effectLst>
                  <a:glow rad="101600">
                    <a:srgbClr val="CCFFCC">
                      <a:alpha val="75000"/>
                    </a:srgbClr>
                  </a:glow>
                </a:effectLst>
                <a:latin typeface="Andale Mono"/>
                <a:cs typeface="Andale Mono"/>
              </a:rPr>
              <a:t>::::::EEEEEE</a:t>
            </a:r>
            <a:r>
              <a:rPr lang="en-US" dirty="0" smtClean="0">
                <a:effectLst>
                  <a:glow rad="101600">
                    <a:schemeClr val="accent1">
                      <a:lumMod val="20000"/>
                      <a:lumOff val="80000"/>
                      <a:alpha val="75000"/>
                    </a:schemeClr>
                  </a:glow>
                </a:effectLst>
                <a:latin typeface="Andale Mono"/>
                <a:cs typeface="Andale Mono"/>
              </a:rPr>
              <a:t>##</a:t>
            </a:r>
            <a:r>
              <a:rPr lang="en-US" dirty="0">
                <a:effectLst>
                  <a:glow rad="101600">
                    <a:schemeClr val="accent1">
                      <a:lumMod val="20000"/>
                      <a:lumOff val="80000"/>
                      <a:alpha val="75000"/>
                    </a:schemeClr>
                  </a:glow>
                </a:effectLst>
                <a:latin typeface="Andale Mono"/>
                <a:cs typeface="Andale Mono"/>
              </a:rPr>
              <a:t>####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6167" y="330350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7753" y="33015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6170" y="332655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3875" y="4937125"/>
            <a:ext cx="1219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Average:</a:t>
            </a:r>
          </a:p>
          <a:p>
            <a:r>
              <a:rPr lang="en-US" sz="2000" dirty="0" smtClean="0"/>
              <a:t>Min:</a:t>
            </a:r>
          </a:p>
          <a:p>
            <a:r>
              <a:rPr lang="en-US" sz="2000" dirty="0" smtClean="0"/>
              <a:t>Max: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03750" y="4984750"/>
            <a:ext cx="68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13.3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339911" y="3326557"/>
            <a:ext cx="830005" cy="1181943"/>
          </a:xfrm>
          <a:prstGeom prst="rect">
            <a:avLst/>
          </a:prstGeom>
          <a:noFill/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7500" y="5385832"/>
            <a:ext cx="204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</a:t>
            </a:r>
          </a:p>
          <a:p>
            <a:r>
              <a:rPr lang="en-US" dirty="0" smtClean="0"/>
              <a:t>Average below 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625" y="4450665"/>
            <a:ext cx="191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Size = 5</a:t>
            </a:r>
          </a:p>
          <a:p>
            <a:r>
              <a:rPr lang="en-US" dirty="0" smtClean="0"/>
              <a:t>Window Size =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373256" y="3706195"/>
            <a:ext cx="2428875" cy="6826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3800" y="4914900"/>
            <a:ext cx="2463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C 0.10955 0.0213 0.21875 0.04282 0.30972 0.01157 C 0.40052 -0.01968 0.46267 -0.15046 0.54479 -0.1875 C 0.62691 -0.22454 0.71441 -0.21759 0.80208 -0.2106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4" y="-90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655" y="2103635"/>
            <a:ext cx="8689345" cy="2228790"/>
          </a:xfrm>
        </p:spPr>
        <p:txBody>
          <a:bodyPr/>
          <a:lstStyle/>
          <a:p>
            <a:pPr marL="800100" lvl="1" indent="-342900" eaLnBrk="1" hangingPunct="1">
              <a:lnSpc>
                <a:spcPct val="120000"/>
              </a:lnSpc>
              <a:buFont typeface="Arial"/>
              <a:buChar char="•"/>
            </a:pPr>
            <a:r>
              <a:rPr lang="en-US" u="sng" dirty="0" err="1" smtClean="0"/>
              <a:t>Trimmomatic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 smtClean="0"/>
          </a:p>
          <a:p>
            <a:pPr marL="800100" lvl="1" indent="-342900" eaLnBrk="1" hangingPunct="1"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Trim Galore</a:t>
            </a:r>
            <a:r>
              <a:rPr lang="en-US" dirty="0" smtClean="0"/>
              <a:t>!</a:t>
            </a:r>
            <a:r>
              <a:rPr lang="en-US" sz="1800" dirty="0" smtClean="0"/>
              <a:t> developed </a:t>
            </a:r>
            <a:r>
              <a:rPr lang="en-US" sz="1800" dirty="0"/>
              <a:t>by the </a:t>
            </a:r>
            <a:r>
              <a:rPr lang="en-US" sz="1800" dirty="0" err="1"/>
              <a:t>Babraham</a:t>
            </a:r>
            <a:r>
              <a:rPr lang="en-US" sz="1800" dirty="0"/>
              <a:t> Bioinformatics Group:</a:t>
            </a:r>
            <a:br>
              <a:rPr lang="en-US" sz="1800" dirty="0"/>
            </a:br>
            <a:r>
              <a:rPr lang="en-US" sz="1800" dirty="0"/>
              <a:t>http://</a:t>
            </a:r>
            <a:r>
              <a:rPr lang="en-US" sz="1800" dirty="0" err="1" smtClean="0"/>
              <a:t>www.bioinformatics.babraham.ac.uk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u="sng" dirty="0" smtClean="0"/>
          </a:p>
          <a:p>
            <a:pPr marL="800100" lvl="1" indent="-342900" eaLnBrk="1" hangingPunct="1"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FASTX Toolkit </a:t>
            </a:r>
            <a:r>
              <a:rPr lang="en-US" sz="1800" dirty="0"/>
              <a:t>http://hannonlab.cshl.edu/</a:t>
            </a:r>
            <a:r>
              <a:rPr lang="en-US" sz="1800" dirty="0" err="1" smtClean="0"/>
              <a:t>fastx_toolkit</a:t>
            </a:r>
            <a:endParaRPr lang="en-US" sz="18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Trimming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6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6966"/>
            <a:ext cx="8689345" cy="2228790"/>
          </a:xfrm>
        </p:spPr>
        <p:txBody>
          <a:bodyPr/>
          <a:lstStyle/>
          <a:p>
            <a:pPr marL="457200" lvl="1" indent="0" eaLnBrk="1" hangingPunct="1"/>
            <a:r>
              <a:rPr lang="en-US" sz="2400" dirty="0" smtClean="0"/>
              <a:t>When fragments are shorter than total length of the read, adapters will be sequenced on both mates of a paired-end read.</a:t>
            </a:r>
          </a:p>
          <a:p>
            <a:pPr marL="457200" lvl="1" indent="0" eaLnBrk="1" hangingPunct="1"/>
            <a:r>
              <a:rPr lang="en-US" sz="2400" dirty="0" smtClean="0"/>
              <a:t>For example, if we use technology that can sequence up to 100 </a:t>
            </a:r>
            <a:r>
              <a:rPr lang="en-US" sz="2400" dirty="0" err="1" smtClean="0"/>
              <a:t>bp</a:t>
            </a:r>
            <a:r>
              <a:rPr lang="en-US" sz="2400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783027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Primers and Adapters</a:t>
            </a:r>
            <a:endParaRPr lang="en-US" dirty="0"/>
          </a:p>
        </p:txBody>
      </p:sp>
      <p:pic>
        <p:nvPicPr>
          <p:cNvPr id="4" name="Picture 3" descr="adapt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57" y="3815508"/>
            <a:ext cx="4639896" cy="23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56" y="2654282"/>
            <a:ext cx="2477933" cy="1887705"/>
          </a:xfrm>
        </p:spPr>
        <p:txBody>
          <a:bodyPr/>
          <a:lstStyle/>
          <a:p>
            <a:pPr marL="457200" lvl="1" indent="0" eaLnBrk="1" hangingPunct="1"/>
            <a:r>
              <a:rPr lang="en-US" sz="2400" dirty="0" smtClean="0"/>
              <a:t>When to suspect this:</a:t>
            </a:r>
          </a:p>
          <a:p>
            <a:pPr marL="457200" lvl="1" indent="0" eaLnBrk="1" hangingPunct="1"/>
            <a:endParaRPr lang="en-US" sz="2400" dirty="0"/>
          </a:p>
          <a:p>
            <a:pPr marL="457200" lvl="1" indent="0" eaLnBrk="1" hangingPunct="1"/>
            <a:r>
              <a:rPr lang="en-US" sz="2400" dirty="0" smtClean="0"/>
              <a:t>Patterns toward ends of reads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783027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Primers and Adapters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089" y="1906966"/>
            <a:ext cx="5788579" cy="43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2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4893" y="1969502"/>
            <a:ext cx="3259434" cy="4185677"/>
          </a:xfrm>
        </p:spPr>
        <p:txBody>
          <a:bodyPr/>
          <a:lstStyle/>
          <a:p>
            <a:pPr marL="457200" lvl="1" indent="0" eaLnBrk="1" hangingPunct="1"/>
            <a:r>
              <a:rPr lang="en-US" dirty="0" smtClean="0"/>
              <a:t>What’s a </a:t>
            </a:r>
            <a:r>
              <a:rPr lang="en-US" dirty="0" err="1" smtClean="0"/>
              <a:t>Kmer</a:t>
            </a:r>
            <a:r>
              <a:rPr lang="en-US" dirty="0" smtClean="0"/>
              <a:t>? </a:t>
            </a:r>
          </a:p>
          <a:p>
            <a:pPr marL="457200" lvl="1" indent="0" eaLnBrk="1" hangingPunct="1"/>
            <a:endParaRPr lang="en-US" sz="2400" dirty="0" smtClean="0"/>
          </a:p>
          <a:p>
            <a:pPr marL="457200" lvl="1" indent="0" eaLnBrk="1" hangingPunct="1"/>
            <a:r>
              <a:rPr lang="en-US" sz="2400" dirty="0" smtClean="0"/>
              <a:t>For a given sequence and a number, K, how many sub-sequences of length K are there?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err="1" smtClean="0"/>
              <a:t>Kmers</a:t>
            </a:r>
            <a:endParaRPr lang="en-US" dirty="0"/>
          </a:p>
        </p:txBody>
      </p:sp>
      <p:pic>
        <p:nvPicPr>
          <p:cNvPr id="4" name="Picture 3" descr="km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14" y="2570096"/>
            <a:ext cx="5762868" cy="32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655" y="1991660"/>
            <a:ext cx="8689345" cy="2228790"/>
          </a:xfrm>
        </p:spPr>
        <p:txBody>
          <a:bodyPr/>
          <a:lstStyle/>
          <a:p>
            <a:pPr marL="457200" lvl="1" indent="0" eaLnBrk="1" hangingPunct="1"/>
            <a:r>
              <a:rPr lang="en-US" sz="3200" u="sng" dirty="0" smtClean="0"/>
              <a:t>Software for removing adapters</a:t>
            </a:r>
          </a:p>
          <a:p>
            <a:pPr marL="800100" lvl="1" indent="-342900" eaLnBrk="1" hangingPunct="1">
              <a:buFont typeface="Arial"/>
              <a:buChar char="•"/>
            </a:pPr>
            <a:endParaRPr lang="en-US" sz="2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Primers and Adapters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4746" y="2705531"/>
            <a:ext cx="7590390" cy="162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 err="1" smtClean="0"/>
              <a:t>Cutadapt</a:t>
            </a:r>
            <a:r>
              <a:rPr lang="en-US" sz="2800" dirty="0" smtClean="0"/>
              <a:t> </a:t>
            </a:r>
          </a:p>
          <a:p>
            <a:pPr marL="457200" lvl="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FASTX-Toolkit </a:t>
            </a:r>
            <a:r>
              <a:rPr lang="en-US" dirty="0"/>
              <a:t>http://</a:t>
            </a:r>
            <a:r>
              <a:rPr lang="en-US" dirty="0" err="1"/>
              <a:t>hannonlab.cshl.edu</a:t>
            </a:r>
            <a:r>
              <a:rPr lang="en-US" dirty="0"/>
              <a:t>/</a:t>
            </a:r>
            <a:r>
              <a:rPr lang="en-US" dirty="0" err="1" smtClean="0"/>
              <a:t>fastx_toolkit</a:t>
            </a:r>
            <a:endParaRPr lang="en-US" sz="2800" dirty="0" smtClean="0"/>
          </a:p>
          <a:p>
            <a:pPr lvl="1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Scythe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ucdavis</a:t>
            </a:r>
            <a:r>
              <a:rPr lang="en-US" dirty="0"/>
              <a:t>-bioinformatics/scythe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0413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6512" y="2128982"/>
            <a:ext cx="2780339" cy="3972108"/>
          </a:xfrm>
        </p:spPr>
        <p:txBody>
          <a:bodyPr/>
          <a:lstStyle/>
          <a:p>
            <a:pPr marL="457200" lvl="1" indent="0" eaLnBrk="1" hangingPunct="1"/>
            <a:r>
              <a:rPr lang="en-US" sz="2400" dirty="0" smtClean="0"/>
              <a:t>Library Prep – retained and sequenced poly-As/poly-</a:t>
            </a:r>
            <a:r>
              <a:rPr lang="en-US" sz="2400" dirty="0" err="1" smtClean="0"/>
              <a:t>Ts</a:t>
            </a:r>
            <a:endParaRPr lang="en-US" sz="2400" dirty="0" smtClean="0"/>
          </a:p>
          <a:p>
            <a:pPr marL="457200" lvl="1" indent="0" eaLnBrk="1" hangingPunct="1"/>
            <a:endParaRPr lang="en-US" sz="2400" dirty="0" smtClean="0"/>
          </a:p>
          <a:p>
            <a:pPr marL="457200" lvl="1" indent="0" eaLnBrk="1" hangingPunct="1"/>
            <a:r>
              <a:rPr lang="en-US" sz="2400" dirty="0" smtClean="0"/>
              <a:t>When </a:t>
            </a:r>
            <a:r>
              <a:rPr lang="en-US" sz="2400" dirty="0"/>
              <a:t>to suspect this:</a:t>
            </a:r>
          </a:p>
          <a:p>
            <a:pPr marL="457200" lvl="1" indent="0" eaLnBrk="1" hangingPunct="1"/>
            <a:endParaRPr lang="en-US" sz="2400" dirty="0"/>
          </a:p>
          <a:p>
            <a:pPr marL="800100" lvl="1" indent="-342900" eaLnBrk="1" hangingPunct="1">
              <a:buFont typeface="Arial"/>
              <a:buChar char="•"/>
            </a:pPr>
            <a:endParaRPr lang="en-US" sz="2400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Poly-A Tails and Other Artifacts</a:t>
            </a:r>
            <a:endParaRPr lang="en-US" dirty="0"/>
          </a:p>
        </p:txBody>
      </p:sp>
      <p:pic>
        <p:nvPicPr>
          <p:cNvPr id="3" name="Picture 2" descr="kmer_pro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96" y="1913002"/>
            <a:ext cx="5832577" cy="4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27569"/>
            <a:ext cx="8273717" cy="2228790"/>
          </a:xfrm>
        </p:spPr>
        <p:txBody>
          <a:bodyPr/>
          <a:lstStyle/>
          <a:p>
            <a:pPr marL="457200" lvl="1" indent="0" eaLnBrk="1" hangingPunct="1"/>
            <a:r>
              <a:rPr lang="en-US" dirty="0" smtClean="0"/>
              <a:t>PRINSEQ for trimming poly-</a:t>
            </a:r>
            <a:r>
              <a:rPr lang="en-US" dirty="0" err="1" smtClean="0"/>
              <a:t>Ts</a:t>
            </a:r>
            <a:r>
              <a:rPr lang="en-US" dirty="0" smtClean="0"/>
              <a:t> – takes a % of the read that contains T’s and sorts them out</a:t>
            </a:r>
          </a:p>
          <a:p>
            <a:pPr marL="857250" lvl="2" indent="0" eaLnBrk="1" hangingPunct="1">
              <a:buNone/>
            </a:pPr>
            <a:r>
              <a:rPr lang="en-US" sz="2800" dirty="0" smtClean="0"/>
              <a:t>Conservatively, 60% of a read is T?</a:t>
            </a:r>
            <a:br>
              <a:rPr lang="en-US" sz="2800" dirty="0" smtClean="0"/>
            </a:br>
            <a:r>
              <a:rPr lang="en-US" sz="2800" dirty="0" smtClean="0"/>
              <a:t> Kick it out.</a:t>
            </a:r>
          </a:p>
          <a:p>
            <a:pPr marL="857250" lvl="2" indent="0" eaLnBrk="1" hangingPunct="1">
              <a:buNone/>
            </a:pPr>
            <a:r>
              <a:rPr lang="en-US" sz="2800" dirty="0" smtClean="0"/>
              <a:t>Filter on % base, sequence complexity, duplicates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Poly-A Tails and Other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3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84" y="2018799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2704" y="4170946"/>
            <a:ext cx="68713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Trinity remains the best de novo RNA-</a:t>
            </a:r>
            <a:r>
              <a:rPr lang="en-US" sz="2000" dirty="0" err="1" smtClean="0"/>
              <a:t>Seq</a:t>
            </a:r>
            <a:r>
              <a:rPr lang="en-US" sz="2000" dirty="0" smtClean="0"/>
              <a:t> assembler.</a:t>
            </a:r>
          </a:p>
          <a:p>
            <a:endParaRPr lang="en-US" dirty="0" smtClean="0"/>
          </a:p>
          <a:p>
            <a:r>
              <a:rPr lang="en-US" sz="1600" dirty="0" smtClean="0"/>
              <a:t>Bo </a:t>
            </a:r>
            <a:r>
              <a:rPr lang="en-US" sz="1600" dirty="0"/>
              <a:t>Li, Nathanael Fillmore, </a:t>
            </a:r>
            <a:r>
              <a:rPr lang="en-US" sz="1600" dirty="0" err="1"/>
              <a:t>Yongsheng</a:t>
            </a:r>
            <a:r>
              <a:rPr lang="en-US" sz="1600" dirty="0"/>
              <a:t> </a:t>
            </a:r>
            <a:r>
              <a:rPr lang="en-US" sz="1600" dirty="0" err="1"/>
              <a:t>Bai</a:t>
            </a:r>
            <a:r>
              <a:rPr lang="en-US" sz="1600" dirty="0"/>
              <a:t>, Mike Collins, James A. Thompson, Ron Stewart, Colin N. Dewey. Evaluation of de novo </a:t>
            </a:r>
            <a:r>
              <a:rPr lang="en-US" sz="1600" dirty="0" err="1"/>
              <a:t>transcriptome</a:t>
            </a:r>
            <a:r>
              <a:rPr lang="en-US" sz="1600" dirty="0"/>
              <a:t> assemblies from RNA-</a:t>
            </a:r>
            <a:r>
              <a:rPr lang="en-US" sz="1600" dirty="0" err="1"/>
              <a:t>Seq</a:t>
            </a:r>
            <a:r>
              <a:rPr lang="en-US" sz="1600" dirty="0"/>
              <a:t> data.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3" y="1323588"/>
            <a:ext cx="3545305" cy="23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11645"/>
            <a:ext cx="9143999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Assessing Quality of Assembly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576" y="1762990"/>
            <a:ext cx="5645524" cy="109335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Important statistics for assembly quality:</a:t>
            </a:r>
          </a:p>
          <a:p>
            <a:pPr marL="0" indent="0" eaLnBrk="1" hangingPunct="1">
              <a:buNone/>
            </a:pPr>
            <a:r>
              <a:rPr lang="en-US" sz="2400" dirty="0" err="1" smtClean="0"/>
              <a:t>Contig</a:t>
            </a:r>
            <a:r>
              <a:rPr lang="en-US" sz="2400" dirty="0" smtClean="0"/>
              <a:t> Length Distribution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  <p:pic>
        <p:nvPicPr>
          <p:cNvPr id="9" name="Picture 8" descr="Screen Shot 2013-09-12 at 3.48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01" y="2630312"/>
            <a:ext cx="2899235" cy="2144888"/>
          </a:xfrm>
          <a:prstGeom prst="rect">
            <a:avLst/>
          </a:prstGeom>
        </p:spPr>
      </p:pic>
      <p:pic>
        <p:nvPicPr>
          <p:cNvPr id="10" name="Picture 9" descr="N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" y="4972418"/>
            <a:ext cx="8389137" cy="11489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2801" y="2742720"/>
            <a:ext cx="4406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Assemblies will typically produce a number of complete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contigs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 representing whole transcripts, and a large number of partial transcripts. This biases the average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contig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 length toward the low end. The N50 is a measure weighted by total sequence length in the assembly.</a:t>
            </a:r>
          </a:p>
        </p:txBody>
      </p:sp>
    </p:spTree>
    <p:extLst>
      <p:ext uri="{BB962C8B-B14F-4D97-AF65-F5344CB8AC3E}">
        <p14:creationId xmlns:p14="http://schemas.microsoft.com/office/powerpoint/2010/main" val="212853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 bwMode="auto">
          <a:xfrm>
            <a:off x="258995" y="5042753"/>
            <a:ext cx="8462211" cy="454705"/>
          </a:xfrm>
          <a:prstGeom prst="roundRect">
            <a:avLst/>
          </a:prstGeom>
          <a:solidFill>
            <a:srgbClr val="EBA04E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6EB65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258995" y="5887818"/>
            <a:ext cx="8462211" cy="454705"/>
          </a:xfrm>
          <a:prstGeom prst="roundRect">
            <a:avLst/>
          </a:prstGeom>
          <a:solidFill>
            <a:srgbClr val="EB5175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6EB65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258995" y="4288314"/>
            <a:ext cx="8462211" cy="454705"/>
          </a:xfrm>
          <a:prstGeom prst="roundRect">
            <a:avLst/>
          </a:prstGeom>
          <a:solidFill>
            <a:srgbClr val="C8EB67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6EB65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7263" y="3529266"/>
            <a:ext cx="8462211" cy="454705"/>
          </a:xfrm>
          <a:prstGeom prst="roundRect">
            <a:avLst/>
          </a:prstGeom>
          <a:solidFill>
            <a:srgbClr val="96EB65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6EB65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650" y="859481"/>
            <a:ext cx="7110413" cy="1143000"/>
          </a:xfrm>
        </p:spPr>
        <p:txBody>
          <a:bodyPr/>
          <a:lstStyle/>
          <a:p>
            <a:r>
              <a:rPr lang="en-US" dirty="0" smtClean="0"/>
              <a:t>Broad overview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45197" y="2717192"/>
            <a:ext cx="379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there a good reference genome?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9203" y="1448483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3157" y="2103825"/>
            <a:ext cx="17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3715" y="3556002"/>
            <a:ext cx="80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Trinity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5025" y="4336718"/>
            <a:ext cx="176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RSEM/</a:t>
            </a:r>
            <a:r>
              <a:rPr lang="en-US" dirty="0" err="1" smtClean="0"/>
              <a:t>eXpress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176415" y="5042389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EdgeR</a:t>
            </a:r>
            <a:r>
              <a:rPr lang="en-US" dirty="0" smtClean="0"/>
              <a:t>/</a:t>
            </a:r>
            <a:r>
              <a:rPr lang="en-US" dirty="0" err="1" smtClean="0"/>
              <a:t>DeSeq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5646" y="3574535"/>
            <a:ext cx="189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Tophat+Cufflinks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2215" y="43686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Cuffdiff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8818" y="3556002"/>
            <a:ext cx="182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Hisat</a:t>
            </a:r>
            <a:r>
              <a:rPr lang="en-US" dirty="0" smtClean="0"/>
              <a:t> + </a:t>
            </a:r>
            <a:r>
              <a:rPr lang="en-US" dirty="0" err="1" smtClean="0"/>
              <a:t>Stringtie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5388" y="4309982"/>
            <a:ext cx="112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Ballgown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46066" y="5074290"/>
            <a:ext cx="162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cummeRbund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61499" y="5069126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Kallisto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5186947" y="3195053"/>
            <a:ext cx="1470527" cy="200526"/>
          </a:xfrm>
          <a:custGeom>
            <a:avLst/>
            <a:gdLst>
              <a:gd name="connsiteX0" fmla="*/ 0 w 1470527"/>
              <a:gd name="connsiteY0" fmla="*/ 26736 h 200526"/>
              <a:gd name="connsiteX1" fmla="*/ 80211 w 1470527"/>
              <a:gd name="connsiteY1" fmla="*/ 120315 h 200526"/>
              <a:gd name="connsiteX2" fmla="*/ 427790 w 1470527"/>
              <a:gd name="connsiteY2" fmla="*/ 147052 h 200526"/>
              <a:gd name="connsiteX3" fmla="*/ 521369 w 1470527"/>
              <a:gd name="connsiteY3" fmla="*/ 120315 h 200526"/>
              <a:gd name="connsiteX4" fmla="*/ 574842 w 1470527"/>
              <a:gd name="connsiteY4" fmla="*/ 93579 h 200526"/>
              <a:gd name="connsiteX5" fmla="*/ 641685 w 1470527"/>
              <a:gd name="connsiteY5" fmla="*/ 80210 h 200526"/>
              <a:gd name="connsiteX6" fmla="*/ 775369 w 1470527"/>
              <a:gd name="connsiteY6" fmla="*/ 40105 h 200526"/>
              <a:gd name="connsiteX7" fmla="*/ 989264 w 1470527"/>
              <a:gd name="connsiteY7" fmla="*/ 0 h 200526"/>
              <a:gd name="connsiteX8" fmla="*/ 1216527 w 1470527"/>
              <a:gd name="connsiteY8" fmla="*/ 26736 h 200526"/>
              <a:gd name="connsiteX9" fmla="*/ 1323474 w 1470527"/>
              <a:gd name="connsiteY9" fmla="*/ 93579 h 200526"/>
              <a:gd name="connsiteX10" fmla="*/ 1376948 w 1470527"/>
              <a:gd name="connsiteY10" fmla="*/ 106947 h 200526"/>
              <a:gd name="connsiteX11" fmla="*/ 1430421 w 1470527"/>
              <a:gd name="connsiteY11" fmla="*/ 133684 h 200526"/>
              <a:gd name="connsiteX12" fmla="*/ 1457158 w 1470527"/>
              <a:gd name="connsiteY12" fmla="*/ 187158 h 200526"/>
              <a:gd name="connsiteX13" fmla="*/ 1470527 w 1470527"/>
              <a:gd name="connsiteY13" fmla="*/ 200526 h 20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0527" h="200526">
                <a:moveTo>
                  <a:pt x="0" y="26736"/>
                </a:moveTo>
                <a:cubicBezTo>
                  <a:pt x="26737" y="57929"/>
                  <a:pt x="52728" y="89778"/>
                  <a:pt x="80211" y="120315"/>
                </a:cubicBezTo>
                <a:cubicBezTo>
                  <a:pt x="182018" y="233434"/>
                  <a:pt x="160239" y="158685"/>
                  <a:pt x="427790" y="147052"/>
                </a:cubicBezTo>
                <a:cubicBezTo>
                  <a:pt x="454934" y="140266"/>
                  <a:pt x="494512" y="131825"/>
                  <a:pt x="521369" y="120315"/>
                </a:cubicBezTo>
                <a:cubicBezTo>
                  <a:pt x="539686" y="112465"/>
                  <a:pt x="555936" y="99881"/>
                  <a:pt x="574842" y="93579"/>
                </a:cubicBezTo>
                <a:cubicBezTo>
                  <a:pt x="596398" y="86394"/>
                  <a:pt x="619404" y="84666"/>
                  <a:pt x="641685" y="80210"/>
                </a:cubicBezTo>
                <a:cubicBezTo>
                  <a:pt x="743877" y="29113"/>
                  <a:pt x="642211" y="73394"/>
                  <a:pt x="775369" y="40105"/>
                </a:cubicBezTo>
                <a:cubicBezTo>
                  <a:pt x="966233" y="-7611"/>
                  <a:pt x="719214" y="27004"/>
                  <a:pt x="989264" y="0"/>
                </a:cubicBezTo>
                <a:cubicBezTo>
                  <a:pt x="1065018" y="8912"/>
                  <a:pt x="1142147" y="9831"/>
                  <a:pt x="1216527" y="26736"/>
                </a:cubicBezTo>
                <a:cubicBezTo>
                  <a:pt x="1265941" y="37966"/>
                  <a:pt x="1281045" y="75395"/>
                  <a:pt x="1323474" y="93579"/>
                </a:cubicBezTo>
                <a:cubicBezTo>
                  <a:pt x="1340362" y="100817"/>
                  <a:pt x="1359123" y="102491"/>
                  <a:pt x="1376948" y="106947"/>
                </a:cubicBezTo>
                <a:cubicBezTo>
                  <a:pt x="1394772" y="115859"/>
                  <a:pt x="1416330" y="119592"/>
                  <a:pt x="1430421" y="133684"/>
                </a:cubicBezTo>
                <a:cubicBezTo>
                  <a:pt x="1444513" y="147776"/>
                  <a:pt x="1446905" y="170069"/>
                  <a:pt x="1457158" y="187158"/>
                </a:cubicBezTo>
                <a:cubicBezTo>
                  <a:pt x="1460400" y="192562"/>
                  <a:pt x="1466071" y="196070"/>
                  <a:pt x="1470527" y="200526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5641469" y="3088109"/>
            <a:ext cx="1630949" cy="307473"/>
          </a:xfrm>
          <a:custGeom>
            <a:avLst/>
            <a:gdLst>
              <a:gd name="connsiteX0" fmla="*/ 0 w 2620211"/>
              <a:gd name="connsiteY0" fmla="*/ 0 h 307473"/>
              <a:gd name="connsiteX1" fmla="*/ 1751264 w 2620211"/>
              <a:gd name="connsiteY1" fmla="*/ 120315 h 307473"/>
              <a:gd name="connsiteX2" fmla="*/ 2620211 w 2620211"/>
              <a:gd name="connsiteY2" fmla="*/ 307473 h 307473"/>
              <a:gd name="connsiteX3" fmla="*/ 2620211 w 2620211"/>
              <a:gd name="connsiteY3" fmla="*/ 307473 h 30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0211" h="307473">
                <a:moveTo>
                  <a:pt x="0" y="0"/>
                </a:moveTo>
                <a:cubicBezTo>
                  <a:pt x="657281" y="34535"/>
                  <a:pt x="1314562" y="69070"/>
                  <a:pt x="1751264" y="120315"/>
                </a:cubicBezTo>
                <a:cubicBezTo>
                  <a:pt x="2187966" y="171560"/>
                  <a:pt x="2620211" y="307473"/>
                  <a:pt x="2620211" y="307473"/>
                </a:cubicBezTo>
                <a:lnTo>
                  <a:pt x="2620211" y="30747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77045" y="3086524"/>
            <a:ext cx="582649" cy="369332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27" name="Straight Arrow Connector 26"/>
          <p:cNvCxnSpPr>
            <a:endCxn id="18" idx="0"/>
          </p:cNvCxnSpPr>
          <p:nvPr/>
        </p:nvCxnSpPr>
        <p:spPr bwMode="auto">
          <a:xfrm flipH="1">
            <a:off x="7406092" y="3898598"/>
            <a:ext cx="53484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7312522" y="4729753"/>
            <a:ext cx="53484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5293614" y="3983971"/>
            <a:ext cx="53484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5173298" y="4775022"/>
            <a:ext cx="53484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2689751" y="3925334"/>
            <a:ext cx="53484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2588153" y="4716385"/>
            <a:ext cx="53484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2802053" y="3176519"/>
            <a:ext cx="53484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010157" y="3101476"/>
            <a:ext cx="492443" cy="369332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E0D09"/>
                </a:solidFill>
              </a:rPr>
              <a:t>No</a:t>
            </a:r>
            <a:endParaRPr lang="en-US" b="1" dirty="0">
              <a:solidFill>
                <a:srgbClr val="5E0D0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421" y="3587903"/>
            <a:ext cx="119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6947" y="4307126"/>
            <a:ext cx="159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Quantification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421" y="5082492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6535" y="5951440"/>
            <a:ext cx="13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51053" y="5933087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38880" y="5938071"/>
            <a:ext cx="108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Trinotate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727385" y="5526687"/>
            <a:ext cx="133610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endCxn id="39" idx="0"/>
          </p:cNvCxnSpPr>
          <p:nvPr/>
        </p:nvCxnSpPr>
        <p:spPr bwMode="auto">
          <a:xfrm flipH="1">
            <a:off x="7164049" y="5518847"/>
            <a:ext cx="108369" cy="414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Rounded Rectangle 49"/>
          <p:cNvSpPr/>
          <p:nvPr/>
        </p:nvSpPr>
        <p:spPr bwMode="auto">
          <a:xfrm>
            <a:off x="499619" y="2090457"/>
            <a:ext cx="2989531" cy="454705"/>
          </a:xfrm>
          <a:prstGeom prst="roundRect">
            <a:avLst/>
          </a:prstGeom>
          <a:solidFill>
            <a:srgbClr val="74EB9F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6EB65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96462" y="1435115"/>
            <a:ext cx="1739897" cy="454705"/>
          </a:xfrm>
          <a:prstGeom prst="roundRect">
            <a:avLst/>
          </a:prstGeom>
          <a:solidFill>
            <a:srgbClr val="45EBA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6EB65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1877434" y="1684128"/>
            <a:ext cx="133610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492301" y="2246439"/>
            <a:ext cx="133610" cy="411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Rounded Rectangle 53"/>
          <p:cNvSpPr/>
          <p:nvPr/>
        </p:nvSpPr>
        <p:spPr bwMode="auto">
          <a:xfrm>
            <a:off x="4117650" y="3176519"/>
            <a:ext cx="2291168" cy="2711299"/>
          </a:xfrm>
          <a:prstGeom prst="roundRect">
            <a:avLst/>
          </a:prstGeom>
          <a:solidFill>
            <a:schemeClr val="bg1">
              <a:alpha val="8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4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11645"/>
            <a:ext cx="9143999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Assessing Quality of Assembly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576" y="1762990"/>
            <a:ext cx="5645524" cy="109335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Important statistics for assembly quality:</a:t>
            </a:r>
          </a:p>
          <a:p>
            <a:pPr marL="0" indent="0" eaLnBrk="1" hangingPunct="1">
              <a:buNone/>
            </a:pPr>
            <a:r>
              <a:rPr lang="en-US" sz="2400" dirty="0" err="1" smtClean="0"/>
              <a:t>Contig</a:t>
            </a:r>
            <a:r>
              <a:rPr lang="en-US" sz="2400" dirty="0" smtClean="0"/>
              <a:t> Length Distribution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  <p:pic>
        <p:nvPicPr>
          <p:cNvPr id="9" name="Picture 8" descr="Screen Shot 2013-09-12 at 3.48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01" y="2630312"/>
            <a:ext cx="2899235" cy="2144888"/>
          </a:xfrm>
          <a:prstGeom prst="rect">
            <a:avLst/>
          </a:prstGeom>
        </p:spPr>
      </p:pic>
      <p:pic>
        <p:nvPicPr>
          <p:cNvPr id="10" name="Picture 9" descr="N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" y="4972418"/>
            <a:ext cx="8389137" cy="11489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2801" y="2742720"/>
            <a:ext cx="4406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Assemblies will typically produce a number of complete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contigs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 representing whole transcripts, and a large number of partial transcripts. This biases the average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contig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 length toward the low end. The N50 is a measure weighted by total sequence length in the assembly.</a:t>
            </a:r>
          </a:p>
        </p:txBody>
      </p:sp>
    </p:spTree>
    <p:extLst>
      <p:ext uri="{BB962C8B-B14F-4D97-AF65-F5344CB8AC3E}">
        <p14:creationId xmlns:p14="http://schemas.microsoft.com/office/powerpoint/2010/main" val="90340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11645"/>
            <a:ext cx="9143999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Assessing Quality of Assembly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4378" y="3440383"/>
            <a:ext cx="634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Certain genes will be conserved amongst most members of large groups of organisms, such as all arthropods, fungi, plants.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These should also be present in most tissues.</a:t>
            </a:r>
            <a:endParaRPr lang="en-US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18" y="1954645"/>
            <a:ext cx="3737811" cy="1212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3557" y="5135966"/>
            <a:ext cx="670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these in your assembly to make sure they were recovered using </a:t>
            </a:r>
            <a:r>
              <a:rPr lang="en-US" dirty="0" err="1" smtClean="0"/>
              <a:t>Busco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5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97948" y="534905"/>
            <a:ext cx="7796213" cy="1364897"/>
          </a:xfrm>
        </p:spPr>
        <p:txBody>
          <a:bodyPr/>
          <a:lstStyle/>
          <a:p>
            <a:pPr algn="ctr" eaLnBrk="1" hangingPunct="1"/>
            <a:r>
              <a:rPr lang="en-US" sz="4400" dirty="0" smtClean="0">
                <a:latin typeface="Apple Chancery"/>
                <a:cs typeface="Apple Chancery"/>
              </a:rP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97948" y="1688185"/>
            <a:ext cx="8095672" cy="530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/>
              <a:t>Ewing B, Green P (1998). "Base-calling of automated sequencer traces using </a:t>
            </a:r>
            <a:r>
              <a:rPr lang="en-US" sz="1400" dirty="0" err="1"/>
              <a:t>phred</a:t>
            </a:r>
            <a:r>
              <a:rPr lang="en-US" sz="1400" dirty="0"/>
              <a:t>. II. Error probabilities". Genome Res. 8 (3): 186–194. doi:10.1101/gr.8.3.186. PMID 9521922.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 err="1" smtClean="0"/>
              <a:t>Trimmomatic</a:t>
            </a:r>
            <a:r>
              <a:rPr lang="en-US" sz="1400" dirty="0" smtClean="0"/>
              <a:t>: Bolger</a:t>
            </a:r>
            <a:r>
              <a:rPr lang="en-US" sz="1400" dirty="0"/>
              <a:t>, A. M., </a:t>
            </a:r>
            <a:r>
              <a:rPr lang="en-US" sz="1400" dirty="0" err="1"/>
              <a:t>Lohse</a:t>
            </a:r>
            <a:r>
              <a:rPr lang="en-US" sz="1400" dirty="0"/>
              <a:t>, M., &amp; </a:t>
            </a:r>
            <a:r>
              <a:rPr lang="en-US" sz="1400" dirty="0" err="1"/>
              <a:t>Usadel</a:t>
            </a:r>
            <a:r>
              <a:rPr lang="en-US" sz="1400" dirty="0"/>
              <a:t>, B. (2014). </a:t>
            </a:r>
            <a:r>
              <a:rPr lang="en-US" sz="1400" dirty="0" err="1"/>
              <a:t>Trimmomatic</a:t>
            </a:r>
            <a:r>
              <a:rPr lang="en-US" sz="1400" dirty="0"/>
              <a:t>: A flexible trimmer for </a:t>
            </a:r>
            <a:r>
              <a:rPr lang="en-US" sz="1400" dirty="0" err="1"/>
              <a:t>Illumina</a:t>
            </a:r>
            <a:r>
              <a:rPr lang="en-US" sz="1400" dirty="0"/>
              <a:t> Sequence Data. </a:t>
            </a:r>
            <a:r>
              <a:rPr lang="en-US" sz="1400" i="1" dirty="0"/>
              <a:t>Bioinformatics</a:t>
            </a:r>
            <a:r>
              <a:rPr lang="en-US" sz="1400" dirty="0"/>
              <a:t>, btu170.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 err="1" smtClean="0">
                <a:solidFill>
                  <a:srgbClr val="000000"/>
                </a:solidFill>
              </a:rPr>
              <a:t>Cutadapt</a:t>
            </a:r>
            <a:r>
              <a:rPr lang="en-US" sz="1400" dirty="0" smtClean="0">
                <a:solidFill>
                  <a:srgbClr val="000000"/>
                </a:solidFill>
              </a:rPr>
              <a:t>: Martin</a:t>
            </a:r>
            <a:r>
              <a:rPr lang="en-US" sz="1400" dirty="0">
                <a:solidFill>
                  <a:srgbClr val="000000"/>
                </a:solidFill>
              </a:rPr>
              <a:t>, M. (2011). </a:t>
            </a:r>
            <a:r>
              <a:rPr lang="en-US" sz="1400" dirty="0" err="1">
                <a:solidFill>
                  <a:srgbClr val="000000"/>
                </a:solidFill>
              </a:rPr>
              <a:t>Cutadapt</a:t>
            </a:r>
            <a:r>
              <a:rPr lang="en-US" sz="1400" dirty="0">
                <a:solidFill>
                  <a:srgbClr val="000000"/>
                </a:solidFill>
              </a:rPr>
              <a:t> removes adapter sequences from high-throughput sequencing reads. </a:t>
            </a:r>
            <a:r>
              <a:rPr lang="en-US" sz="1400" i="1" dirty="0">
                <a:solidFill>
                  <a:srgbClr val="000000"/>
                </a:solidFill>
              </a:rPr>
              <a:t>2011, 17</a:t>
            </a:r>
            <a:r>
              <a:rPr lang="en-US" sz="1400" dirty="0">
                <a:solidFill>
                  <a:srgbClr val="000000"/>
                </a:solidFill>
              </a:rPr>
              <a:t>(1). </a:t>
            </a:r>
            <a:r>
              <a:rPr lang="en-US" sz="1400" dirty="0" err="1">
                <a:solidFill>
                  <a:srgbClr val="000000"/>
                </a:solidFill>
              </a:rPr>
              <a:t>doi</a:t>
            </a:r>
            <a:r>
              <a:rPr lang="en-US" sz="1400" dirty="0">
                <a:solidFill>
                  <a:srgbClr val="000000"/>
                </a:solidFill>
              </a:rPr>
              <a:t>: 10.14806/ej.17.1.200 pp. 10-</a:t>
            </a:r>
            <a:r>
              <a:rPr lang="en-US" sz="1400" dirty="0" smtClean="0">
                <a:solidFill>
                  <a:srgbClr val="000000"/>
                </a:solidFill>
              </a:rPr>
              <a:t>12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i="1" dirty="0"/>
              <a:t>BUSCO: assessing genome assembly and annotation completeness with single-copy </a:t>
            </a:r>
            <a:r>
              <a:rPr lang="en-US" sz="1400" i="1" dirty="0" err="1"/>
              <a:t>orthologs</a:t>
            </a:r>
            <a:r>
              <a:rPr lang="en-US" sz="1400" i="1" dirty="0"/>
              <a:t>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Felipe A. </a:t>
            </a:r>
            <a:r>
              <a:rPr lang="en-US" sz="1400" dirty="0" err="1"/>
              <a:t>Simão</a:t>
            </a:r>
            <a:r>
              <a:rPr lang="en-US" sz="1400" dirty="0"/>
              <a:t>, Robert M. Waterhouse, </a:t>
            </a:r>
            <a:r>
              <a:rPr lang="en-US" sz="1400" dirty="0" err="1"/>
              <a:t>Panagiotis</a:t>
            </a:r>
            <a:r>
              <a:rPr lang="en-US" sz="1400" dirty="0"/>
              <a:t> Ioannidis, </a:t>
            </a:r>
            <a:r>
              <a:rPr lang="en-US" sz="1400" dirty="0" err="1"/>
              <a:t>Evgenia</a:t>
            </a:r>
            <a:r>
              <a:rPr lang="en-US" sz="1400" dirty="0"/>
              <a:t> V. </a:t>
            </a:r>
            <a:r>
              <a:rPr lang="en-US" sz="1400" dirty="0" err="1"/>
              <a:t>Kriventseva</a:t>
            </a:r>
            <a:r>
              <a:rPr lang="en-US" sz="1400" dirty="0"/>
              <a:t>, and </a:t>
            </a:r>
            <a:r>
              <a:rPr lang="en-US" sz="1400" dirty="0" err="1"/>
              <a:t>Evgeny</a:t>
            </a:r>
            <a:r>
              <a:rPr lang="en-US" sz="1400" dirty="0"/>
              <a:t> M. </a:t>
            </a:r>
            <a:r>
              <a:rPr lang="en-US" sz="1400" dirty="0" err="1" smtClean="0"/>
              <a:t>Zdobnov</a:t>
            </a:r>
            <a:r>
              <a:rPr lang="en-US" sz="1400" dirty="0"/>
              <a:t>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published online June 9, </a:t>
            </a:r>
            <a:r>
              <a:rPr lang="en-US" sz="1400" dirty="0" err="1" smtClean="0"/>
              <a:t>doi</a:t>
            </a:r>
            <a:r>
              <a:rPr lang="en-US" sz="1400" dirty="0"/>
              <a:t>: 10.1093/bioinformatics/btv351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 smtClean="0"/>
              <a:t>PRINSEQ: </a:t>
            </a:r>
            <a:r>
              <a:rPr lang="en-US" sz="1400" dirty="0" err="1" smtClean="0"/>
              <a:t>Schmieder</a:t>
            </a:r>
            <a:r>
              <a:rPr lang="en-US" sz="1400" dirty="0" smtClean="0"/>
              <a:t> </a:t>
            </a:r>
            <a:r>
              <a:rPr lang="en-US" sz="1400" dirty="0"/>
              <a:t>R and Edwards R: Quality control and preprocessing of </a:t>
            </a:r>
            <a:r>
              <a:rPr lang="en-US" sz="1400" dirty="0" err="1"/>
              <a:t>metagenomic</a:t>
            </a:r>
            <a:r>
              <a:rPr lang="en-US" sz="1400" dirty="0"/>
              <a:t> datasets. </a:t>
            </a:r>
            <a:r>
              <a:rPr lang="en-US" sz="1400" i="1" dirty="0"/>
              <a:t>Bioinformatics</a:t>
            </a:r>
            <a:r>
              <a:rPr lang="en-US" sz="1400" dirty="0"/>
              <a:t> 2011, 27:863-864. [PMID: </a:t>
            </a:r>
            <a:r>
              <a:rPr lang="en-US" sz="1400" dirty="0">
                <a:hlinkClick r:id="rId4"/>
              </a:rPr>
              <a:t>21278185</a:t>
            </a:r>
            <a:r>
              <a:rPr lang="en-US" sz="1400" dirty="0" smtClean="0"/>
              <a:t>]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 smtClean="0"/>
              <a:t>Cufflinks: </a:t>
            </a:r>
            <a:r>
              <a:rPr lang="en-US" sz="1400" dirty="0" err="1" smtClean="0"/>
              <a:t>Trapnell</a:t>
            </a:r>
            <a:r>
              <a:rPr lang="en-US" sz="1400" dirty="0"/>
              <a:t>, C., Hendrickson, D. G., </a:t>
            </a:r>
            <a:r>
              <a:rPr lang="en-US" sz="1400" dirty="0" err="1"/>
              <a:t>Sauvageau</a:t>
            </a:r>
            <a:r>
              <a:rPr lang="en-US" sz="1400" dirty="0"/>
              <a:t>, M., Goff, L., </a:t>
            </a:r>
            <a:r>
              <a:rPr lang="en-US" sz="1400" dirty="0" err="1"/>
              <a:t>Rinn</a:t>
            </a:r>
            <a:r>
              <a:rPr lang="en-US" sz="1400" dirty="0"/>
              <a:t>, J. L., and </a:t>
            </a:r>
            <a:r>
              <a:rPr lang="en-US" sz="1400" dirty="0" err="1"/>
              <a:t>Pachter</a:t>
            </a:r>
            <a:r>
              <a:rPr lang="en-US" sz="1400" dirty="0"/>
              <a:t>, L. (2013). Differential analysis of gene regulation at transcript resolution with RNA-seq. </a:t>
            </a:r>
            <a:r>
              <a:rPr lang="en-US" sz="1400" i="1" dirty="0"/>
              <a:t>Nature biotechnology</a:t>
            </a:r>
            <a:r>
              <a:rPr lang="en-US" sz="1400" dirty="0"/>
              <a:t>, 31(1):46-53</a:t>
            </a:r>
            <a:r>
              <a:rPr lang="en-US" sz="1400" dirty="0" smtClean="0"/>
              <a:t>.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 smtClean="0"/>
              <a:t>HISAT: Kim</a:t>
            </a:r>
            <a:r>
              <a:rPr lang="en-US" sz="1400" dirty="0"/>
              <a:t>, D., </a:t>
            </a:r>
            <a:r>
              <a:rPr lang="en-US" sz="1400" dirty="0" err="1"/>
              <a:t>Langmead</a:t>
            </a:r>
            <a:r>
              <a:rPr lang="en-US" sz="1400" dirty="0"/>
              <a:t>, B., and </a:t>
            </a:r>
            <a:r>
              <a:rPr lang="en-US" sz="1400" dirty="0" err="1"/>
              <a:t>Salzberg</a:t>
            </a:r>
            <a:r>
              <a:rPr lang="en-US" sz="1400" dirty="0"/>
              <a:t>, S. L. (2015). HISAT: a fast spliced aligner with low memory requirements. </a:t>
            </a:r>
            <a:r>
              <a:rPr lang="en-US" sz="1400" i="1" dirty="0"/>
              <a:t>Nat Meth</a:t>
            </a:r>
            <a:r>
              <a:rPr lang="en-US" sz="1400" dirty="0"/>
              <a:t>, 12(4):357-360.</a:t>
            </a:r>
            <a:endParaRPr lang="en-US" sz="1400" dirty="0" smtClean="0"/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 err="1" smtClean="0"/>
              <a:t>Ballgown</a:t>
            </a:r>
            <a:r>
              <a:rPr lang="en-US" sz="1400" dirty="0" smtClean="0"/>
              <a:t>: Bray</a:t>
            </a:r>
            <a:r>
              <a:rPr lang="en-US" sz="1400" dirty="0"/>
              <a:t>, N., Pimentel, H., </a:t>
            </a:r>
            <a:r>
              <a:rPr lang="en-US" sz="1400" dirty="0" err="1"/>
              <a:t>Melsted</a:t>
            </a:r>
            <a:r>
              <a:rPr lang="en-US" sz="1400" dirty="0"/>
              <a:t>, P., and </a:t>
            </a:r>
            <a:r>
              <a:rPr lang="en-US" sz="1400" dirty="0" err="1"/>
              <a:t>Pachter</a:t>
            </a:r>
            <a:r>
              <a:rPr lang="en-US" sz="1400" dirty="0"/>
              <a:t>, L. (2015). Near-optimal RNA-</a:t>
            </a:r>
            <a:r>
              <a:rPr lang="en-US" sz="1400" dirty="0" err="1"/>
              <a:t>seq</a:t>
            </a:r>
            <a:r>
              <a:rPr lang="en-US" sz="1400" dirty="0"/>
              <a:t> quantification.</a:t>
            </a:r>
            <a:endParaRPr lang="en-US" sz="1400" dirty="0" smtClean="0"/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565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49324"/>
            <a:ext cx="7796213" cy="1364897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latin typeface="Apple Chancery"/>
                <a:cs typeface="Apple Chancery"/>
              </a:rPr>
              <a:t>Fin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889" y="2921000"/>
            <a:ext cx="8424333" cy="2228790"/>
          </a:xfrm>
        </p:spPr>
        <p:txBody>
          <a:bodyPr/>
          <a:lstStyle/>
          <a:p>
            <a:pPr marL="457200" lvl="1" indent="0" algn="ctr" eaLnBrk="1" hangingPunct="1"/>
            <a:r>
              <a:rPr lang="en-US" sz="2400" dirty="0" smtClean="0"/>
              <a:t>Thanks for watching!</a:t>
            </a:r>
          </a:p>
          <a:p>
            <a:pPr marL="457200" lvl="1" indent="0" algn="ctr" eaLnBrk="1" hangingPunct="1"/>
            <a:r>
              <a:rPr lang="en-US" sz="2400" dirty="0" smtClean="0"/>
              <a:t>Questions and comments:</a:t>
            </a:r>
          </a:p>
          <a:p>
            <a:pPr marL="457200" lvl="1" indent="0" algn="ctr" eaLnBrk="1" hangingPunct="1"/>
            <a:r>
              <a:rPr lang="en-US" sz="2400" dirty="0" smtClean="0"/>
              <a:t>Email </a:t>
            </a:r>
            <a:r>
              <a:rPr lang="en-US" sz="2400" u="sng" dirty="0" err="1" smtClean="0"/>
              <a:t>help@ncgas.org</a:t>
            </a:r>
            <a:endParaRPr lang="en-U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326653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63575"/>
            <a:ext cx="7110413" cy="1143000"/>
          </a:xfrm>
        </p:spPr>
        <p:txBody>
          <a:bodyPr/>
          <a:lstStyle/>
          <a:p>
            <a:r>
              <a:rPr lang="en-US" dirty="0" smtClean="0"/>
              <a:t>FASTQ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2451"/>
            <a:ext cx="8229600" cy="1719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@CCRI0219:135:D243EACXX:1:1101:1682:1955 1:N:0:ACAGTG</a:t>
            </a: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CGTTCAGTCATAATCCAGCGCACGGTAGCTTCGCGCCACTGGCTTTTCAA</a:t>
            </a:r>
          </a:p>
          <a:p>
            <a:pPr marL="0" indent="0">
              <a:buNone/>
            </a:pPr>
            <a:r>
              <a:rPr lang="en-US" sz="1800" b="1" dirty="0" smtClean="0">
                <a:latin typeface="Andale Mono"/>
                <a:cs typeface="Andale Mono"/>
              </a:rPr>
              <a:t>+</a:t>
            </a: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@@?DFFFFHGHHHIJJJJIIJJJJIHGHIEIIIFIEI&gt;BHIJIIJIJEGI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325" y="3583436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Sequence Identifier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Read </a:t>
            </a:r>
            <a:r>
              <a:rPr lang="en-US" sz="2400" dirty="0"/>
              <a:t>Sequence (A, G, T, C, N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‘</a:t>
            </a:r>
            <a:r>
              <a:rPr lang="en-US" sz="2400" dirty="0"/>
              <a:t>+’ character (Can be followed by the same Sequence Identifier from Line1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Base </a:t>
            </a:r>
            <a:r>
              <a:rPr lang="en-US" sz="2400" dirty="0"/>
              <a:t>Quality Scores (Phred33) for the sequence in </a:t>
            </a:r>
            <a:r>
              <a:rPr lang="en-US" sz="2400" dirty="0" smtClean="0"/>
              <a:t>Line2 (Must </a:t>
            </a:r>
            <a:r>
              <a:rPr lang="en-US" sz="2400" dirty="0"/>
              <a:t>contain the same number of characters as those in the </a:t>
            </a:r>
            <a:r>
              <a:rPr lang="en-US" sz="2400" dirty="0" smtClean="0"/>
              <a:t>sequence)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37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722069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Quality Scores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898026"/>
              </p:ext>
            </p:extLst>
          </p:nvPr>
        </p:nvGraphicFramePr>
        <p:xfrm>
          <a:off x="4411580" y="2666400"/>
          <a:ext cx="4424338" cy="2593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07676"/>
              </p:ext>
            </p:extLst>
          </p:nvPr>
        </p:nvGraphicFramePr>
        <p:xfrm>
          <a:off x="441158" y="3689429"/>
          <a:ext cx="3355472" cy="1389380"/>
        </p:xfrm>
        <a:graphic>
          <a:graphicData uri="http://schemas.openxmlformats.org/drawingml/2006/table">
            <a:tbl>
              <a:tblPr/>
              <a:tblGrid>
                <a:gridCol w="1048585"/>
                <a:gridCol w="1050257"/>
                <a:gridCol w="125663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10*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log10(p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Est. Accuracy = 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-P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0.9999</a:t>
                      </a:r>
                    </a:p>
                  </a:txBody>
                  <a:tcPr marT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01367" y="5397998"/>
            <a:ext cx="3151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PHRED Score is defined as q = -10 x log</a:t>
            </a:r>
            <a:r>
              <a:rPr lang="en-US" baseline="-25000" dirty="0" smtClean="0"/>
              <a:t>10</a:t>
            </a:r>
            <a:r>
              <a:rPr lang="en-US" dirty="0" smtClean="0"/>
              <a:t>(p) (</a:t>
            </a:r>
            <a:r>
              <a:rPr lang="en-US" dirty="0" err="1" smtClean="0"/>
              <a:t>Erwing</a:t>
            </a:r>
            <a:r>
              <a:rPr lang="en-US" dirty="0" smtClean="0"/>
              <a:t> 1998)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4526" y="5240068"/>
            <a:ext cx="349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probability call is not correct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3930311" y="4203770"/>
            <a:ext cx="454526" cy="3342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38333"/>
            <a:ext cx="438483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Sequencers estimate </a:t>
            </a:r>
            <a:r>
              <a:rPr lang="en-US" sz="2400" dirty="0"/>
              <a:t>the probability that a given base call is NOT correct </a:t>
            </a:r>
          </a:p>
        </p:txBody>
      </p:sp>
    </p:spTree>
    <p:extLst>
      <p:ext uri="{BB962C8B-B14F-4D97-AF65-F5344CB8AC3E}">
        <p14:creationId xmlns:p14="http://schemas.microsoft.com/office/powerpoint/2010/main" val="428534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2401396"/>
            <a:ext cx="3175261" cy="3417916"/>
          </a:xfrm>
        </p:spPr>
        <p:txBody>
          <a:bodyPr/>
          <a:lstStyle/>
          <a:p>
            <a:pPr marL="457200" lvl="1" indent="0" eaLnBrk="1" hangingPunct="1"/>
            <a:r>
              <a:rPr lang="en-US" sz="2400" dirty="0" err="1" smtClean="0"/>
              <a:t>FastQC</a:t>
            </a:r>
            <a:r>
              <a:rPr lang="en-US" sz="2400" dirty="0" smtClean="0"/>
              <a:t> is an excellent program for visualizing the overall quality of all reads in a </a:t>
            </a:r>
            <a:r>
              <a:rPr lang="en-US" sz="2400" dirty="0" err="1" smtClean="0"/>
              <a:t>fastq</a:t>
            </a:r>
            <a:r>
              <a:rPr lang="en-US" sz="2400" dirty="0" smtClean="0"/>
              <a:t>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18607"/>
            <a:ext cx="6401877" cy="1143000"/>
          </a:xfrm>
        </p:spPr>
        <p:txBody>
          <a:bodyPr/>
          <a:lstStyle/>
          <a:p>
            <a:r>
              <a:rPr lang="en-US" dirty="0" smtClean="0"/>
              <a:t>Quality Scores</a:t>
            </a:r>
            <a:endParaRPr lang="en-US" dirty="0"/>
          </a:p>
        </p:txBody>
      </p:sp>
      <p:pic>
        <p:nvPicPr>
          <p:cNvPr id="5" name="Picture 4" descr="Screen Shot 2013-09-15 at 9.11.4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3" t="16670" r="23816" b="10595"/>
          <a:stretch/>
        </p:blipFill>
        <p:spPr>
          <a:xfrm>
            <a:off x="3957052" y="882401"/>
            <a:ext cx="4979477" cy="4779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5592000"/>
            <a:ext cx="644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FastQC</a:t>
            </a:r>
            <a:r>
              <a:rPr lang="en-US" dirty="0" smtClean="0"/>
              <a:t> is </a:t>
            </a:r>
            <a:r>
              <a:rPr lang="en-US" dirty="0"/>
              <a:t>developed by the </a:t>
            </a:r>
            <a:r>
              <a:rPr lang="en-US" dirty="0" err="1"/>
              <a:t>Babraham</a:t>
            </a:r>
            <a:r>
              <a:rPr lang="en-US" dirty="0"/>
              <a:t> Bioinformatics </a:t>
            </a:r>
            <a:r>
              <a:rPr lang="en-US" dirty="0" smtClean="0"/>
              <a:t>Group: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www.bioinformatics.babraham.ac.uk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2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58" y="2092325"/>
            <a:ext cx="8689345" cy="2228790"/>
          </a:xfrm>
        </p:spPr>
        <p:txBody>
          <a:bodyPr/>
          <a:lstStyle/>
          <a:p>
            <a:pPr marL="457200" lvl="1" indent="0" eaLnBrk="1" hangingPunct="1"/>
            <a:r>
              <a:rPr lang="en-US" dirty="0" smtClean="0"/>
              <a:t>Wholesale cutting by base position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Trimming Based on Quality</a:t>
            </a:r>
            <a:endParaRPr lang="en-US" dirty="0"/>
          </a:p>
        </p:txBody>
      </p:sp>
      <p:pic>
        <p:nvPicPr>
          <p:cNvPr id="5" name="Picture 4" descr="Screen Shot 2013-09-15 at 9.11.4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3" t="17541" r="23816" b="10595"/>
          <a:stretch/>
        </p:blipFill>
        <p:spPr>
          <a:xfrm>
            <a:off x="2891757" y="2809874"/>
            <a:ext cx="3460954" cy="328243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5117856" y="2746436"/>
            <a:ext cx="0" cy="350196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0610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92325"/>
            <a:ext cx="8689345" cy="2228790"/>
          </a:xfrm>
        </p:spPr>
        <p:txBody>
          <a:bodyPr/>
          <a:lstStyle/>
          <a:p>
            <a:pPr marL="457200" lvl="1" indent="0" eaLnBrk="1" hangingPunct="1"/>
            <a:r>
              <a:rPr lang="en-US" dirty="0" smtClean="0"/>
              <a:t>Sliding </a:t>
            </a:r>
            <a:r>
              <a:rPr lang="en-US" dirty="0"/>
              <a:t>windows and </a:t>
            </a:r>
            <a:r>
              <a:rPr lang="en-US" dirty="0" smtClean="0"/>
              <a:t>minimum vs. average </a:t>
            </a:r>
            <a:r>
              <a:rPr lang="en-US" dirty="0"/>
              <a:t>quality </a:t>
            </a:r>
            <a:r>
              <a:rPr lang="en-US" dirty="0" smtClean="0"/>
              <a:t>scores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Trimming Based on Quality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285" y="3672840"/>
            <a:ext cx="3289929" cy="646331"/>
          </a:xfrm>
          <a:prstGeom prst="rect">
            <a:avLst/>
          </a:prstGeom>
          <a:effectLst>
            <a:glow rad="444500">
              <a:schemeClr val="accent1">
                <a:lumMod val="60000"/>
                <a:lumOff val="40000"/>
                <a:alpha val="42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ACGAAAACGGTGAGGCCT</a:t>
            </a:r>
          </a:p>
          <a:p>
            <a:r>
              <a:rPr lang="en-US" dirty="0" smtClean="0">
                <a:effectLst>
                  <a:glow rad="101600">
                    <a:srgbClr val="CCFFCC">
                      <a:alpha val="75000"/>
                    </a:srgbClr>
                  </a:glow>
                </a:effectLst>
                <a:latin typeface="Andale Mono"/>
                <a:cs typeface="Andale Mono"/>
              </a:rPr>
              <a:t>::::::EEEEEE</a:t>
            </a:r>
            <a:r>
              <a:rPr lang="en-US" dirty="0" smtClean="0">
                <a:effectLst>
                  <a:glow rad="101600">
                    <a:schemeClr val="accent1">
                      <a:lumMod val="20000"/>
                      <a:lumOff val="80000"/>
                      <a:alpha val="75000"/>
                    </a:schemeClr>
                  </a:glow>
                </a:effectLst>
                <a:latin typeface="Andale Mono"/>
                <a:cs typeface="Andale Mono"/>
              </a:rPr>
              <a:t>##</a:t>
            </a:r>
            <a:r>
              <a:rPr lang="en-US" dirty="0">
                <a:effectLst>
                  <a:glow rad="101600">
                    <a:schemeClr val="accent1">
                      <a:lumMod val="20000"/>
                      <a:lumOff val="80000"/>
                      <a:alpha val="75000"/>
                    </a:schemeClr>
                  </a:glow>
                </a:effectLst>
                <a:latin typeface="Andale Mono"/>
                <a:cs typeface="Andale Mono"/>
              </a:rPr>
              <a:t>####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6167" y="330350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7753" y="33015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6170" y="332655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3875" y="4937125"/>
            <a:ext cx="1219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Average:</a:t>
            </a:r>
          </a:p>
          <a:p>
            <a:r>
              <a:rPr lang="en-US" sz="2000" dirty="0" smtClean="0"/>
              <a:t>Min:</a:t>
            </a:r>
          </a:p>
          <a:p>
            <a:r>
              <a:rPr lang="en-US" sz="2000" dirty="0" smtClean="0"/>
              <a:t>Max: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03750" y="4984750"/>
            <a:ext cx="469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25</a:t>
            </a:r>
          </a:p>
          <a:p>
            <a:r>
              <a:rPr lang="en-US" sz="2000" dirty="0" smtClean="0"/>
              <a:t>25</a:t>
            </a:r>
          </a:p>
          <a:p>
            <a:r>
              <a:rPr lang="en-US" sz="2000" dirty="0" smtClean="0"/>
              <a:t>25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974661" y="3326557"/>
            <a:ext cx="830005" cy="1181943"/>
          </a:xfrm>
          <a:prstGeom prst="rect">
            <a:avLst/>
          </a:prstGeom>
          <a:noFill/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7500" y="5385832"/>
            <a:ext cx="204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</a:t>
            </a:r>
          </a:p>
          <a:p>
            <a:r>
              <a:rPr lang="en-US" dirty="0" smtClean="0"/>
              <a:t>Average below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3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92325"/>
            <a:ext cx="8689345" cy="2228790"/>
          </a:xfrm>
        </p:spPr>
        <p:txBody>
          <a:bodyPr/>
          <a:lstStyle/>
          <a:p>
            <a:pPr marL="457200" lvl="1" indent="0" eaLnBrk="1" hangingPunct="1"/>
            <a:r>
              <a:rPr lang="en-US" dirty="0" smtClean="0"/>
              <a:t>Sliding </a:t>
            </a:r>
            <a:r>
              <a:rPr lang="en-US" dirty="0"/>
              <a:t>windows and </a:t>
            </a:r>
            <a:r>
              <a:rPr lang="en-US" dirty="0" smtClean="0"/>
              <a:t>minimum vs. average </a:t>
            </a:r>
            <a:r>
              <a:rPr lang="en-US" dirty="0"/>
              <a:t>quality </a:t>
            </a:r>
            <a:r>
              <a:rPr lang="en-US" dirty="0" smtClean="0"/>
              <a:t>scores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Trimming Based on Quality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285" y="3672840"/>
            <a:ext cx="3289929" cy="646331"/>
          </a:xfrm>
          <a:prstGeom prst="rect">
            <a:avLst/>
          </a:prstGeom>
          <a:effectLst>
            <a:glow rad="444500">
              <a:schemeClr val="accent1">
                <a:lumMod val="60000"/>
                <a:lumOff val="40000"/>
                <a:alpha val="42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ACGAAAACGGTGAGGCCT</a:t>
            </a:r>
          </a:p>
          <a:p>
            <a:r>
              <a:rPr lang="en-US" dirty="0" smtClean="0">
                <a:effectLst>
                  <a:glow rad="101600">
                    <a:srgbClr val="CCFFCC">
                      <a:alpha val="75000"/>
                    </a:srgbClr>
                  </a:glow>
                </a:effectLst>
                <a:latin typeface="Andale Mono"/>
                <a:cs typeface="Andale Mono"/>
              </a:rPr>
              <a:t>::::::EEEEEE</a:t>
            </a:r>
            <a:r>
              <a:rPr lang="en-US" dirty="0" smtClean="0">
                <a:effectLst>
                  <a:glow rad="101600">
                    <a:schemeClr val="accent1">
                      <a:lumMod val="20000"/>
                      <a:lumOff val="80000"/>
                      <a:alpha val="75000"/>
                    </a:schemeClr>
                  </a:glow>
                </a:effectLst>
                <a:latin typeface="Andale Mono"/>
                <a:cs typeface="Andale Mono"/>
              </a:rPr>
              <a:t>##</a:t>
            </a:r>
            <a:r>
              <a:rPr lang="en-US" dirty="0">
                <a:effectLst>
                  <a:glow rad="101600">
                    <a:schemeClr val="accent1">
                      <a:lumMod val="20000"/>
                      <a:lumOff val="80000"/>
                      <a:alpha val="75000"/>
                    </a:schemeClr>
                  </a:glow>
                </a:effectLst>
                <a:latin typeface="Andale Mono"/>
                <a:cs typeface="Andale Mono"/>
              </a:rPr>
              <a:t>####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6167" y="330350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7753" y="33015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6170" y="332655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3875" y="4937125"/>
            <a:ext cx="1219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Average:</a:t>
            </a:r>
          </a:p>
          <a:p>
            <a:r>
              <a:rPr lang="en-US" sz="2000" dirty="0" smtClean="0"/>
              <a:t>Min:</a:t>
            </a:r>
          </a:p>
          <a:p>
            <a:r>
              <a:rPr lang="en-US" sz="2000" dirty="0" smtClean="0"/>
              <a:t>Max: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03750" y="4984750"/>
            <a:ext cx="68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34.2</a:t>
            </a:r>
          </a:p>
          <a:p>
            <a:r>
              <a:rPr lang="en-US" sz="2000" dirty="0" smtClean="0"/>
              <a:t>25</a:t>
            </a:r>
          </a:p>
          <a:p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73161" y="3326557"/>
            <a:ext cx="830005" cy="1181943"/>
          </a:xfrm>
          <a:prstGeom prst="rect">
            <a:avLst/>
          </a:prstGeom>
          <a:noFill/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7500" y="5385832"/>
            <a:ext cx="204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</a:t>
            </a:r>
          </a:p>
          <a:p>
            <a:r>
              <a:rPr lang="en-US" dirty="0" smtClean="0"/>
              <a:t>Average below 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625" y="4450665"/>
            <a:ext cx="191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Size = 5</a:t>
            </a:r>
          </a:p>
          <a:p>
            <a:r>
              <a:rPr lang="en-US" dirty="0" smtClean="0"/>
              <a:t>Window Size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4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5791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National Center for Genome Analysis Support: 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  <a:hlinkClick r:id="rId3"/>
              </a:rPr>
              <a:t>http://ncgas.org</a:t>
            </a:r>
            <a:r>
              <a:rPr lang="en-US" sz="1400" i="0" smtClean="0">
                <a:solidFill>
                  <a:srgbClr val="B0B2B4"/>
                </a:solidFill>
                <a:cs typeface="ＭＳ Ｐゴシック"/>
              </a:rPr>
              <a:t> </a:t>
            </a:r>
            <a:endParaRPr lang="en-US" sz="1600" smtClean="0">
              <a:solidFill>
                <a:srgbClr val="000000"/>
              </a:solidFill>
              <a:cs typeface="ＭＳ Ｐゴシック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92325"/>
            <a:ext cx="8689345" cy="2228790"/>
          </a:xfrm>
        </p:spPr>
        <p:txBody>
          <a:bodyPr/>
          <a:lstStyle/>
          <a:p>
            <a:pPr marL="457200" lvl="1" indent="0" eaLnBrk="1" hangingPunct="1"/>
            <a:r>
              <a:rPr lang="en-US" dirty="0" smtClean="0"/>
              <a:t>Sliding </a:t>
            </a:r>
            <a:r>
              <a:rPr lang="en-US" dirty="0"/>
              <a:t>windows and </a:t>
            </a:r>
            <a:r>
              <a:rPr lang="en-US" dirty="0" smtClean="0"/>
              <a:t>minimum vs. average </a:t>
            </a:r>
            <a:r>
              <a:rPr lang="en-US" dirty="0"/>
              <a:t>quality </a:t>
            </a:r>
            <a:r>
              <a:rPr lang="en-US" dirty="0" smtClean="0"/>
              <a:t>scores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58" y="949325"/>
            <a:ext cx="7110413" cy="1143000"/>
          </a:xfrm>
        </p:spPr>
        <p:txBody>
          <a:bodyPr/>
          <a:lstStyle/>
          <a:p>
            <a:pPr algn="ctr"/>
            <a:r>
              <a:rPr lang="en-US" dirty="0" smtClean="0"/>
              <a:t>Trimming Based on Quality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285" y="3672840"/>
            <a:ext cx="3289929" cy="646331"/>
          </a:xfrm>
          <a:prstGeom prst="rect">
            <a:avLst/>
          </a:prstGeom>
          <a:effectLst>
            <a:glow rad="444500">
              <a:schemeClr val="accent1">
                <a:lumMod val="60000"/>
                <a:lumOff val="40000"/>
                <a:alpha val="42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ACGAAAACGGTGAGGCCT</a:t>
            </a:r>
          </a:p>
          <a:p>
            <a:r>
              <a:rPr lang="en-US" dirty="0" smtClean="0">
                <a:effectLst>
                  <a:glow rad="101600">
                    <a:srgbClr val="CCFFCC">
                      <a:alpha val="75000"/>
                    </a:srgbClr>
                  </a:glow>
                </a:effectLst>
                <a:latin typeface="Andale Mono"/>
                <a:cs typeface="Andale Mono"/>
              </a:rPr>
              <a:t>::::::EEEEEE</a:t>
            </a:r>
            <a:r>
              <a:rPr lang="en-US" dirty="0" smtClean="0">
                <a:effectLst>
                  <a:glow rad="101600">
                    <a:schemeClr val="accent1">
                      <a:lumMod val="20000"/>
                      <a:lumOff val="80000"/>
                      <a:alpha val="75000"/>
                    </a:schemeClr>
                  </a:glow>
                </a:effectLst>
                <a:latin typeface="Andale Mono"/>
                <a:cs typeface="Andale Mono"/>
              </a:rPr>
              <a:t>##</a:t>
            </a:r>
            <a:r>
              <a:rPr lang="en-US" dirty="0">
                <a:effectLst>
                  <a:glow rad="101600">
                    <a:schemeClr val="accent1">
                      <a:lumMod val="20000"/>
                      <a:lumOff val="80000"/>
                      <a:alpha val="75000"/>
                    </a:schemeClr>
                  </a:glow>
                </a:effectLst>
                <a:latin typeface="Andale Mono"/>
                <a:cs typeface="Andale Mono"/>
              </a:rPr>
              <a:t>####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6167" y="330350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7753" y="33015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6170" y="332655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3875" y="4937125"/>
            <a:ext cx="1219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Average:</a:t>
            </a:r>
          </a:p>
          <a:p>
            <a:r>
              <a:rPr lang="en-US" sz="2000" dirty="0" smtClean="0"/>
              <a:t>Min:</a:t>
            </a:r>
          </a:p>
          <a:p>
            <a:r>
              <a:rPr lang="en-US" sz="2000" dirty="0" smtClean="0"/>
              <a:t>Max: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03750" y="4984750"/>
            <a:ext cx="68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13.3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339911" y="3326557"/>
            <a:ext cx="830005" cy="1181943"/>
          </a:xfrm>
          <a:prstGeom prst="rect">
            <a:avLst/>
          </a:prstGeom>
          <a:noFill/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7500" y="5385832"/>
            <a:ext cx="204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</a:t>
            </a:r>
          </a:p>
          <a:p>
            <a:r>
              <a:rPr lang="en-US" dirty="0" smtClean="0"/>
              <a:t>Average below 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625" y="4450665"/>
            <a:ext cx="191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Size = 5</a:t>
            </a:r>
          </a:p>
          <a:p>
            <a:r>
              <a:rPr lang="en-US" dirty="0" smtClean="0"/>
              <a:t>Window Size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1349</Words>
  <Application>Microsoft Macintosh PowerPoint</Application>
  <PresentationFormat>On-screen Show (4:3)</PresentationFormat>
  <Paragraphs>239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1_Blank Presentation</vt:lpstr>
      <vt:lpstr>PowerPoint Presentation</vt:lpstr>
      <vt:lpstr>Broad overview</vt:lpstr>
      <vt:lpstr>FASTQ Format</vt:lpstr>
      <vt:lpstr>Quality Scores</vt:lpstr>
      <vt:lpstr>Quality Scores</vt:lpstr>
      <vt:lpstr>Trimming Based on Quality</vt:lpstr>
      <vt:lpstr>Trimming Based on Quality</vt:lpstr>
      <vt:lpstr>Trimming Based on Quality</vt:lpstr>
      <vt:lpstr>Trimming Based on Quality</vt:lpstr>
      <vt:lpstr>Trimming Based on Quality</vt:lpstr>
      <vt:lpstr>Trimming Software</vt:lpstr>
      <vt:lpstr>Primers and Adapters</vt:lpstr>
      <vt:lpstr>Primers and Adapters</vt:lpstr>
      <vt:lpstr>Kmers</vt:lpstr>
      <vt:lpstr>Primers and Adapters</vt:lpstr>
      <vt:lpstr>Poly-A Tails and Other Artifacts</vt:lpstr>
      <vt:lpstr>Poly-A Tails and Other Artifacts</vt:lpstr>
      <vt:lpstr>Assembly</vt:lpstr>
      <vt:lpstr>Assessing Quality of Assembly</vt:lpstr>
      <vt:lpstr>Assessing Quality of Assembly</vt:lpstr>
      <vt:lpstr>Assessing Quality of Assembly</vt:lpstr>
      <vt:lpstr>References</vt:lpstr>
      <vt:lpstr>Fin</vt:lpstr>
    </vt:vector>
  </TitlesOfParts>
  <Manager/>
  <Company>IU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Carrie Ganote</dc:creator>
  <cp:keywords/>
  <dc:description/>
  <cp:lastModifiedBy>Carrie Ganote</cp:lastModifiedBy>
  <cp:revision>78</cp:revision>
  <dcterms:created xsi:type="dcterms:W3CDTF">2014-07-14T13:51:24Z</dcterms:created>
  <dcterms:modified xsi:type="dcterms:W3CDTF">2017-09-12T11:05:05Z</dcterms:modified>
  <cp:category/>
</cp:coreProperties>
</file>