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6" r:id="rId5"/>
    <p:sldId id="267" r:id="rId6"/>
    <p:sldId id="257" r:id="rId7"/>
    <p:sldId id="262" r:id="rId8"/>
    <p:sldId id="263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39846-728C-41A0-A32A-06356D49117D}">
          <p14:sldIdLst>
            <p14:sldId id="256"/>
            <p14:sldId id="260"/>
            <p14:sldId id="264"/>
            <p14:sldId id="266"/>
            <p14:sldId id="267"/>
            <p14:sldId id="257"/>
            <p14:sldId id="262"/>
            <p14:sldId id="263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NCH - </a:t>
            </a:r>
            <a:r>
              <a:rPr lang="en-US" dirty="0" smtClean="0"/>
              <a:t>PEDMATCH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</a:t>
            </a:r>
            <a:r>
              <a:rPr lang="en-US" dirty="0" smtClean="0"/>
              <a:t>Overview, v1.0-draft</a:t>
            </a:r>
          </a:p>
          <a:p>
            <a:r>
              <a:rPr lang="en-US" sz="2000" i="1" dirty="0" smtClean="0"/>
              <a:t>Last revised, 5/4/2016, ESK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88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Grouping ID (“CGID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Shared </a:t>
            </a:r>
            <a:r>
              <a:rPr lang="en-US" dirty="0" smtClean="0"/>
              <a:t>by specimens of a given type taken from a patient in one </a:t>
            </a:r>
            <a:r>
              <a:rPr lang="en-US" dirty="0" smtClean="0"/>
              <a:t>encounter/surgery/draw/etc.</a:t>
            </a:r>
          </a:p>
          <a:p>
            <a:pPr lvl="1"/>
            <a:r>
              <a:rPr lang="en-US" dirty="0" smtClean="0"/>
              <a:t>Same CGID means s</a:t>
            </a:r>
            <a:r>
              <a:rPr lang="en-US" dirty="0" smtClean="0"/>
              <a:t>pecimens are “equivalent” from a PED-MATCH standpoint</a:t>
            </a:r>
            <a:endParaRPr lang="en-US" dirty="0" smtClean="0"/>
          </a:p>
          <a:p>
            <a:pPr lvl="1"/>
            <a:r>
              <a:rPr lang="en-US" dirty="0" smtClean="0"/>
              <a:t>Specimen messages </a:t>
            </a:r>
            <a:r>
              <a:rPr lang="en-US" dirty="0" smtClean="0"/>
              <a:t>sent to MATCHBOX will include the CGID</a:t>
            </a:r>
          </a:p>
          <a:p>
            <a:pPr lvl="1"/>
            <a:r>
              <a:rPr lang="en-US" dirty="0" smtClean="0"/>
              <a:t>CGIDs will be “inherited” by the various aliquots/derivatives from the original </a:t>
            </a:r>
            <a:r>
              <a:rPr lang="en-US" dirty="0" smtClean="0"/>
              <a:t>specimens</a:t>
            </a:r>
            <a:endParaRPr lang="en-US" dirty="0" smtClean="0"/>
          </a:p>
          <a:p>
            <a:pPr lvl="1"/>
            <a:r>
              <a:rPr lang="en-US" dirty="0" smtClean="0"/>
              <a:t>Specimens obtained through follow-up requests by BPC (e.g., inadequate/insufficient received) will keep the original CGID if specimens are known to come from the same original encounter/surgery/block/etc.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1</a:t>
            </a:r>
          </a:p>
          <a:p>
            <a:pPr lvl="1"/>
            <a:r>
              <a:rPr lang="en-US" sz="2000" dirty="0" smtClean="0"/>
              <a:t>First two specimens grouped together because attributes match (“equivalent” from PED-MATCH standpoint); New (shared) CGID</a:t>
            </a:r>
          </a:p>
          <a:p>
            <a:pPr lvl="1"/>
            <a:r>
              <a:rPr lang="en-US" sz="2000" dirty="0" smtClean="0"/>
              <a:t>Third specimen was collected separately from first two; New CGID</a:t>
            </a:r>
          </a:p>
          <a:p>
            <a:pPr lvl="1"/>
            <a:r>
              <a:rPr lang="en-US" sz="2000" dirty="0" smtClean="0"/>
              <a:t>Fourth specimen differs by type; New CGID</a:t>
            </a:r>
          </a:p>
        </p:txBody>
      </p:sp>
      <p:sp>
        <p:nvSpPr>
          <p:cNvPr id="4" name="Oval 3"/>
          <p:cNvSpPr/>
          <p:nvPr/>
        </p:nvSpPr>
        <p:spPr>
          <a:xfrm>
            <a:off x="24301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5" name="Oval 4"/>
          <p:cNvSpPr/>
          <p:nvPr/>
        </p:nvSpPr>
        <p:spPr>
          <a:xfrm>
            <a:off x="38017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173306" y="4343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3573106" y="2889600"/>
            <a:ext cx="3810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571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5649556" y="3556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216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10350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7086600" y="3550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9206" y="3650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2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specimen—though arriving at the BPC days later—reuses the first specimen’s CGID since they are “equivalent” from a PED-MATCH standpoint</a:t>
            </a:r>
          </a:p>
          <a:p>
            <a:pPr lvl="2"/>
            <a:r>
              <a:rPr lang="en-US" sz="1400" dirty="0" smtClean="0"/>
              <a:t>Late-arriving specimens (e.g., delays in shipping/accessioning)</a:t>
            </a:r>
          </a:p>
          <a:p>
            <a:pPr lvl="2"/>
            <a:r>
              <a:rPr lang="en-US" sz="1400" dirty="0" smtClean="0"/>
              <a:t>Cases where BPC requests additional portion of existing specimen (e.g., inadequacy) and site is able to indeed provide more from that original specimen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 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0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3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 arrives at the BPC days later but does NOT reuse the first specimen’s CGID since they are not from the same collection and thus not “equivalent” from a PED-MATCH standpoint</a:t>
            </a:r>
          </a:p>
          <a:p>
            <a:pPr lvl="2"/>
            <a:r>
              <a:rPr lang="en-US" sz="1400" dirty="0" smtClean="0"/>
              <a:t>Cases where BPC requests additional portion of existing specimen (e.g., inadequacy) but site is unable to provide more of the original specimen, instead substituting from another specimen/draw/etc.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11/30/16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6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DIRECTION</a:t>
            </a:r>
            <a:r>
              <a:rPr lang="en-US" dirty="0" smtClean="0"/>
              <a:t>: Outbound from BPC to MATCHBOX</a:t>
            </a:r>
          </a:p>
          <a:p>
            <a:r>
              <a:rPr lang="en-US" b="1" u="sng" dirty="0" smtClean="0"/>
              <a:t>TIMING</a:t>
            </a:r>
            <a:r>
              <a:rPr lang="en-US" dirty="0" smtClean="0"/>
              <a:t>: Sent when new specimens of interest are detected in STARS</a:t>
            </a:r>
          </a:p>
          <a:p>
            <a:pPr lvl="1"/>
            <a:r>
              <a:rPr lang="en-US" dirty="0" smtClean="0"/>
              <a:t>Specimen is accessioned under APEC1621</a:t>
            </a:r>
          </a:p>
          <a:p>
            <a:pPr lvl="1"/>
            <a:r>
              <a:rPr lang="en-US" dirty="0" smtClean="0"/>
              <a:t>Patient is enrolled in APEC1621</a:t>
            </a:r>
          </a:p>
          <a:p>
            <a:pPr lvl="1"/>
            <a:r>
              <a:rPr lang="en-US" dirty="0" smtClean="0"/>
              <a:t>Specimen type of Blood or Tumor Tissue</a:t>
            </a:r>
          </a:p>
          <a:p>
            <a:pPr lvl="1"/>
            <a:r>
              <a:rPr lang="en-US" dirty="0" smtClean="0"/>
              <a:t>Accessioning paperwork QC is successful</a:t>
            </a:r>
          </a:p>
          <a:p>
            <a:r>
              <a:rPr lang="en-US" b="1" u="sng" dirty="0" smtClean="0"/>
              <a:t>CONTENT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Technical Message Headers (</a:t>
            </a:r>
            <a:r>
              <a:rPr lang="en-US" i="1" dirty="0" err="1" smtClean="0"/>
              <a:t>msg_guid</a:t>
            </a:r>
            <a:r>
              <a:rPr lang="en-US" dirty="0" smtClean="0"/>
              <a:t>, </a:t>
            </a:r>
            <a:r>
              <a:rPr lang="en-US" i="1" dirty="0" err="1" smtClean="0"/>
              <a:t>msg_dttm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 of specimens</a:t>
            </a:r>
          </a:p>
          <a:p>
            <a:pPr lvl="2"/>
            <a:r>
              <a:rPr lang="en-US" dirty="0" smtClean="0"/>
              <a:t>PED-MATCH attributes (</a:t>
            </a:r>
            <a:r>
              <a:rPr lang="en-US" i="1" dirty="0" err="1" smtClean="0"/>
              <a:t>patient_id</a:t>
            </a:r>
            <a:r>
              <a:rPr lang="en-US" dirty="0" smtClean="0"/>
              <a:t>, </a:t>
            </a:r>
            <a:r>
              <a:rPr lang="en-US" i="1" dirty="0" err="1" smtClean="0"/>
              <a:t>collection_grouping_id</a:t>
            </a:r>
            <a:r>
              <a:rPr lang="en-US" dirty="0" smtClean="0"/>
              <a:t>, </a:t>
            </a:r>
            <a:r>
              <a:rPr lang="en-US" i="1" dirty="0" smtClean="0"/>
              <a:t>type, </a:t>
            </a:r>
            <a:r>
              <a:rPr lang="en-US" i="1" dirty="0" err="1" smtClean="0"/>
              <a:t>disease_status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Additional (troubleshooting) attributes (</a:t>
            </a:r>
            <a:r>
              <a:rPr lang="en-US" i="1" dirty="0" err="1" smtClean="0"/>
              <a:t>stars_patient_id</a:t>
            </a:r>
            <a:r>
              <a:rPr lang="en-US" dirty="0" smtClean="0"/>
              <a:t>, </a:t>
            </a:r>
            <a:r>
              <a:rPr lang="en-US" i="1" dirty="0" err="1" smtClean="0"/>
              <a:t>stars_specimen_id</a:t>
            </a:r>
            <a:r>
              <a:rPr lang="en-US" dirty="0" smtClean="0"/>
              <a:t>, </a:t>
            </a:r>
            <a:r>
              <a:rPr lang="en-US" i="1" dirty="0" err="1" smtClean="0"/>
              <a:t>stars_specimen_type</a:t>
            </a:r>
            <a:r>
              <a:rPr lang="en-US" dirty="0" smtClean="0"/>
              <a:t>, </a:t>
            </a:r>
            <a:r>
              <a:rPr lang="en-US" i="1" dirty="0" err="1" smtClean="0"/>
              <a:t>received_ts</a:t>
            </a:r>
            <a:r>
              <a:rPr lang="en-US" dirty="0" smtClean="0"/>
              <a:t>, </a:t>
            </a:r>
            <a:r>
              <a:rPr lang="en-US" i="1" dirty="0" err="1" smtClean="0"/>
              <a:t>qc_ts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8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8" y="0"/>
            <a:ext cx="819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45745"/>
            <a:ext cx="7696200" cy="593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3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specific attributes for grouping specimens for CGID derivation</a:t>
            </a:r>
          </a:p>
          <a:p>
            <a:r>
              <a:rPr lang="en-US" dirty="0" smtClean="0"/>
              <a:t>Semantics and messaging scenarios for “specimen failed” messaging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0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14042</TotalTime>
  <Words>524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NCH - PEDMATCH</vt:lpstr>
      <vt:lpstr>Terminology</vt:lpstr>
      <vt:lpstr>Collection Grouping Examples</vt:lpstr>
      <vt:lpstr>Collection Grouping Examples</vt:lpstr>
      <vt:lpstr>Collection Grouping Examples</vt:lpstr>
      <vt:lpstr>“Specimen Received” Integration Message</vt:lpstr>
      <vt:lpstr>PowerPoint Presentation</vt:lpstr>
      <vt:lpstr>“Specimen Received” Integration Message</vt:lpstr>
      <vt:lpstr>To be continued…</vt:lpstr>
    </vt:vector>
  </TitlesOfParts>
  <Company>NCHRI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Eric</dc:creator>
  <cp:lastModifiedBy>Kramer, Eric</cp:lastModifiedBy>
  <cp:revision>34</cp:revision>
  <dcterms:created xsi:type="dcterms:W3CDTF">2016-04-25T17:27:51Z</dcterms:created>
  <dcterms:modified xsi:type="dcterms:W3CDTF">2016-05-05T13:06:40Z</dcterms:modified>
</cp:coreProperties>
</file>