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70" r:id="rId10"/>
    <p:sldId id="273" r:id="rId11"/>
    <p:sldId id="271" r:id="rId12"/>
    <p:sldId id="268" r:id="rId13"/>
    <p:sldId id="272" r:id="rId14"/>
    <p:sldId id="269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70"/>
            <p14:sldId id="273"/>
            <p14:sldId id="271"/>
            <p14:sldId id="268"/>
            <p14:sldId id="27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>
      <p:cViewPr>
        <p:scale>
          <a:sx n="125" d="100"/>
          <a:sy n="125" d="100"/>
        </p:scale>
        <p:origin x="-13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Overview, v1.0-draft</a:t>
            </a:r>
          </a:p>
          <a:p>
            <a:r>
              <a:rPr lang="en-US" sz="2000" i="1" dirty="0" smtClean="0"/>
              <a:t>Last revised, 5/9/2016,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“Workflow Exception” Integration Message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http://www.jsoneditoronline.org/?id=8980b0e336c36ef69c6bd471f07f6c6d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777289"/>
            <a:ext cx="8686800" cy="57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</a:t>
            </a:r>
            <a:r>
              <a:rPr lang="en-US" sz="3600" dirty="0" smtClean="0"/>
              <a:t>Exception Scenarios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Specimen </a:t>
            </a:r>
            <a:r>
              <a:rPr lang="en-US" dirty="0" smtClean="0"/>
              <a:t>Adequacy</a:t>
            </a:r>
            <a:endParaRPr lang="en-US" dirty="0" smtClean="0"/>
          </a:p>
          <a:p>
            <a:pPr lvl="1"/>
            <a:r>
              <a:rPr lang="en-US" dirty="0" smtClean="0"/>
              <a:t>Insufficient Material</a:t>
            </a:r>
          </a:p>
          <a:p>
            <a:pPr lvl="1"/>
            <a:r>
              <a:rPr lang="en-US" dirty="0" smtClean="0"/>
              <a:t>Incorrect/Unexpected Material</a:t>
            </a:r>
          </a:p>
          <a:p>
            <a:pPr lvl="1"/>
            <a:r>
              <a:rPr lang="en-US" dirty="0" smtClean="0"/>
              <a:t>Requesting additional material</a:t>
            </a:r>
          </a:p>
          <a:p>
            <a:pPr lvl="1"/>
            <a:r>
              <a:rPr lang="en-US" dirty="0" smtClean="0"/>
              <a:t>No further material available</a:t>
            </a:r>
          </a:p>
          <a:p>
            <a:r>
              <a:rPr lang="en-US" dirty="0" smtClean="0"/>
              <a:t>Pathology </a:t>
            </a:r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Pathology Not Concordant</a:t>
            </a:r>
          </a:p>
          <a:p>
            <a:pPr lvl="1"/>
            <a:r>
              <a:rPr lang="en-US" dirty="0" smtClean="0"/>
              <a:t>Insufficient Tumor Present / High Necrosis</a:t>
            </a:r>
            <a:endParaRPr lang="en-US" dirty="0"/>
          </a:p>
          <a:p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Yield / QNS</a:t>
            </a:r>
          </a:p>
          <a:p>
            <a:pPr lvl="1"/>
            <a:r>
              <a:rPr lang="en-US" dirty="0" smtClean="0"/>
              <a:t>Extraction QC Failure</a:t>
            </a:r>
          </a:p>
          <a:p>
            <a:pPr lvl="1"/>
            <a:r>
              <a:rPr lang="en-US" dirty="0" smtClean="0"/>
              <a:t>General Laboratory Failure (catch all, e.g., contaminated specimen)</a:t>
            </a:r>
          </a:p>
          <a:p>
            <a:r>
              <a:rPr lang="en-US" dirty="0" smtClean="0"/>
              <a:t>Patient </a:t>
            </a:r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/>
              <a:t>Patient Identity Mismatch</a:t>
            </a:r>
          </a:p>
          <a:p>
            <a:pPr lvl="1"/>
            <a:r>
              <a:rPr lang="en-US" dirty="0" smtClean="0"/>
              <a:t>Patient Not Enrolled (based on enrollment data from COG data share)</a:t>
            </a:r>
          </a:p>
        </p:txBody>
      </p:sp>
      <p:sp>
        <p:nvSpPr>
          <p:cNvPr id="4" name="TextBox 3"/>
          <p:cNvSpPr txBox="1"/>
          <p:nvPr/>
        </p:nvSpPr>
        <p:spPr>
          <a:xfrm rot="19845029">
            <a:off x="192925" y="31934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(draft)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Screen 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…scenarios for JGF…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7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encounter/surgery/draw/etc.</a:t>
            </a:r>
          </a:p>
          <a:p>
            <a:pPr lvl="1"/>
            <a:r>
              <a:rPr lang="en-US" dirty="0" smtClean="0"/>
              <a:t>Same CGID means specimens are “equivalent” from a PED-MATCH standpoint</a:t>
            </a:r>
          </a:p>
          <a:p>
            <a:pPr lvl="1"/>
            <a:r>
              <a:rPr lang="en-US" dirty="0" smtClean="0"/>
              <a:t>Specimen messages 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i="1" dirty="0" smtClean="0"/>
              <a:t>, </a:t>
            </a:r>
            <a:r>
              <a:rPr lang="en-US" i="1" dirty="0" err="1" smtClean="0"/>
              <a:t>study_id</a:t>
            </a:r>
            <a:r>
              <a:rPr lang="en-US" i="1" dirty="0" smtClean="0"/>
              <a:t>, </a:t>
            </a:r>
            <a:r>
              <a:rPr lang="en-US" i="1" dirty="0" err="1" smtClean="0"/>
              <a:t>received_ts</a:t>
            </a:r>
            <a:r>
              <a:rPr lang="en-US" i="1" dirty="0" smtClean="0"/>
              <a:t>, </a:t>
            </a:r>
            <a:r>
              <a:rPr lang="en-US" i="1" dirty="0" err="1" smtClean="0"/>
              <a:t>collection_ts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Timestamps conveyed in GMT/ISO-8601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" y="0"/>
            <a:ext cx="871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http://www.jsoneditoronline.org/?id=2bb98110923f6ffbed5df847737154b3</a:t>
            </a:r>
          </a:p>
        </p:txBody>
      </p:sp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Workflow Exception</a:t>
            </a:r>
          </a:p>
          <a:p>
            <a:pPr lvl="1"/>
            <a:r>
              <a:rPr lang="en-US" dirty="0" smtClean="0"/>
              <a:t>Something that does not follow the happy path</a:t>
            </a:r>
          </a:p>
          <a:p>
            <a:pPr lvl="1"/>
            <a:r>
              <a:rPr lang="en-US" dirty="0" smtClean="0"/>
              <a:t>Does not necessarily imply failure—could be informative</a:t>
            </a:r>
          </a:p>
          <a:p>
            <a:pPr lvl="1"/>
            <a:r>
              <a:rPr lang="en-US" dirty="0" smtClean="0"/>
              <a:t>May be a patient-level or specimen-level issue</a:t>
            </a:r>
          </a:p>
          <a:p>
            <a:r>
              <a:rPr lang="en-US" dirty="0" smtClean="0"/>
              <a:t>Workflow Exception Severity</a:t>
            </a:r>
          </a:p>
          <a:p>
            <a:pPr lvl="1"/>
            <a:r>
              <a:rPr lang="en-US" dirty="0" smtClean="0"/>
              <a:t>“Advisement” = Correctable situation or status update</a:t>
            </a:r>
          </a:p>
          <a:p>
            <a:pPr lvl="1"/>
            <a:r>
              <a:rPr lang="en-US" dirty="0" smtClean="0"/>
              <a:t>“Failure” = Non-correctable situation (with likely downside implications for patient’s involvement in </a:t>
            </a:r>
            <a:r>
              <a:rPr lang="en-US" dirty="0" err="1" smtClean="0"/>
              <a:t>Ped</a:t>
            </a:r>
            <a:r>
              <a:rPr lang="en-US" dirty="0" smtClean="0"/>
              <a:t>-MATCH)</a:t>
            </a:r>
          </a:p>
          <a:p>
            <a:r>
              <a:rPr lang="en-US" dirty="0" smtClean="0"/>
              <a:t>Workflow Exception Details</a:t>
            </a:r>
          </a:p>
          <a:p>
            <a:pPr lvl="1"/>
            <a:r>
              <a:rPr lang="en-US" dirty="0" smtClean="0"/>
              <a:t>Will include a discrete “</a:t>
            </a:r>
            <a:r>
              <a:rPr lang="en-US" dirty="0" err="1" smtClean="0"/>
              <a:t>exception_reason</a:t>
            </a:r>
            <a:r>
              <a:rPr lang="en-US" dirty="0" smtClean="0"/>
              <a:t>” from a pre-defined list (e.g., “</a:t>
            </a:r>
            <a:r>
              <a:rPr lang="en-US" dirty="0" err="1" smtClean="0"/>
              <a:t>path_not_concordant</a:t>
            </a:r>
            <a:r>
              <a:rPr lang="en-US" dirty="0" smtClean="0"/>
              <a:t>”); semantics still being defined—future draft will propose</a:t>
            </a:r>
          </a:p>
          <a:p>
            <a:pPr lvl="1"/>
            <a:r>
              <a:rPr lang="en-US" dirty="0" smtClean="0"/>
              <a:t>May include a free-form textual “</a:t>
            </a:r>
            <a:r>
              <a:rPr lang="en-US" dirty="0" err="1" smtClean="0"/>
              <a:t>exception_notes</a:t>
            </a:r>
            <a:r>
              <a:rPr lang="en-US" dirty="0" smtClean="0"/>
              <a:t>” with additional details to help understand the context of the exception (e.g., “Specimen appears to have been contaminated”)</a:t>
            </a:r>
          </a:p>
        </p:txBody>
      </p:sp>
    </p:spTree>
    <p:extLst>
      <p:ext uri="{BB962C8B-B14F-4D97-AF65-F5344CB8AC3E}">
        <p14:creationId xmlns:p14="http://schemas.microsoft.com/office/powerpoint/2010/main" val="8752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14488</TotalTime>
  <Words>762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Terminology (continued)</vt:lpstr>
      <vt:lpstr>“Workflow Exception” Integration Message</vt:lpstr>
      <vt:lpstr>Workflow Exception Scenarios</vt:lpstr>
      <vt:lpstr>To be continued…</vt:lpstr>
      <vt:lpstr>Testing Screen Mock Ups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54</cp:revision>
  <cp:lastPrinted>2016-05-05T14:50:45Z</cp:lastPrinted>
  <dcterms:created xsi:type="dcterms:W3CDTF">2016-04-25T17:27:51Z</dcterms:created>
  <dcterms:modified xsi:type="dcterms:W3CDTF">2016-05-12T16:31:21Z</dcterms:modified>
</cp:coreProperties>
</file>