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5" r:id="rId6"/>
    <p:sldId id="261" r:id="rId7"/>
    <p:sldId id="260" r:id="rId8"/>
    <p:sldId id="268" r:id="rId9"/>
    <p:sldId id="274" r:id="rId10"/>
    <p:sldId id="275" r:id="rId11"/>
    <p:sldId id="262" r:id="rId12"/>
    <p:sldId id="263" r:id="rId13"/>
    <p:sldId id="266" r:id="rId14"/>
    <p:sldId id="273" r:id="rId15"/>
    <p:sldId id="267" r:id="rId16"/>
    <p:sldId id="270" r:id="rId17"/>
    <p:sldId id="272"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065FC4-BBB7-496F-9C85-70A87F3931BE}" type="datetimeFigureOut">
              <a:rPr lang="en-US" smtClean="0"/>
              <a:t>2/10/2017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Version 1, June 27, 2016 - HLD </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8FE306-72EF-42E4-857A-092DBC1174C3}" type="slidenum">
              <a:rPr lang="en-US" smtClean="0"/>
              <a:t>‹#›</a:t>
            </a:fld>
            <a:endParaRPr lang="en-US"/>
          </a:p>
        </p:txBody>
      </p:sp>
    </p:spTree>
    <p:extLst>
      <p:ext uri="{BB962C8B-B14F-4D97-AF65-F5344CB8AC3E}">
        <p14:creationId xmlns:p14="http://schemas.microsoft.com/office/powerpoint/2010/main" val="33285150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5665BB-DD05-4C7E-86DE-276CE3C87DC2}" type="datetimeFigureOut">
              <a:rPr lang="en-US" smtClean="0"/>
              <a:t>2/10/2017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Version 1, June 27, 2016 - HLD </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200AD-DC42-4D46-8C41-D1B6DEC4DE88}" type="slidenum">
              <a:rPr lang="en-US" smtClean="0"/>
              <a:t>‹#›</a:t>
            </a:fld>
            <a:endParaRPr lang="en-US"/>
          </a:p>
        </p:txBody>
      </p:sp>
    </p:spTree>
    <p:extLst>
      <p:ext uri="{BB962C8B-B14F-4D97-AF65-F5344CB8AC3E}">
        <p14:creationId xmlns:p14="http://schemas.microsoft.com/office/powerpoint/2010/main" val="29693375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200AD-DC42-4D46-8C41-D1B6DEC4DE88}" type="slidenum">
              <a:rPr lang="en-US" smtClean="0"/>
              <a:t>1</a:t>
            </a:fld>
            <a:endParaRPr lang="en-US" dirty="0"/>
          </a:p>
        </p:txBody>
      </p:sp>
      <p:sp>
        <p:nvSpPr>
          <p:cNvPr id="5" name="Footer Placeholder 4"/>
          <p:cNvSpPr>
            <a:spLocks noGrp="1"/>
          </p:cNvSpPr>
          <p:nvPr>
            <p:ph type="ftr" sz="quarter" idx="11"/>
          </p:nvPr>
        </p:nvSpPr>
        <p:spPr/>
        <p:txBody>
          <a:bodyPr/>
          <a:lstStyle/>
          <a:p>
            <a:r>
              <a:rPr lang="en-US" dirty="0" smtClean="0"/>
              <a:t>Version 1, June 27, 2016 - HLD </a:t>
            </a:r>
            <a:endParaRPr lang="en-US" dirty="0"/>
          </a:p>
        </p:txBody>
      </p:sp>
    </p:spTree>
    <p:extLst>
      <p:ext uri="{BB962C8B-B14F-4D97-AF65-F5344CB8AC3E}">
        <p14:creationId xmlns:p14="http://schemas.microsoft.com/office/powerpoint/2010/main" val="175661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8C8C8B-679C-42F8-ABC5-A9C7F3F08155}" type="datetime1">
              <a:rPr lang="en-US" smtClean="0"/>
              <a:t>2/10/2017</a:t>
            </a:fld>
            <a:endParaRPr lang="en-US"/>
          </a:p>
        </p:txBody>
      </p:sp>
      <p:sp>
        <p:nvSpPr>
          <p:cNvPr id="5" name="Footer Placeholder 4"/>
          <p:cNvSpPr>
            <a:spLocks noGrp="1"/>
          </p:cNvSpPr>
          <p:nvPr>
            <p:ph type="ftr" sz="quarter" idx="11"/>
          </p:nvPr>
        </p:nvSpPr>
        <p:spPr/>
        <p:txBody>
          <a:bodyPr/>
          <a:lstStyle/>
          <a:p>
            <a:r>
              <a:rPr lang="en-US" smtClean="0"/>
              <a:t>January 2017</a:t>
            </a:r>
            <a:endParaRPr lang="en-US" dirty="0"/>
          </a:p>
        </p:txBody>
      </p:sp>
      <p:sp>
        <p:nvSpPr>
          <p:cNvPr id="6" name="Slide Number Placeholder 5"/>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382929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64834-19B3-477C-8D6F-69E3CD64E812}" type="datetime1">
              <a:rPr lang="en-US" smtClean="0"/>
              <a:t>2/10/2017</a:t>
            </a:fld>
            <a:endParaRPr lang="en-US"/>
          </a:p>
        </p:txBody>
      </p:sp>
      <p:sp>
        <p:nvSpPr>
          <p:cNvPr id="5" name="Footer Placeholder 4"/>
          <p:cNvSpPr>
            <a:spLocks noGrp="1"/>
          </p:cNvSpPr>
          <p:nvPr>
            <p:ph type="ftr" sz="quarter" idx="11"/>
          </p:nvPr>
        </p:nvSpPr>
        <p:spPr/>
        <p:txBody>
          <a:bodyPr/>
          <a:lstStyle/>
          <a:p>
            <a:r>
              <a:rPr lang="en-US" smtClean="0"/>
              <a:t>January 2017</a:t>
            </a:r>
            <a:endParaRPr lang="en-US" dirty="0"/>
          </a:p>
        </p:txBody>
      </p:sp>
      <p:sp>
        <p:nvSpPr>
          <p:cNvPr id="6" name="Slide Number Placeholder 5"/>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145663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E04EDB-64D0-4CC9-94CB-A15C0557FD8A}" type="datetime1">
              <a:rPr lang="en-US" smtClean="0"/>
              <a:t>2/10/2017</a:t>
            </a:fld>
            <a:endParaRPr lang="en-US"/>
          </a:p>
        </p:txBody>
      </p:sp>
      <p:sp>
        <p:nvSpPr>
          <p:cNvPr id="5" name="Footer Placeholder 4"/>
          <p:cNvSpPr>
            <a:spLocks noGrp="1"/>
          </p:cNvSpPr>
          <p:nvPr>
            <p:ph type="ftr" sz="quarter" idx="11"/>
          </p:nvPr>
        </p:nvSpPr>
        <p:spPr/>
        <p:txBody>
          <a:bodyPr/>
          <a:lstStyle/>
          <a:p>
            <a:r>
              <a:rPr lang="en-US" smtClean="0"/>
              <a:t>January 2017</a:t>
            </a:r>
            <a:endParaRPr lang="en-US" dirty="0"/>
          </a:p>
        </p:txBody>
      </p:sp>
      <p:sp>
        <p:nvSpPr>
          <p:cNvPr id="6" name="Slide Number Placeholder 5"/>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119001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2B693-6512-49DD-B330-77535DE4646F}" type="datetime1">
              <a:rPr lang="en-US" smtClean="0"/>
              <a:t>2/10/2017</a:t>
            </a:fld>
            <a:endParaRPr lang="en-US"/>
          </a:p>
        </p:txBody>
      </p:sp>
      <p:sp>
        <p:nvSpPr>
          <p:cNvPr id="5" name="Footer Placeholder 4"/>
          <p:cNvSpPr>
            <a:spLocks noGrp="1"/>
          </p:cNvSpPr>
          <p:nvPr>
            <p:ph type="ftr" sz="quarter" idx="11"/>
          </p:nvPr>
        </p:nvSpPr>
        <p:spPr/>
        <p:txBody>
          <a:bodyPr/>
          <a:lstStyle/>
          <a:p>
            <a:r>
              <a:rPr lang="en-US" smtClean="0"/>
              <a:t>January 2017</a:t>
            </a:r>
            <a:endParaRPr lang="en-US" dirty="0"/>
          </a:p>
        </p:txBody>
      </p:sp>
      <p:sp>
        <p:nvSpPr>
          <p:cNvPr id="6" name="Slide Number Placeholder 5"/>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34354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0104AF-5FD8-4F22-999D-51D174A27FDB}" type="datetime1">
              <a:rPr lang="en-US" smtClean="0"/>
              <a:t>2/10/2017</a:t>
            </a:fld>
            <a:endParaRPr lang="en-US"/>
          </a:p>
        </p:txBody>
      </p:sp>
      <p:sp>
        <p:nvSpPr>
          <p:cNvPr id="5" name="Footer Placeholder 4"/>
          <p:cNvSpPr>
            <a:spLocks noGrp="1"/>
          </p:cNvSpPr>
          <p:nvPr>
            <p:ph type="ftr" sz="quarter" idx="11"/>
          </p:nvPr>
        </p:nvSpPr>
        <p:spPr/>
        <p:txBody>
          <a:bodyPr/>
          <a:lstStyle/>
          <a:p>
            <a:r>
              <a:rPr lang="en-US" smtClean="0"/>
              <a:t>January 2017</a:t>
            </a:r>
            <a:endParaRPr lang="en-US" dirty="0"/>
          </a:p>
        </p:txBody>
      </p:sp>
      <p:sp>
        <p:nvSpPr>
          <p:cNvPr id="6" name="Slide Number Placeholder 5"/>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56563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75E70-5C66-44F7-A21D-51366716FD71}" type="datetime1">
              <a:rPr lang="en-US" smtClean="0"/>
              <a:t>2/10/2017</a:t>
            </a:fld>
            <a:endParaRPr lang="en-US"/>
          </a:p>
        </p:txBody>
      </p:sp>
      <p:sp>
        <p:nvSpPr>
          <p:cNvPr id="6" name="Footer Placeholder 5"/>
          <p:cNvSpPr>
            <a:spLocks noGrp="1"/>
          </p:cNvSpPr>
          <p:nvPr>
            <p:ph type="ftr" sz="quarter" idx="11"/>
          </p:nvPr>
        </p:nvSpPr>
        <p:spPr/>
        <p:txBody>
          <a:bodyPr/>
          <a:lstStyle/>
          <a:p>
            <a:r>
              <a:rPr lang="en-US" smtClean="0"/>
              <a:t>January 2017</a:t>
            </a:r>
            <a:endParaRPr lang="en-US" dirty="0"/>
          </a:p>
        </p:txBody>
      </p:sp>
      <p:sp>
        <p:nvSpPr>
          <p:cNvPr id="7" name="Slide Number Placeholder 6"/>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33966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9791EA-7F67-46A0-816C-14A1CD44656E}" type="datetime1">
              <a:rPr lang="en-US" smtClean="0"/>
              <a:t>2/10/2017</a:t>
            </a:fld>
            <a:endParaRPr lang="en-US"/>
          </a:p>
        </p:txBody>
      </p:sp>
      <p:sp>
        <p:nvSpPr>
          <p:cNvPr id="8" name="Footer Placeholder 7"/>
          <p:cNvSpPr>
            <a:spLocks noGrp="1"/>
          </p:cNvSpPr>
          <p:nvPr>
            <p:ph type="ftr" sz="quarter" idx="11"/>
          </p:nvPr>
        </p:nvSpPr>
        <p:spPr/>
        <p:txBody>
          <a:bodyPr/>
          <a:lstStyle/>
          <a:p>
            <a:r>
              <a:rPr lang="en-US" smtClean="0"/>
              <a:t>January 2017</a:t>
            </a:r>
            <a:endParaRPr lang="en-US" dirty="0"/>
          </a:p>
        </p:txBody>
      </p:sp>
      <p:sp>
        <p:nvSpPr>
          <p:cNvPr id="9" name="Slide Number Placeholder 8"/>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90191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FD70CF-8F03-44FB-B68C-4631D78A1FCC}" type="datetime1">
              <a:rPr lang="en-US" smtClean="0"/>
              <a:t>2/10/2017</a:t>
            </a:fld>
            <a:endParaRPr lang="en-US"/>
          </a:p>
        </p:txBody>
      </p:sp>
      <p:sp>
        <p:nvSpPr>
          <p:cNvPr id="4" name="Footer Placeholder 3"/>
          <p:cNvSpPr>
            <a:spLocks noGrp="1"/>
          </p:cNvSpPr>
          <p:nvPr>
            <p:ph type="ftr" sz="quarter" idx="11"/>
          </p:nvPr>
        </p:nvSpPr>
        <p:spPr/>
        <p:txBody>
          <a:bodyPr/>
          <a:lstStyle/>
          <a:p>
            <a:r>
              <a:rPr lang="en-US" smtClean="0"/>
              <a:t>January 2017</a:t>
            </a:r>
            <a:endParaRPr lang="en-US" dirty="0"/>
          </a:p>
        </p:txBody>
      </p:sp>
      <p:sp>
        <p:nvSpPr>
          <p:cNvPr id="5" name="Slide Number Placeholder 4"/>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197349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34F90-41C5-4852-ACE3-5DFB5E7E928C}" type="datetime1">
              <a:rPr lang="en-US" smtClean="0"/>
              <a:t>2/10/2017</a:t>
            </a:fld>
            <a:endParaRPr lang="en-US"/>
          </a:p>
        </p:txBody>
      </p:sp>
      <p:sp>
        <p:nvSpPr>
          <p:cNvPr id="3" name="Footer Placeholder 2"/>
          <p:cNvSpPr>
            <a:spLocks noGrp="1"/>
          </p:cNvSpPr>
          <p:nvPr>
            <p:ph type="ftr" sz="quarter" idx="11"/>
          </p:nvPr>
        </p:nvSpPr>
        <p:spPr/>
        <p:txBody>
          <a:bodyPr/>
          <a:lstStyle/>
          <a:p>
            <a:r>
              <a:rPr lang="en-US" smtClean="0"/>
              <a:t>January 2017</a:t>
            </a:r>
            <a:endParaRPr lang="en-US" dirty="0"/>
          </a:p>
        </p:txBody>
      </p:sp>
      <p:sp>
        <p:nvSpPr>
          <p:cNvPr id="4" name="Slide Number Placeholder 3"/>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24376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35BE3-85CC-424F-AD7E-9AC2A1FA43E4}" type="datetime1">
              <a:rPr lang="en-US" smtClean="0"/>
              <a:t>2/10/2017</a:t>
            </a:fld>
            <a:endParaRPr lang="en-US"/>
          </a:p>
        </p:txBody>
      </p:sp>
      <p:sp>
        <p:nvSpPr>
          <p:cNvPr id="6" name="Footer Placeholder 5"/>
          <p:cNvSpPr>
            <a:spLocks noGrp="1"/>
          </p:cNvSpPr>
          <p:nvPr>
            <p:ph type="ftr" sz="quarter" idx="11"/>
          </p:nvPr>
        </p:nvSpPr>
        <p:spPr/>
        <p:txBody>
          <a:bodyPr/>
          <a:lstStyle/>
          <a:p>
            <a:r>
              <a:rPr lang="en-US" smtClean="0"/>
              <a:t>January 2017</a:t>
            </a:r>
            <a:endParaRPr lang="en-US" dirty="0"/>
          </a:p>
        </p:txBody>
      </p:sp>
      <p:sp>
        <p:nvSpPr>
          <p:cNvPr id="7" name="Slide Number Placeholder 6"/>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32637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2426C-41A4-4E51-9564-79ED769DF0E2}" type="datetime1">
              <a:rPr lang="en-US" smtClean="0"/>
              <a:t>2/10/2017</a:t>
            </a:fld>
            <a:endParaRPr lang="en-US"/>
          </a:p>
        </p:txBody>
      </p:sp>
      <p:sp>
        <p:nvSpPr>
          <p:cNvPr id="6" name="Footer Placeholder 5"/>
          <p:cNvSpPr>
            <a:spLocks noGrp="1"/>
          </p:cNvSpPr>
          <p:nvPr>
            <p:ph type="ftr" sz="quarter" idx="11"/>
          </p:nvPr>
        </p:nvSpPr>
        <p:spPr/>
        <p:txBody>
          <a:bodyPr/>
          <a:lstStyle/>
          <a:p>
            <a:r>
              <a:rPr lang="en-US" smtClean="0"/>
              <a:t>January 2017</a:t>
            </a:r>
            <a:endParaRPr lang="en-US" dirty="0"/>
          </a:p>
        </p:txBody>
      </p:sp>
      <p:sp>
        <p:nvSpPr>
          <p:cNvPr id="7" name="Slide Number Placeholder 6"/>
          <p:cNvSpPr>
            <a:spLocks noGrp="1"/>
          </p:cNvSpPr>
          <p:nvPr>
            <p:ph type="sldNum" sz="quarter" idx="12"/>
          </p:nvPr>
        </p:nvSpPr>
        <p:spPr/>
        <p:txBody>
          <a:bodyPr/>
          <a:lstStyle/>
          <a:p>
            <a:fld id="{E467394C-6A57-45B4-9BC8-2E95D00DE72D}" type="slidenum">
              <a:rPr lang="en-US" smtClean="0"/>
              <a:t>‹#›</a:t>
            </a:fld>
            <a:endParaRPr lang="en-US"/>
          </a:p>
        </p:txBody>
      </p:sp>
    </p:spTree>
    <p:extLst>
      <p:ext uri="{BB962C8B-B14F-4D97-AF65-F5344CB8AC3E}">
        <p14:creationId xmlns:p14="http://schemas.microsoft.com/office/powerpoint/2010/main" val="303336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B7020-CC75-4E41-B89F-D5F367CE3955}" type="datetime1">
              <a:rPr lang="en-US" smtClean="0"/>
              <a:t>2/10/2017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January 2017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7394C-6A57-45B4-9BC8-2E95D00DE72D}" type="slidenum">
              <a:rPr lang="en-US" smtClean="0"/>
              <a:t>‹#›</a:t>
            </a:fld>
            <a:endParaRPr lang="en-US"/>
          </a:p>
        </p:txBody>
      </p:sp>
    </p:spTree>
    <p:extLst>
      <p:ext uri="{BB962C8B-B14F-4D97-AF65-F5344CB8AC3E}">
        <p14:creationId xmlns:p14="http://schemas.microsoft.com/office/powerpoint/2010/main" val="61268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NCH - Pediatric MATCH – Proposed Workflow</a:t>
            </a:r>
            <a:endParaRPr lang="en-US" dirty="0"/>
          </a:p>
        </p:txBody>
      </p:sp>
      <p:sp>
        <p:nvSpPr>
          <p:cNvPr id="3" name="Subtitle 2"/>
          <p:cNvSpPr>
            <a:spLocks noGrp="1"/>
          </p:cNvSpPr>
          <p:nvPr>
            <p:ph type="subTitle" idx="1"/>
          </p:nvPr>
        </p:nvSpPr>
        <p:spPr/>
        <p:txBody>
          <a:bodyPr>
            <a:normAutofit/>
          </a:bodyPr>
          <a:lstStyle/>
          <a:p>
            <a:r>
              <a:rPr lang="en-US" sz="2800" i="1" dirty="0" smtClean="0"/>
              <a:t>Version 2.0</a:t>
            </a:r>
          </a:p>
          <a:p>
            <a:r>
              <a:rPr lang="en-US" sz="1800" i="1" dirty="0" smtClean="0"/>
              <a:t>Heather Day, BPC Informatics</a:t>
            </a:r>
          </a:p>
        </p:txBody>
      </p:sp>
      <p:sp>
        <p:nvSpPr>
          <p:cNvPr id="4" name="Footer Placeholder 3"/>
          <p:cNvSpPr>
            <a:spLocks noGrp="1"/>
          </p:cNvSpPr>
          <p:nvPr>
            <p:ph type="ftr" sz="quarter" idx="11"/>
          </p:nvPr>
        </p:nvSpPr>
        <p:spPr/>
        <p:txBody>
          <a:bodyPr/>
          <a:lstStyle/>
          <a:p>
            <a:r>
              <a:rPr lang="en-US" dirty="0" smtClean="0"/>
              <a:t>January 2017</a:t>
            </a:r>
            <a:endParaRPr lang="en-US" dirty="0"/>
          </a:p>
        </p:txBody>
      </p:sp>
    </p:spTree>
    <p:extLst>
      <p:ext uri="{BB962C8B-B14F-4D97-AF65-F5344CB8AC3E}">
        <p14:creationId xmlns:p14="http://schemas.microsoft.com/office/powerpoint/2010/main" val="885706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January 2017</a:t>
            </a:r>
            <a:endParaRPr lang="en-US" dirty="0"/>
          </a:p>
        </p:txBody>
      </p:sp>
      <p:sp>
        <p:nvSpPr>
          <p:cNvPr id="3" name="Content Placeholder 2"/>
          <p:cNvSpPr>
            <a:spLocks noGrp="1"/>
          </p:cNvSpPr>
          <p:nvPr>
            <p:ph idx="4294967295"/>
          </p:nvPr>
        </p:nvSpPr>
        <p:spPr>
          <a:xfrm>
            <a:off x="0" y="152400"/>
            <a:ext cx="8229600" cy="5973763"/>
          </a:xfrm>
        </p:spPr>
        <p:txBody>
          <a:bodyPr>
            <a:normAutofit fontScale="85000" lnSpcReduction="20000"/>
          </a:bodyPr>
          <a:lstStyle/>
          <a:p>
            <a:pPr marL="0" indent="0">
              <a:buNone/>
            </a:pPr>
            <a:r>
              <a:rPr lang="en-US" sz="1600" i="1" dirty="0" smtClean="0"/>
              <a:t>Variation</a:t>
            </a:r>
            <a:r>
              <a:rPr lang="en-US" sz="1600" dirty="0"/>
              <a:t>, tumor </a:t>
            </a:r>
            <a:r>
              <a:rPr lang="en-US" sz="1600" dirty="0" smtClean="0"/>
              <a:t>successful after blood continues, tumor fails and blood continues</a:t>
            </a:r>
            <a:endParaRPr lang="en-US" sz="1600" dirty="0"/>
          </a:p>
          <a:p>
            <a:r>
              <a:rPr lang="en-US" sz="1600" dirty="0"/>
              <a:t>Sequences tumor DNA/</a:t>
            </a:r>
            <a:r>
              <a:rPr lang="en-US" sz="1600" dirty="0" err="1"/>
              <a:t>cDNA</a:t>
            </a:r>
            <a:r>
              <a:rPr lang="en-US" sz="1600" dirty="0"/>
              <a:t> and Blood DNA</a:t>
            </a:r>
            <a:r>
              <a:rPr lang="en-US" sz="1600" dirty="0" smtClean="0"/>
              <a:t>.</a:t>
            </a:r>
          </a:p>
          <a:p>
            <a:r>
              <a:rPr lang="en-US" sz="1600" dirty="0"/>
              <a:t>	MATCHBOX picks up variant report for successful blood </a:t>
            </a:r>
          </a:p>
          <a:p>
            <a:r>
              <a:rPr lang="en-US" sz="1600" dirty="0"/>
              <a:t>      	 sequencing.</a:t>
            </a:r>
          </a:p>
          <a:p>
            <a:r>
              <a:rPr lang="en-US" sz="1600" dirty="0"/>
              <a:t>Sequencing lab requests more material.</a:t>
            </a:r>
          </a:p>
          <a:p>
            <a:r>
              <a:rPr lang="en-US" sz="1600" dirty="0"/>
              <a:t>Bank sends more material.</a:t>
            </a:r>
          </a:p>
          <a:p>
            <a:r>
              <a:rPr lang="en-US" sz="1600" dirty="0"/>
              <a:t>Sequencing tumor DNA/</a:t>
            </a:r>
            <a:r>
              <a:rPr lang="en-US" sz="1600" dirty="0" err="1"/>
              <a:t>cDNA</a:t>
            </a:r>
            <a:r>
              <a:rPr lang="en-US" sz="1600" dirty="0"/>
              <a:t>.</a:t>
            </a:r>
          </a:p>
          <a:p>
            <a:r>
              <a:rPr lang="en-US" sz="1600" dirty="0"/>
              <a:t>	MATCHBOX picks up variant report for successful tumor sequencing.</a:t>
            </a:r>
          </a:p>
          <a:p>
            <a:r>
              <a:rPr lang="en-US" sz="1600" dirty="0"/>
              <a:t>Sequencing lab sends </a:t>
            </a:r>
            <a:r>
              <a:rPr lang="en-US" sz="1600" dirty="0" smtClean="0"/>
              <a:t>blood results </a:t>
            </a:r>
            <a:r>
              <a:rPr lang="en-US" sz="1600" dirty="0"/>
              <a:t>to (Matchbox file share</a:t>
            </a:r>
            <a:r>
              <a:rPr lang="en-US" sz="1600" dirty="0" smtClean="0"/>
              <a:t>).</a:t>
            </a:r>
          </a:p>
          <a:p>
            <a:r>
              <a:rPr lang="en-US" sz="1600" dirty="0" smtClean="0"/>
              <a:t>Sequencing reports failure on status call (when none left) </a:t>
            </a:r>
          </a:p>
          <a:p>
            <a:r>
              <a:rPr lang="en-US" sz="1600" dirty="0" smtClean="0"/>
              <a:t>Triggering verification of other results or </a:t>
            </a:r>
            <a:r>
              <a:rPr lang="en-US" sz="1600" dirty="0" err="1" smtClean="0"/>
              <a:t>germline</a:t>
            </a:r>
            <a:r>
              <a:rPr lang="en-US" sz="1600" dirty="0" smtClean="0"/>
              <a:t> clinical reports required </a:t>
            </a:r>
            <a:endParaRPr lang="en-US" sz="1600" dirty="0"/>
          </a:p>
          <a:p>
            <a:r>
              <a:rPr lang="en-US" sz="1600" dirty="0" err="1" smtClean="0"/>
              <a:t>Germline</a:t>
            </a:r>
            <a:r>
              <a:rPr lang="en-US" sz="1600" dirty="0" smtClean="0"/>
              <a:t> </a:t>
            </a:r>
            <a:r>
              <a:rPr lang="en-US" sz="1600" dirty="0"/>
              <a:t>Clinical </a:t>
            </a:r>
            <a:r>
              <a:rPr lang="en-US" sz="1600" dirty="0" smtClean="0"/>
              <a:t>Group reviews cases in MATCHBOX</a:t>
            </a:r>
          </a:p>
          <a:p>
            <a:r>
              <a:rPr lang="en-US" sz="1600" dirty="0" smtClean="0"/>
              <a:t>Variation: if blood sequencing results only they will issue the clinical report in the absence of tumor results (trigger is a ‘go ahead on the case status call)</a:t>
            </a:r>
            <a:endParaRPr lang="en-US" sz="1600" i="1" dirty="0"/>
          </a:p>
          <a:p>
            <a:r>
              <a:rPr lang="en-US" sz="1600" dirty="0"/>
              <a:t>Sequencing Lab issues clinical report for tissue.</a:t>
            </a:r>
          </a:p>
          <a:p>
            <a:r>
              <a:rPr lang="en-US" sz="1600" dirty="0"/>
              <a:t>Matchbox assigns patient treatment.</a:t>
            </a:r>
          </a:p>
          <a:p>
            <a:endParaRPr lang="en-US" sz="1600" dirty="0"/>
          </a:p>
          <a:p>
            <a:pPr marL="0" indent="0">
              <a:buNone/>
            </a:pPr>
            <a:r>
              <a:rPr lang="en-US" sz="1600" i="1" dirty="0" smtClean="0"/>
              <a:t>MATCHBOX </a:t>
            </a:r>
            <a:r>
              <a:rPr lang="en-US" sz="1600" i="1" dirty="0"/>
              <a:t>picks up variant report for successful </a:t>
            </a:r>
            <a:r>
              <a:rPr lang="en-US" sz="1600" i="1" dirty="0" smtClean="0"/>
              <a:t> blood sequencing. </a:t>
            </a:r>
          </a:p>
          <a:p>
            <a:pPr marL="0" indent="0">
              <a:buNone/>
            </a:pPr>
            <a:r>
              <a:rPr lang="en-US" sz="1600" dirty="0" smtClean="0"/>
              <a:t>Sequencing </a:t>
            </a:r>
            <a:r>
              <a:rPr lang="en-US" sz="1600" dirty="0"/>
              <a:t>lab requests more material.</a:t>
            </a:r>
          </a:p>
          <a:p>
            <a:r>
              <a:rPr lang="en-US" sz="1600" dirty="0"/>
              <a:t>Bank </a:t>
            </a:r>
            <a:r>
              <a:rPr lang="en-US" sz="1600" dirty="0" smtClean="0"/>
              <a:t>does not (site does not) have any more material.</a:t>
            </a:r>
            <a:endParaRPr lang="en-US" sz="1600" dirty="0"/>
          </a:p>
          <a:p>
            <a:r>
              <a:rPr lang="en-US" sz="1600" dirty="0"/>
              <a:t>Sequencing tumor DNA/</a:t>
            </a:r>
            <a:r>
              <a:rPr lang="en-US" sz="1600" dirty="0" err="1"/>
              <a:t>cDNA</a:t>
            </a:r>
            <a:r>
              <a:rPr lang="en-US" sz="1600" dirty="0" smtClean="0"/>
              <a:t>.</a:t>
            </a:r>
            <a:endParaRPr lang="en-US" sz="1600" dirty="0"/>
          </a:p>
          <a:p>
            <a:r>
              <a:rPr lang="en-US" sz="1600" dirty="0" smtClean="0"/>
              <a:t>Sequencing </a:t>
            </a:r>
            <a:r>
              <a:rPr lang="en-US" sz="1600" dirty="0"/>
              <a:t>confirms result(s) for </a:t>
            </a:r>
            <a:r>
              <a:rPr lang="en-US" sz="1600" dirty="0" smtClean="0"/>
              <a:t>Blood DNA (or not)</a:t>
            </a:r>
            <a:endParaRPr lang="en-US" sz="1600" dirty="0"/>
          </a:p>
          <a:p>
            <a:r>
              <a:rPr lang="en-US" sz="1600" dirty="0" smtClean="0"/>
              <a:t>Results are available for later analysis only.</a:t>
            </a:r>
          </a:p>
          <a:p>
            <a:endParaRPr lang="en-US" sz="1600" dirty="0"/>
          </a:p>
          <a:p>
            <a:pPr marL="0" indent="0">
              <a:buNone/>
            </a:pPr>
            <a:r>
              <a:rPr lang="en-US" sz="1600" dirty="0" smtClean="0"/>
              <a:t>Variation: if blood sequenced first, results issued or analyzed, new material is collected and shipped process repeats, bank will ship tumor to same sequencing lab that ran blood, patient will remain ‘on study’ indefinitely waiting an opportunity for new </a:t>
            </a:r>
            <a:r>
              <a:rPr lang="en-US" sz="1600" dirty="0" err="1" smtClean="0"/>
              <a:t>tx</a:t>
            </a:r>
            <a:r>
              <a:rPr lang="en-US" sz="1600" dirty="0" smtClean="0"/>
              <a:t> assignment</a:t>
            </a:r>
            <a:endParaRPr lang="en-US" sz="1600" dirty="0"/>
          </a:p>
        </p:txBody>
      </p:sp>
    </p:spTree>
    <p:extLst>
      <p:ext uri="{BB962C8B-B14F-4D97-AF65-F5344CB8AC3E}">
        <p14:creationId xmlns:p14="http://schemas.microsoft.com/office/powerpoint/2010/main" val="7937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January 2017</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42870"/>
            <a:ext cx="4460558" cy="4747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752600"/>
            <a:ext cx="4153852" cy="417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4166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January 2017</a:t>
            </a:r>
            <a:endParaRPr lang="en-US" dirty="0"/>
          </a:p>
        </p:txBody>
      </p:sp>
      <p:sp>
        <p:nvSpPr>
          <p:cNvPr id="3" name="TextBox 2"/>
          <p:cNvSpPr txBox="1"/>
          <p:nvPr/>
        </p:nvSpPr>
        <p:spPr>
          <a:xfrm>
            <a:off x="1524000" y="381000"/>
            <a:ext cx="6248400" cy="400110"/>
          </a:xfrm>
          <a:prstGeom prst="rect">
            <a:avLst/>
          </a:prstGeom>
          <a:noFill/>
        </p:spPr>
        <p:txBody>
          <a:bodyPr wrap="square" rtlCol="0">
            <a:spAutoFit/>
          </a:bodyPr>
          <a:lstStyle/>
          <a:p>
            <a:r>
              <a:rPr lang="en-US" sz="2000" dirty="0" smtClean="0"/>
              <a:t>Example Shipped Message – Tumor DNA/</a:t>
            </a:r>
            <a:r>
              <a:rPr lang="en-US" sz="2000" dirty="0" err="1" smtClean="0"/>
              <a:t>cDNA</a:t>
            </a: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4327208" cy="518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17345"/>
            <a:ext cx="3702368" cy="440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532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Slides Shipped </a:t>
            </a:r>
            <a:br>
              <a:rPr lang="en-US" dirty="0" smtClean="0"/>
            </a:br>
            <a:r>
              <a:rPr lang="en-US" sz="2700" dirty="0" smtClean="0"/>
              <a:t>(2 of 6 examples)</a:t>
            </a:r>
            <a:endParaRPr lang="en-US" sz="2700" dirty="0"/>
          </a:p>
        </p:txBody>
      </p:sp>
      <p:sp>
        <p:nvSpPr>
          <p:cNvPr id="2" name="Footer Placeholder 1"/>
          <p:cNvSpPr>
            <a:spLocks noGrp="1"/>
          </p:cNvSpPr>
          <p:nvPr>
            <p:ph type="ftr" sz="quarter" idx="11"/>
          </p:nvPr>
        </p:nvSpPr>
        <p:spPr/>
        <p:txBody>
          <a:bodyPr/>
          <a:lstStyle/>
          <a:p>
            <a:r>
              <a:rPr lang="en-US" smtClean="0"/>
              <a:t>January 2017</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679972"/>
            <a:ext cx="4207669" cy="435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801" y="1679972"/>
            <a:ext cx="4214813" cy="4336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98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Failure Handling</a:t>
            </a:r>
            <a:endParaRPr lang="en-US" dirty="0"/>
          </a:p>
        </p:txBody>
      </p:sp>
      <p:sp>
        <p:nvSpPr>
          <p:cNvPr id="3" name="Content Placeholder 2"/>
          <p:cNvSpPr>
            <a:spLocks noGrp="1"/>
          </p:cNvSpPr>
          <p:nvPr>
            <p:ph idx="1"/>
          </p:nvPr>
        </p:nvSpPr>
        <p:spPr/>
        <p:txBody>
          <a:bodyPr>
            <a:normAutofit lnSpcReduction="10000"/>
          </a:bodyPr>
          <a:lstStyle/>
          <a:p>
            <a:r>
              <a:rPr lang="en-US" dirty="0" smtClean="0"/>
              <a:t>No failure messages will be designed or issued to MATCHBOX.</a:t>
            </a:r>
          </a:p>
          <a:p>
            <a:r>
              <a:rPr lang="en-US" dirty="0" smtClean="0"/>
              <a:t>For status tracking, MATCHBOX will hold a meeting to routinely discuss the status (should specimens fail or be delayed) this forum will be used to discuss the appropriate resolution.</a:t>
            </a:r>
          </a:p>
          <a:p>
            <a:r>
              <a:rPr lang="en-US" dirty="0" smtClean="0"/>
              <a:t>Blood results can be accepted into MATCHBOX without DNA or IHC being received (completely separate process)</a:t>
            </a:r>
          </a:p>
          <a:p>
            <a:endParaRPr lang="en-US" dirty="0"/>
          </a:p>
        </p:txBody>
      </p:sp>
      <p:sp>
        <p:nvSpPr>
          <p:cNvPr id="4" name="Footer Placeholder 3"/>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188082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Handling </a:t>
            </a:r>
            <a:endParaRPr lang="en-US" dirty="0"/>
          </a:p>
        </p:txBody>
      </p:sp>
      <p:sp>
        <p:nvSpPr>
          <p:cNvPr id="4" name="Content Placeholder 3"/>
          <p:cNvSpPr>
            <a:spLocks noGrp="1"/>
          </p:cNvSpPr>
          <p:nvPr>
            <p:ph idx="1"/>
          </p:nvPr>
        </p:nvSpPr>
        <p:spPr/>
        <p:txBody>
          <a:bodyPr>
            <a:normAutofit fontScale="55000" lnSpcReduction="20000"/>
          </a:bodyPr>
          <a:lstStyle/>
          <a:p>
            <a:endParaRPr lang="en-US" dirty="0" smtClean="0"/>
          </a:p>
          <a:p>
            <a:r>
              <a:rPr lang="en-US" dirty="0"/>
              <a:t>Institutional Pathology Report is received at the bank collected with specimen (paper in the box), document will be accessioned into the tracking system along with the specimen transmittal </a:t>
            </a:r>
            <a:r>
              <a:rPr lang="en-US" dirty="0" smtClean="0"/>
              <a:t>form.</a:t>
            </a:r>
            <a:endParaRPr lang="en-US" dirty="0"/>
          </a:p>
          <a:p>
            <a:r>
              <a:rPr lang="en-US" dirty="0" smtClean="0"/>
              <a:t>BPC can then download the new report to ensure the most current is part of the shipment.</a:t>
            </a:r>
          </a:p>
          <a:p>
            <a:r>
              <a:rPr lang="en-US" dirty="0" smtClean="0"/>
              <a:t>Specimen transmittal is completed in COG RAVE, printed and put in the box at the institution, paper is received at bank for accessioning (names are hand written); information from this form is input into STARS.</a:t>
            </a:r>
          </a:p>
          <a:p>
            <a:r>
              <a:rPr lang="en-US" dirty="0" smtClean="0"/>
              <a:t>Treating Physician Report is included in the box at receipt, document is accessioned into STARS.</a:t>
            </a:r>
          </a:p>
          <a:p>
            <a:r>
              <a:rPr lang="en-US" dirty="0" smtClean="0"/>
              <a:t>Treating Physician Report </a:t>
            </a:r>
            <a:r>
              <a:rPr lang="en-US" dirty="0"/>
              <a:t>is required by COG at enrollment, COG will add a revision date so that they can send a notification to BPC if a new </a:t>
            </a:r>
            <a:r>
              <a:rPr lang="en-US" dirty="0" smtClean="0"/>
              <a:t>Treating Physician Report </a:t>
            </a:r>
            <a:r>
              <a:rPr lang="en-US" dirty="0"/>
              <a:t>is uploaded</a:t>
            </a:r>
            <a:r>
              <a:rPr lang="en-US" dirty="0" smtClean="0"/>
              <a:t>.</a:t>
            </a:r>
          </a:p>
          <a:p>
            <a:r>
              <a:rPr lang="en-US" dirty="0" smtClean="0"/>
              <a:t>BPC can download the new report to ensure the most current is part of the shipment.</a:t>
            </a:r>
          </a:p>
          <a:p>
            <a:r>
              <a:rPr lang="en-US" dirty="0" smtClean="0"/>
              <a:t>Shipping Manifests are created from STARS, at shipping time and will be sent in the box for MDA and MOCHA (both have requested paper copies).</a:t>
            </a:r>
          </a:p>
          <a:p>
            <a:endParaRPr lang="en-US" dirty="0"/>
          </a:p>
        </p:txBody>
      </p:sp>
      <p:sp>
        <p:nvSpPr>
          <p:cNvPr id="3" name="Footer Placeholder 2"/>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152933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Shipping Blood</a:t>
            </a:r>
            <a:endParaRPr lang="en-US" dirty="0"/>
          </a:p>
        </p:txBody>
      </p:sp>
      <p:sp>
        <p:nvSpPr>
          <p:cNvPr id="6" name="Content Placeholder 5"/>
          <p:cNvSpPr>
            <a:spLocks noGrp="1"/>
          </p:cNvSpPr>
          <p:nvPr>
            <p:ph idx="1"/>
          </p:nvPr>
        </p:nvSpPr>
        <p:spPr/>
        <p:txBody>
          <a:bodyPr>
            <a:normAutofit fontScale="55000" lnSpcReduction="20000"/>
          </a:bodyPr>
          <a:lstStyle/>
          <a:p>
            <a:r>
              <a:rPr lang="en-US" dirty="0"/>
              <a:t>if </a:t>
            </a:r>
            <a:r>
              <a:rPr lang="en-US" dirty="0" smtClean="0"/>
              <a:t>NCH determines Blood </a:t>
            </a:r>
            <a:r>
              <a:rPr lang="en-US" dirty="0"/>
              <a:t>is not available, </a:t>
            </a:r>
            <a:r>
              <a:rPr lang="en-US" dirty="0" smtClean="0"/>
              <a:t>will send </a:t>
            </a:r>
            <a:r>
              <a:rPr lang="en-US" dirty="0"/>
              <a:t>tumor anyway </a:t>
            </a:r>
            <a:r>
              <a:rPr lang="en-US" dirty="0" smtClean="0"/>
              <a:t>for sequencing to </a:t>
            </a:r>
            <a:r>
              <a:rPr lang="en-US" dirty="0"/>
              <a:t>occur (blood is exploratory and not being used for </a:t>
            </a:r>
            <a:r>
              <a:rPr lang="en-US" dirty="0" err="1"/>
              <a:t>tx</a:t>
            </a:r>
            <a:r>
              <a:rPr lang="en-US" dirty="0"/>
              <a:t> assignment)</a:t>
            </a:r>
          </a:p>
          <a:p>
            <a:r>
              <a:rPr lang="en-US" dirty="0"/>
              <a:t>If </a:t>
            </a:r>
            <a:r>
              <a:rPr lang="en-US" dirty="0" smtClean="0"/>
              <a:t>NCH receives blood first</a:t>
            </a:r>
            <a:r>
              <a:rPr lang="en-US" dirty="0"/>
              <a:t>, the tumor shipments will held (blood will never be sent </a:t>
            </a:r>
            <a:r>
              <a:rPr lang="en-US" dirty="0" smtClean="0"/>
              <a:t>first by itself)</a:t>
            </a:r>
            <a:endParaRPr lang="en-US" dirty="0"/>
          </a:p>
          <a:p>
            <a:r>
              <a:rPr lang="en-US" dirty="0"/>
              <a:t>if </a:t>
            </a:r>
            <a:r>
              <a:rPr lang="en-US" dirty="0" smtClean="0"/>
              <a:t>NCH never receives tumor, </a:t>
            </a:r>
            <a:r>
              <a:rPr lang="en-US" dirty="0"/>
              <a:t>blood will never be </a:t>
            </a:r>
            <a:r>
              <a:rPr lang="en-US" dirty="0" smtClean="0"/>
              <a:t>shipped</a:t>
            </a:r>
            <a:endParaRPr lang="en-US" i="1" dirty="0"/>
          </a:p>
          <a:p>
            <a:r>
              <a:rPr lang="en-US" dirty="0"/>
              <a:t>If </a:t>
            </a:r>
            <a:r>
              <a:rPr lang="en-US" dirty="0" smtClean="0"/>
              <a:t>NCH receives tumor first </a:t>
            </a:r>
            <a:r>
              <a:rPr lang="en-US" dirty="0"/>
              <a:t>and blood is delayed, tumor will be shipped  </a:t>
            </a:r>
            <a:r>
              <a:rPr lang="en-US" dirty="0" smtClean="0"/>
              <a:t>ahead so </a:t>
            </a:r>
            <a:r>
              <a:rPr lang="en-US" dirty="0"/>
              <a:t>testing can begin. Blood can still ship and be run separate from tumor for a given patient</a:t>
            </a:r>
          </a:p>
          <a:p>
            <a:r>
              <a:rPr lang="en-US" dirty="0" smtClean="0"/>
              <a:t>If NCH does not receive blood with tumor, talk with site, and wait 2 days only (from the time the tumor is received for processing, if the blood does not arrive they will ship tumor and the pipeline continues </a:t>
            </a:r>
          </a:p>
          <a:p>
            <a:r>
              <a:rPr lang="en-US" dirty="0" smtClean="0"/>
              <a:t> If NCH sends Blood after tumor is sent, it should always </a:t>
            </a:r>
            <a:r>
              <a:rPr lang="en-US" dirty="0"/>
              <a:t>be sent to </a:t>
            </a:r>
            <a:r>
              <a:rPr lang="en-US" i="1" dirty="0"/>
              <a:t>same</a:t>
            </a:r>
            <a:r>
              <a:rPr lang="en-US" dirty="0"/>
              <a:t> lab as tumor.</a:t>
            </a:r>
          </a:p>
          <a:p>
            <a:r>
              <a:rPr lang="en-US" dirty="0"/>
              <a:t>if </a:t>
            </a:r>
            <a:r>
              <a:rPr lang="en-US" dirty="0" smtClean="0"/>
              <a:t>MDA/MOCHA, tumor sequencing fails, </a:t>
            </a:r>
            <a:r>
              <a:rPr lang="en-US" dirty="0"/>
              <a:t>blood can continue, results can be sent to MATCHBOX </a:t>
            </a:r>
            <a:r>
              <a:rPr lang="en-US" b="1" dirty="0"/>
              <a:t>for later exploratory </a:t>
            </a:r>
            <a:r>
              <a:rPr lang="en-US" b="1" dirty="0" smtClean="0"/>
              <a:t>analysis</a:t>
            </a:r>
          </a:p>
          <a:p>
            <a:r>
              <a:rPr lang="en-US" dirty="0" smtClean="0"/>
              <a:t>If MDA/MOCHA, IHC testing results fail, tumor can continue</a:t>
            </a:r>
            <a:endParaRPr lang="en-US" dirty="0"/>
          </a:p>
          <a:p>
            <a:endParaRPr lang="en-US" dirty="0"/>
          </a:p>
        </p:txBody>
      </p:sp>
      <p:sp>
        <p:nvSpPr>
          <p:cNvPr id="2" name="Footer Placeholder 1"/>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368040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MATCHBOX validations (</a:t>
            </a:r>
            <a:r>
              <a:rPr lang="en-US" sz="2200" i="1" dirty="0" smtClean="0"/>
              <a:t>for reference</a:t>
            </a:r>
            <a:r>
              <a:rPr lang="en-US" dirty="0" smtClean="0"/>
              <a:t>)</a:t>
            </a:r>
            <a:endParaRPr lang="en-US" dirty="0"/>
          </a:p>
        </p:txBody>
      </p:sp>
      <p:sp>
        <p:nvSpPr>
          <p:cNvPr id="3" name="Content Placeholder 2"/>
          <p:cNvSpPr>
            <a:spLocks noGrp="1"/>
          </p:cNvSpPr>
          <p:nvPr>
            <p:ph idx="1"/>
          </p:nvPr>
        </p:nvSpPr>
        <p:spPr>
          <a:xfrm>
            <a:off x="457200" y="1371600"/>
            <a:ext cx="8229600" cy="4906963"/>
          </a:xfrm>
        </p:spPr>
        <p:txBody>
          <a:bodyPr>
            <a:normAutofit fontScale="32500" lnSpcReduction="20000"/>
          </a:bodyPr>
          <a:lstStyle/>
          <a:p>
            <a:pPr lvl="0"/>
            <a:r>
              <a:rPr lang="en-US" sz="4900" dirty="0"/>
              <a:t>If the COG </a:t>
            </a:r>
            <a:r>
              <a:rPr lang="en-US" sz="4900" b="1" dirty="0"/>
              <a:t>fails a case</a:t>
            </a:r>
            <a:r>
              <a:rPr lang="en-US" sz="4900" dirty="0"/>
              <a:t> (e.g., a patient goes off trial), any messages we send to MATCHBOX will fail with an error message that indicates the patient is no longer on study.  At that point based on the error message we can discard the outbound message from our queue (i.e., stop trying to send it to MATCHBOX).</a:t>
            </a:r>
          </a:p>
          <a:p>
            <a:pPr lvl="0"/>
            <a:r>
              <a:rPr lang="en-US" sz="4900" dirty="0"/>
              <a:t>If the </a:t>
            </a:r>
            <a:r>
              <a:rPr lang="en-US" sz="4900" b="1" dirty="0"/>
              <a:t>sequencing lab determines that a shipment was “bad”</a:t>
            </a:r>
            <a:r>
              <a:rPr lang="en-US" sz="4900" dirty="0"/>
              <a:t>, no explicit message needs to be sent.  When the BPC sends out another shipment it will automatically override the previous shipment (Molecular ID).</a:t>
            </a:r>
          </a:p>
          <a:p>
            <a:pPr lvl="0"/>
            <a:r>
              <a:rPr lang="en-US" sz="4900" dirty="0"/>
              <a:t>If NCH needs to </a:t>
            </a:r>
            <a:r>
              <a:rPr lang="en-US" sz="4900" b="1" dirty="0"/>
              <a:t>fail a specimen after shipments</a:t>
            </a:r>
            <a:r>
              <a:rPr lang="en-US" sz="4900" dirty="0"/>
              <a:t> have been made to the sequencing lab, no </a:t>
            </a:r>
            <a:r>
              <a:rPr lang="en-US" sz="4900" dirty="0" smtClean="0"/>
              <a:t>message will be sent to MATCHBOX, the record will remain until the patient goes off study.</a:t>
            </a:r>
          </a:p>
          <a:p>
            <a:pPr lvl="0"/>
            <a:r>
              <a:rPr lang="en-US" sz="4900" dirty="0" smtClean="0"/>
              <a:t> If </a:t>
            </a:r>
            <a:r>
              <a:rPr lang="en-US" sz="4900" dirty="0"/>
              <a:t>NCH tries to </a:t>
            </a:r>
            <a:r>
              <a:rPr lang="en-US" sz="4900" b="1" dirty="0"/>
              <a:t>fail a specimen after the </a:t>
            </a:r>
            <a:r>
              <a:rPr lang="en-US" sz="4900" b="1" dirty="0" smtClean="0"/>
              <a:t>tumor variant </a:t>
            </a:r>
            <a:r>
              <a:rPr lang="en-US" sz="4900" b="1" dirty="0"/>
              <a:t>report</a:t>
            </a:r>
            <a:r>
              <a:rPr lang="en-US" sz="4900" dirty="0"/>
              <a:t> has been created (e.g., we receive additional specimens for some reason), our message to MATCHOBOX will fail with an error message that indicates the case has already progressed past the point of specimen collection.  At that point we can discard the outbound message from our queue (i.e., stop trying to send it to MATCHBOX) </a:t>
            </a:r>
          </a:p>
          <a:p>
            <a:pPr lvl="0"/>
            <a:r>
              <a:rPr lang="en-US" sz="4900" dirty="0"/>
              <a:t>If NCH tries indicate </a:t>
            </a:r>
            <a:r>
              <a:rPr lang="en-US" sz="4900" b="1" dirty="0"/>
              <a:t>receipt of new specimen after </a:t>
            </a:r>
            <a:r>
              <a:rPr lang="en-US" sz="4900" b="1"/>
              <a:t>the </a:t>
            </a:r>
            <a:r>
              <a:rPr lang="en-US" sz="4900" b="1" smtClean="0"/>
              <a:t>tumor variant </a:t>
            </a:r>
            <a:r>
              <a:rPr lang="en-US" sz="4900" b="1" dirty="0"/>
              <a:t>report</a:t>
            </a:r>
            <a:r>
              <a:rPr lang="en-US" sz="4900" dirty="0"/>
              <a:t> has been created (e.g., we receive additional specimens for some reason), our message to MATCHOBOX will be accepted (without error) even though the case has progressed past the point of awaiting specimen collection.</a:t>
            </a:r>
          </a:p>
          <a:p>
            <a:pPr lvl="0"/>
            <a:r>
              <a:rPr lang="en-US" sz="4900" dirty="0"/>
              <a:t>If NCH tries indicate </a:t>
            </a:r>
            <a:r>
              <a:rPr lang="en-US" sz="4900" b="1" dirty="0"/>
              <a:t>shipment to the sequencing lab after the variant report</a:t>
            </a:r>
            <a:r>
              <a:rPr lang="en-US" sz="4900" dirty="0"/>
              <a:t> has been created (e.g., we receive additional specimens for some reason), our message to MATCHOBOX will be accepted (without error) even though the case has progressed past the point of sequencing shipments.</a:t>
            </a:r>
          </a:p>
          <a:p>
            <a:endParaRPr lang="en-US" dirty="0"/>
          </a:p>
        </p:txBody>
      </p:sp>
      <p:sp>
        <p:nvSpPr>
          <p:cNvPr id="4" name="Footer Placeholder 3"/>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20012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 up on final sequencing workflow</a:t>
            </a:r>
            <a:endParaRPr lang="en-US" dirty="0"/>
          </a:p>
        </p:txBody>
      </p:sp>
      <p:sp>
        <p:nvSpPr>
          <p:cNvPr id="3" name="Content Placeholder 2"/>
          <p:cNvSpPr>
            <a:spLocks noGrp="1"/>
          </p:cNvSpPr>
          <p:nvPr>
            <p:ph idx="1"/>
          </p:nvPr>
        </p:nvSpPr>
        <p:spPr>
          <a:xfrm>
            <a:off x="457200" y="1447800"/>
            <a:ext cx="8229600" cy="4953000"/>
          </a:xfrm>
        </p:spPr>
        <p:txBody>
          <a:bodyPr>
            <a:normAutofit fontScale="47500" lnSpcReduction="20000"/>
          </a:bodyPr>
          <a:lstStyle/>
          <a:p>
            <a:r>
              <a:rPr lang="en-US" sz="4200" dirty="0" smtClean="0"/>
              <a:t>Current </a:t>
            </a:r>
            <a:r>
              <a:rPr lang="en-US" sz="4200" dirty="0"/>
              <a:t>project goals for March open date does not include additional tracking or display of case status or an indication of a dramatic delay in the specimen -&gt; sequencing pipelines</a:t>
            </a:r>
          </a:p>
          <a:p>
            <a:r>
              <a:rPr lang="en-US" sz="4200" dirty="0" err="1" smtClean="0"/>
              <a:t>Germline</a:t>
            </a:r>
            <a:r>
              <a:rPr lang="en-US" sz="4200" dirty="0" smtClean="0"/>
              <a:t> </a:t>
            </a:r>
            <a:r>
              <a:rPr lang="en-US" sz="4200" dirty="0"/>
              <a:t>clinical results are sent whether tissue sequencing passes or not</a:t>
            </a:r>
          </a:p>
          <a:p>
            <a:r>
              <a:rPr lang="en-US" sz="4200" dirty="0" smtClean="0"/>
              <a:t>Blood </a:t>
            </a:r>
            <a:r>
              <a:rPr lang="en-US" sz="4200" dirty="0"/>
              <a:t>results are in MATCHBOX for Will to use at a later time for exploratory </a:t>
            </a:r>
            <a:r>
              <a:rPr lang="en-US" sz="4200" dirty="0" smtClean="0"/>
              <a:t>analysis (regardless of other failures with tumor)</a:t>
            </a:r>
            <a:endParaRPr lang="en-US" sz="4200" dirty="0"/>
          </a:p>
          <a:p>
            <a:r>
              <a:rPr lang="en-US" sz="4200" dirty="0" smtClean="0"/>
              <a:t>If </a:t>
            </a:r>
            <a:r>
              <a:rPr lang="en-US" sz="4200" dirty="0"/>
              <a:t>Tumor DNA fails sequencing and no more is available, COG decides whether the patient stays on the master protocol (in case more tissue can be obtained) allowed </a:t>
            </a:r>
            <a:r>
              <a:rPr lang="en-US" sz="4200" dirty="0" smtClean="0"/>
              <a:t>indefinitely (this ‘off study’ triggered the case closure in adult match) </a:t>
            </a:r>
            <a:endParaRPr lang="en-US" sz="4200" dirty="0"/>
          </a:p>
          <a:p>
            <a:r>
              <a:rPr lang="en-US" sz="4200" dirty="0" smtClean="0"/>
              <a:t>David </a:t>
            </a:r>
            <a:r>
              <a:rPr lang="en-US" sz="4200" dirty="0"/>
              <a:t>suggested that there are some reports in the portal that may be able to support the sequencing, </a:t>
            </a:r>
            <a:r>
              <a:rPr lang="en-US" sz="4200" dirty="0" err="1"/>
              <a:t>germline</a:t>
            </a:r>
            <a:r>
              <a:rPr lang="en-US" sz="4200" dirty="0"/>
              <a:t>, labs communication and tracking and what is already available can be looked at after the immediate project goals are met </a:t>
            </a:r>
            <a:endParaRPr lang="en-US" sz="4200" dirty="0" smtClean="0"/>
          </a:p>
          <a:p>
            <a:r>
              <a:rPr lang="en-US" sz="4200" dirty="0" smtClean="0"/>
              <a:t>There was a possibility that if blood sequencing cannot be performed (not yet validated) at the study start, the protocol will open without blood and it will be collected, processed and held or collected, processed, shipped and held.</a:t>
            </a:r>
            <a:endParaRPr lang="en-US" sz="4200" dirty="0"/>
          </a:p>
          <a:p>
            <a:endParaRPr lang="en-US" dirty="0"/>
          </a:p>
        </p:txBody>
      </p:sp>
      <p:sp>
        <p:nvSpPr>
          <p:cNvPr id="4" name="Footer Placeholder 3"/>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248331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a:t>
            </a:r>
            <a:r>
              <a:rPr lang="en-US" dirty="0" smtClean="0"/>
              <a:t>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Surgical Event ID </a:t>
            </a:r>
          </a:p>
          <a:p>
            <a:pPr lvl="1"/>
            <a:r>
              <a:rPr lang="en-US" dirty="0" smtClean="0"/>
              <a:t>assigned to tissue (slides or blocks) received at the bank</a:t>
            </a:r>
          </a:p>
          <a:p>
            <a:pPr lvl="1"/>
            <a:r>
              <a:rPr lang="en-US" dirty="0" smtClean="0"/>
              <a:t>based on information, </a:t>
            </a:r>
            <a:r>
              <a:rPr lang="en-US" dirty="0" err="1" smtClean="0"/>
              <a:t>patientID</a:t>
            </a:r>
            <a:r>
              <a:rPr lang="en-US" dirty="0" smtClean="0"/>
              <a:t>, </a:t>
            </a:r>
            <a:r>
              <a:rPr lang="en-US" dirty="0" err="1" smtClean="0"/>
              <a:t>studyID</a:t>
            </a:r>
            <a:r>
              <a:rPr lang="en-US" dirty="0" smtClean="0"/>
              <a:t>, specimen type, collection date &amp; SPID) received from collection source site</a:t>
            </a:r>
          </a:p>
          <a:p>
            <a:pPr lvl="1"/>
            <a:r>
              <a:rPr lang="en-US" dirty="0" smtClean="0"/>
              <a:t>Only assigned for tissue</a:t>
            </a:r>
          </a:p>
          <a:p>
            <a:pPr lvl="1"/>
            <a:r>
              <a:rPr lang="en-US" dirty="0" smtClean="0"/>
              <a:t>Included in message, shipping manifest </a:t>
            </a:r>
          </a:p>
          <a:p>
            <a:pPr marL="457200" lvl="1" indent="0">
              <a:buNone/>
            </a:pPr>
            <a:endParaRPr lang="en-US" dirty="0" smtClean="0"/>
          </a:p>
          <a:p>
            <a:r>
              <a:rPr lang="en-US" dirty="0" smtClean="0"/>
              <a:t>Molecular IDs</a:t>
            </a:r>
          </a:p>
          <a:p>
            <a:pPr lvl="1"/>
            <a:r>
              <a:rPr lang="en-US" dirty="0" smtClean="0"/>
              <a:t>Molecular ID is assigned to all aliquots with a common parent/shipment ID</a:t>
            </a:r>
          </a:p>
          <a:p>
            <a:pPr lvl="1"/>
            <a:r>
              <a:rPr lang="en-US" dirty="0" smtClean="0"/>
              <a:t>Separate molecular IDs are DNA and </a:t>
            </a:r>
            <a:r>
              <a:rPr lang="en-US" dirty="0" err="1" smtClean="0"/>
              <a:t>cDNA</a:t>
            </a:r>
            <a:r>
              <a:rPr lang="en-US" dirty="0" smtClean="0"/>
              <a:t> (i.e. 00012D, 00012C) will be included in message, shipping manifest, labels</a:t>
            </a:r>
          </a:p>
          <a:p>
            <a:pPr lvl="1"/>
            <a:r>
              <a:rPr lang="en-US" dirty="0" smtClean="0"/>
              <a:t>Blood is assigned a different Molecular ID (i.e. 00013D)</a:t>
            </a:r>
          </a:p>
          <a:p>
            <a:pPr lvl="1"/>
            <a:r>
              <a:rPr lang="en-US" dirty="0" smtClean="0"/>
              <a:t>A new Molecular ID is assigned when new aliquots are shipped</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1975006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87751"/>
            <a:ext cx="4408361" cy="3351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idx="4294967295"/>
          </p:nvPr>
        </p:nvSpPr>
        <p:spPr>
          <a:xfrm>
            <a:off x="0" y="274638"/>
            <a:ext cx="8229600" cy="563562"/>
          </a:xfrm>
        </p:spPr>
        <p:txBody>
          <a:bodyPr>
            <a:normAutofit fontScale="90000"/>
          </a:bodyPr>
          <a:lstStyle/>
          <a:p>
            <a:pPr algn="l"/>
            <a:r>
              <a:rPr lang="en-US" dirty="0" smtClean="0"/>
              <a:t>Specimen Labels</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3" y="7189"/>
            <a:ext cx="4867275" cy="653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January 2017</a:t>
            </a:r>
            <a:endParaRPr lang="en-US" dirty="0"/>
          </a:p>
        </p:txBody>
      </p:sp>
    </p:spTree>
    <p:extLst>
      <p:ext uri="{BB962C8B-B14F-4D97-AF65-F5344CB8AC3E}">
        <p14:creationId xmlns:p14="http://schemas.microsoft.com/office/powerpoint/2010/main" val="181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dirty="0" smtClean="0"/>
              <a:t>Sequencing – Shipping Manifest Example</a:t>
            </a:r>
            <a:endParaRPr lang="en-US" dirty="0"/>
          </a:p>
        </p:txBody>
      </p:sp>
      <p:sp>
        <p:nvSpPr>
          <p:cNvPr id="5" name="Footer Placeholder 4"/>
          <p:cNvSpPr>
            <a:spLocks noGrp="1"/>
          </p:cNvSpPr>
          <p:nvPr>
            <p:ph type="ftr" sz="quarter" idx="11"/>
          </p:nvPr>
        </p:nvSpPr>
        <p:spPr>
          <a:xfrm>
            <a:off x="3175444" y="6324600"/>
            <a:ext cx="2895600" cy="365125"/>
          </a:xfrm>
        </p:spPr>
        <p:txBody>
          <a:bodyPr/>
          <a:lstStyle/>
          <a:p>
            <a:r>
              <a:rPr lang="en-US" smtClean="0"/>
              <a:t>January 2017</a:t>
            </a:r>
            <a:endParaRPr lang="en-US" dirty="0"/>
          </a:p>
        </p:txBody>
      </p:sp>
      <p:sp>
        <p:nvSpPr>
          <p:cNvPr id="8" name="TextBox 7"/>
          <p:cNvSpPr txBox="1"/>
          <p:nvPr/>
        </p:nvSpPr>
        <p:spPr>
          <a:xfrm>
            <a:off x="457200" y="1290933"/>
            <a:ext cx="184731" cy="307777"/>
          </a:xfrm>
          <a:prstGeom prst="rect">
            <a:avLst/>
          </a:prstGeom>
          <a:solidFill>
            <a:schemeClr val="bg1"/>
          </a:solidFill>
        </p:spPr>
        <p:txBody>
          <a:bodyPr wrap="none" rtlCol="0">
            <a:spAutoFit/>
          </a:bodyPr>
          <a:lstStyle/>
          <a:p>
            <a:endParaRPr lang="en-US" sz="1400" b="1" i="1" dirty="0"/>
          </a:p>
        </p:txBody>
      </p:sp>
      <p:sp>
        <p:nvSpPr>
          <p:cNvPr id="3" name="TextBox 2"/>
          <p:cNvSpPr txBox="1"/>
          <p:nvPr/>
        </p:nvSpPr>
        <p:spPr>
          <a:xfrm>
            <a:off x="1981200" y="5365042"/>
            <a:ext cx="6115649" cy="646331"/>
          </a:xfrm>
          <a:prstGeom prst="rect">
            <a:avLst/>
          </a:prstGeom>
          <a:noFill/>
        </p:spPr>
        <p:txBody>
          <a:bodyPr wrap="none" rtlCol="0">
            <a:spAutoFit/>
          </a:bodyPr>
          <a:lstStyle/>
          <a:p>
            <a:r>
              <a:rPr lang="en-US" dirty="0" smtClean="0"/>
              <a:t>Patients will be batch shipped, if there are 2 (or more patients) </a:t>
            </a:r>
          </a:p>
          <a:p>
            <a:r>
              <a:rPr lang="en-US" dirty="0"/>
              <a:t> </a:t>
            </a:r>
            <a:r>
              <a:rPr lang="en-US" dirty="0" smtClean="0"/>
              <a:t> the barcodes will be side by side at the bottom of the page.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62090"/>
            <a:ext cx="8803100" cy="3186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812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Slide Labels</a:t>
            </a:r>
            <a:endParaRPr lang="en-US" dirty="0"/>
          </a:p>
        </p:txBody>
      </p:sp>
      <p:sp>
        <p:nvSpPr>
          <p:cNvPr id="2" name="Footer Placeholder 1"/>
          <p:cNvSpPr>
            <a:spLocks noGrp="1"/>
          </p:cNvSpPr>
          <p:nvPr>
            <p:ph type="ftr" sz="quarter" idx="11"/>
          </p:nvPr>
        </p:nvSpPr>
        <p:spPr/>
        <p:txBody>
          <a:bodyPr/>
          <a:lstStyle/>
          <a:p>
            <a:r>
              <a:rPr lang="en-US" smtClean="0"/>
              <a:t>January 2017</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8600"/>
            <a:ext cx="5478780" cy="6065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78000" y="2005730"/>
            <a:ext cx="685800" cy="369332"/>
          </a:xfrm>
          <a:prstGeom prst="rect">
            <a:avLst/>
          </a:prstGeom>
          <a:solidFill>
            <a:schemeClr val="bg1">
              <a:lumMod val="95000"/>
            </a:schemeClr>
          </a:solidFill>
        </p:spPr>
        <p:txBody>
          <a:bodyPr wrap="square" rtlCol="0">
            <a:spAutoFit/>
          </a:bodyPr>
          <a:lstStyle/>
          <a:p>
            <a:r>
              <a:rPr lang="en-US" dirty="0" smtClean="0"/>
              <a:t>125</a:t>
            </a:r>
            <a:endParaRPr lang="en-US" dirty="0"/>
          </a:p>
        </p:txBody>
      </p:sp>
      <p:sp>
        <p:nvSpPr>
          <p:cNvPr id="6" name="TextBox 5"/>
          <p:cNvSpPr txBox="1"/>
          <p:nvPr/>
        </p:nvSpPr>
        <p:spPr>
          <a:xfrm>
            <a:off x="5105400" y="5044666"/>
            <a:ext cx="685800" cy="369332"/>
          </a:xfrm>
          <a:prstGeom prst="rect">
            <a:avLst/>
          </a:prstGeom>
          <a:solidFill>
            <a:schemeClr val="bg1">
              <a:lumMod val="95000"/>
            </a:schemeClr>
          </a:solidFill>
        </p:spPr>
        <p:txBody>
          <a:bodyPr wrap="square" rtlCol="0">
            <a:spAutoFit/>
          </a:bodyPr>
          <a:lstStyle/>
          <a:p>
            <a:r>
              <a:rPr lang="en-US" dirty="0" smtClean="0"/>
              <a:t>125</a:t>
            </a:r>
            <a:endParaRPr lang="en-US" dirty="0"/>
          </a:p>
        </p:txBody>
      </p:sp>
      <p:sp>
        <p:nvSpPr>
          <p:cNvPr id="5" name="TextBox 4"/>
          <p:cNvSpPr txBox="1"/>
          <p:nvPr/>
        </p:nvSpPr>
        <p:spPr>
          <a:xfrm>
            <a:off x="7315200" y="2051895"/>
            <a:ext cx="1516379" cy="276999"/>
          </a:xfrm>
          <a:prstGeom prst="rect">
            <a:avLst/>
          </a:prstGeom>
          <a:solidFill>
            <a:schemeClr val="bg1">
              <a:lumMod val="95000"/>
            </a:schemeClr>
          </a:solidFill>
        </p:spPr>
        <p:txBody>
          <a:bodyPr wrap="square" rtlCol="0">
            <a:spAutoFit/>
          </a:bodyPr>
          <a:lstStyle/>
          <a:p>
            <a:r>
              <a:rPr lang="en-US" sz="1200" i="1" dirty="0" smtClean="0"/>
              <a:t>(Surgical ID Barcode)</a:t>
            </a:r>
            <a:endParaRPr lang="en-US" sz="1200" i="1" dirty="0"/>
          </a:p>
        </p:txBody>
      </p:sp>
      <p:sp>
        <p:nvSpPr>
          <p:cNvPr id="8" name="TextBox 7"/>
          <p:cNvSpPr txBox="1"/>
          <p:nvPr/>
        </p:nvSpPr>
        <p:spPr>
          <a:xfrm>
            <a:off x="7313400" y="5076864"/>
            <a:ext cx="1516379" cy="276999"/>
          </a:xfrm>
          <a:prstGeom prst="rect">
            <a:avLst/>
          </a:prstGeom>
          <a:solidFill>
            <a:schemeClr val="bg1">
              <a:lumMod val="95000"/>
            </a:schemeClr>
          </a:solidFill>
        </p:spPr>
        <p:txBody>
          <a:bodyPr wrap="square" rtlCol="0">
            <a:spAutoFit/>
          </a:bodyPr>
          <a:lstStyle/>
          <a:p>
            <a:r>
              <a:rPr lang="en-US" sz="1200" i="1" dirty="0" smtClean="0"/>
              <a:t>(Surgical ID Barcode)</a:t>
            </a:r>
            <a:endParaRPr lang="en-US" sz="1200" i="1" dirty="0"/>
          </a:p>
        </p:txBody>
      </p:sp>
    </p:spTree>
    <p:extLst>
      <p:ext uri="{BB962C8B-B14F-4D97-AF65-F5344CB8AC3E}">
        <p14:creationId xmlns:p14="http://schemas.microsoft.com/office/powerpoint/2010/main" val="307121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dirty="0" smtClean="0"/>
              <a:t>Slides – Shipping Manifest Example</a:t>
            </a:r>
            <a:endParaRPr lang="en-US" sz="3200" dirty="0"/>
          </a:p>
        </p:txBody>
      </p:sp>
      <p:sp>
        <p:nvSpPr>
          <p:cNvPr id="4" name="Footer Placeholder 3"/>
          <p:cNvSpPr>
            <a:spLocks noGrp="1"/>
          </p:cNvSpPr>
          <p:nvPr>
            <p:ph type="ftr" sz="quarter" idx="11"/>
          </p:nvPr>
        </p:nvSpPr>
        <p:spPr/>
        <p:txBody>
          <a:bodyPr/>
          <a:lstStyle/>
          <a:p>
            <a:r>
              <a:rPr lang="en-US" smtClean="0"/>
              <a:t>January 2017</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69121" cy="351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05000" y="5334000"/>
            <a:ext cx="6115649" cy="646331"/>
          </a:xfrm>
          <a:prstGeom prst="rect">
            <a:avLst/>
          </a:prstGeom>
          <a:noFill/>
        </p:spPr>
        <p:txBody>
          <a:bodyPr wrap="none" rtlCol="0">
            <a:spAutoFit/>
          </a:bodyPr>
          <a:lstStyle/>
          <a:p>
            <a:r>
              <a:rPr lang="en-US" dirty="0"/>
              <a:t>Patients will be batch shipped, if there are 2 (or more patients) </a:t>
            </a:r>
          </a:p>
          <a:p>
            <a:r>
              <a:rPr lang="en-US" dirty="0"/>
              <a:t>  the barcodes will be side by side at the bottom of the page.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19600"/>
            <a:ext cx="838200" cy="68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75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1800" dirty="0" smtClean="0"/>
              <a:t>(all specimens received, processed and shipped no variation)</a:t>
            </a:r>
            <a:endParaRPr lang="en-US" sz="1800" dirty="0"/>
          </a:p>
        </p:txBody>
      </p:sp>
      <p:sp>
        <p:nvSpPr>
          <p:cNvPr id="4" name="Footer Placeholder 3"/>
          <p:cNvSpPr>
            <a:spLocks noGrp="1"/>
          </p:cNvSpPr>
          <p:nvPr>
            <p:ph type="ftr" sz="quarter" idx="11"/>
          </p:nvPr>
        </p:nvSpPr>
        <p:spPr/>
        <p:txBody>
          <a:bodyPr/>
          <a:lstStyle/>
          <a:p>
            <a:r>
              <a:rPr lang="en-US" smtClean="0"/>
              <a:t>January 2017</a:t>
            </a:r>
            <a:endParaRPr lang="en-US" dirty="0"/>
          </a:p>
        </p:txBody>
      </p:sp>
      <p:sp>
        <p:nvSpPr>
          <p:cNvPr id="5" name="Content Placeholder 4"/>
          <p:cNvSpPr>
            <a:spLocks noGrp="1"/>
          </p:cNvSpPr>
          <p:nvPr>
            <p:ph idx="1"/>
          </p:nvPr>
        </p:nvSpPr>
        <p:spPr>
          <a:xfrm>
            <a:off x="457200" y="533400"/>
            <a:ext cx="8229600" cy="5486400"/>
          </a:xfrm>
        </p:spPr>
        <p:txBody>
          <a:bodyPr>
            <a:noAutofit/>
          </a:bodyPr>
          <a:lstStyle/>
          <a:p>
            <a:pPr marL="0" indent="0">
              <a:buNone/>
            </a:pPr>
            <a:endParaRPr lang="en-US" sz="1100" dirty="0"/>
          </a:p>
          <a:p>
            <a:pPr lvl="0"/>
            <a:r>
              <a:rPr lang="en-US" sz="1600" dirty="0" smtClean="0"/>
              <a:t>Patient enrolls on APEC1621.</a:t>
            </a:r>
          </a:p>
          <a:p>
            <a:pPr lvl="1"/>
            <a:r>
              <a:rPr lang="en-US" sz="1600" dirty="0" smtClean="0"/>
              <a:t>Message sent to matchbox, COG Registration.</a:t>
            </a:r>
          </a:p>
          <a:p>
            <a:pPr lvl="0"/>
            <a:r>
              <a:rPr lang="en-US" sz="1600" dirty="0" smtClean="0"/>
              <a:t>Pediatric </a:t>
            </a:r>
            <a:r>
              <a:rPr lang="en-US" sz="1600" dirty="0"/>
              <a:t>match email group receives enrollment notification. </a:t>
            </a:r>
          </a:p>
          <a:p>
            <a:pPr lvl="0"/>
            <a:r>
              <a:rPr lang="en-US" sz="1600" dirty="0"/>
              <a:t>BPC receives blood and tumor block (FFPE).</a:t>
            </a:r>
          </a:p>
          <a:p>
            <a:pPr lvl="0"/>
            <a:r>
              <a:rPr lang="en-US" sz="1600" dirty="0"/>
              <a:t>BPC accessions specimens </a:t>
            </a:r>
            <a:r>
              <a:rPr lang="en-US" sz="1600" dirty="0" smtClean="0"/>
              <a:t>and documents in </a:t>
            </a:r>
            <a:r>
              <a:rPr lang="en-US" sz="1600" dirty="0"/>
              <a:t>STARS. </a:t>
            </a:r>
          </a:p>
          <a:p>
            <a:pPr lvl="0"/>
            <a:r>
              <a:rPr lang="en-US" sz="1600" dirty="0"/>
              <a:t>BPC sends specimens to CM and MGL for processing.</a:t>
            </a:r>
          </a:p>
          <a:p>
            <a:pPr lvl="0"/>
            <a:r>
              <a:rPr lang="en-US" sz="1600" dirty="0"/>
              <a:t>MGL extracts and QC DNA from blood specimens.</a:t>
            </a:r>
          </a:p>
          <a:p>
            <a:pPr lvl="0"/>
            <a:r>
              <a:rPr lang="en-US" sz="1600" dirty="0"/>
              <a:t>Core Morph cuts slide from tumor block (FFPE).</a:t>
            </a:r>
          </a:p>
          <a:p>
            <a:pPr lvl="0"/>
            <a:r>
              <a:rPr lang="en-US" sz="1600" dirty="0"/>
              <a:t>BPC picks up tumor block, stained slides and unstained slides.</a:t>
            </a:r>
          </a:p>
          <a:p>
            <a:pPr lvl="0"/>
            <a:r>
              <a:rPr lang="en-US" sz="1600" dirty="0"/>
              <a:t>BPC takes slides to Pathologist for review and slide annotation</a:t>
            </a:r>
            <a:r>
              <a:rPr lang="en-US" sz="1600" dirty="0" smtClean="0"/>
              <a:t>.</a:t>
            </a:r>
          </a:p>
          <a:p>
            <a:pPr lvl="0"/>
            <a:r>
              <a:rPr lang="en-US" sz="1600" dirty="0" smtClean="0"/>
              <a:t>Pathology enters results into path form (VIPER).</a:t>
            </a:r>
            <a:endParaRPr lang="en-US" sz="1600" dirty="0"/>
          </a:p>
          <a:p>
            <a:pPr lvl="0"/>
            <a:r>
              <a:rPr lang="en-US" sz="1600" dirty="0"/>
              <a:t>BPC takes H&amp;E annotated slides and unstained slides back to CM for macro dissection.</a:t>
            </a:r>
          </a:p>
          <a:p>
            <a:pPr lvl="0"/>
            <a:r>
              <a:rPr lang="en-US" sz="1600" dirty="0" smtClean="0"/>
              <a:t>BPC </a:t>
            </a:r>
            <a:r>
              <a:rPr lang="en-US" sz="1600" dirty="0"/>
              <a:t>coordinator receives paperwork from the previous day and QC specimens in STARS.</a:t>
            </a:r>
          </a:p>
          <a:p>
            <a:pPr lvl="1"/>
            <a:r>
              <a:rPr lang="en-US" sz="1600" dirty="0" smtClean="0"/>
              <a:t>Surgical </a:t>
            </a:r>
            <a:r>
              <a:rPr lang="en-US" sz="1600" dirty="0"/>
              <a:t>event ID assigned to tumor specimen</a:t>
            </a:r>
            <a:r>
              <a:rPr lang="en-US" sz="1600" dirty="0" smtClean="0"/>
              <a:t>.</a:t>
            </a:r>
          </a:p>
          <a:p>
            <a:pPr lvl="1"/>
            <a:r>
              <a:rPr lang="en-US" sz="1600" dirty="0"/>
              <a:t>Received message triggered to match box. </a:t>
            </a:r>
          </a:p>
          <a:p>
            <a:pPr lvl="0"/>
            <a:r>
              <a:rPr lang="en-US" sz="1600" dirty="0"/>
              <a:t>Core Morph scrapes the tumor section of the slides into a vial.  </a:t>
            </a:r>
          </a:p>
          <a:p>
            <a:pPr lvl="0"/>
            <a:r>
              <a:rPr lang="en-US" sz="1600" dirty="0"/>
              <a:t>BPC picks up stained slides and vial of scrapings.</a:t>
            </a:r>
          </a:p>
          <a:p>
            <a:pPr lvl="0"/>
            <a:r>
              <a:rPr lang="en-US" sz="1600" dirty="0"/>
              <a:t>BPC sends vial of scrapings to MGL.</a:t>
            </a:r>
          </a:p>
          <a:p>
            <a:pPr lvl="0"/>
            <a:r>
              <a:rPr lang="en-US" sz="1600" dirty="0"/>
              <a:t>BPC sends annotated stained slides to VM.</a:t>
            </a:r>
          </a:p>
          <a:p>
            <a:pPr lvl="0"/>
            <a:r>
              <a:rPr lang="en-US" sz="1600" dirty="0"/>
              <a:t>VM scans stained slides</a:t>
            </a:r>
            <a:r>
              <a:rPr lang="en-US" sz="1600" dirty="0" smtClean="0"/>
              <a:t>.</a:t>
            </a:r>
            <a:endParaRPr lang="en-US" sz="1600" dirty="0"/>
          </a:p>
        </p:txBody>
      </p:sp>
    </p:spTree>
    <p:extLst>
      <p:ext uri="{BB962C8B-B14F-4D97-AF65-F5344CB8AC3E}">
        <p14:creationId xmlns:p14="http://schemas.microsoft.com/office/powerpoint/2010/main" val="264784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January 2017</a:t>
            </a:r>
            <a:endParaRPr lang="en-US" dirty="0"/>
          </a:p>
        </p:txBody>
      </p:sp>
      <p:sp>
        <p:nvSpPr>
          <p:cNvPr id="3" name="Content Placeholder 2"/>
          <p:cNvSpPr>
            <a:spLocks noGrp="1"/>
          </p:cNvSpPr>
          <p:nvPr>
            <p:ph idx="4294967295"/>
          </p:nvPr>
        </p:nvSpPr>
        <p:spPr>
          <a:xfrm>
            <a:off x="0" y="152400"/>
            <a:ext cx="8229600" cy="5973763"/>
          </a:xfrm>
        </p:spPr>
        <p:txBody>
          <a:bodyPr>
            <a:normAutofit/>
          </a:bodyPr>
          <a:lstStyle/>
          <a:p>
            <a:pPr lvl="0"/>
            <a:r>
              <a:rPr lang="en-US" sz="1600" dirty="0" smtClean="0"/>
              <a:t>VM </a:t>
            </a:r>
            <a:r>
              <a:rPr lang="en-US" sz="1600" dirty="0"/>
              <a:t>makes stained H&amp;E images available to MD Anderson (VIPER or file transfer). </a:t>
            </a:r>
          </a:p>
          <a:p>
            <a:pPr lvl="1"/>
            <a:r>
              <a:rPr lang="en-US" sz="1600" dirty="0"/>
              <a:t>An email notification is triggered to Dr. Hamilton.</a:t>
            </a:r>
          </a:p>
          <a:p>
            <a:pPr lvl="0"/>
            <a:r>
              <a:rPr lang="en-US" sz="1600" dirty="0"/>
              <a:t>MGL extracts DNA and RNA from paraffin scrapings. </a:t>
            </a:r>
          </a:p>
          <a:p>
            <a:pPr lvl="0"/>
            <a:r>
              <a:rPr lang="en-US" sz="1600" dirty="0"/>
              <a:t>MGL creates </a:t>
            </a:r>
            <a:r>
              <a:rPr lang="en-US" sz="1600" dirty="0" err="1"/>
              <a:t>cDNA</a:t>
            </a:r>
            <a:r>
              <a:rPr lang="en-US" sz="1600" dirty="0"/>
              <a:t> and run QC on all nucleic acid specimens.</a:t>
            </a:r>
          </a:p>
          <a:p>
            <a:pPr lvl="0"/>
            <a:r>
              <a:rPr lang="en-US" sz="1600" dirty="0"/>
              <a:t>MGL director performs review of nucleic acid specimens</a:t>
            </a:r>
            <a:r>
              <a:rPr lang="en-US" sz="1600" dirty="0" smtClean="0"/>
              <a:t>.</a:t>
            </a:r>
          </a:p>
          <a:p>
            <a:pPr lvl="0"/>
            <a:r>
              <a:rPr lang="en-US" sz="1600" dirty="0"/>
              <a:t>BPC </a:t>
            </a:r>
            <a:r>
              <a:rPr lang="en-US" sz="1600" dirty="0" smtClean="0"/>
              <a:t>creates shipment of </a:t>
            </a:r>
            <a:r>
              <a:rPr lang="en-US" sz="1600" dirty="0"/>
              <a:t>slides for IHC to MD Anderson. </a:t>
            </a:r>
          </a:p>
          <a:p>
            <a:pPr lvl="1"/>
            <a:r>
              <a:rPr lang="en-US" sz="1600" dirty="0"/>
              <a:t>A shipped message triggered to Match Box. </a:t>
            </a:r>
          </a:p>
          <a:p>
            <a:pPr lvl="0"/>
            <a:r>
              <a:rPr lang="en-US" sz="1600" dirty="0" smtClean="0"/>
              <a:t>MGL Create </a:t>
            </a:r>
            <a:r>
              <a:rPr lang="en-US" sz="1600" dirty="0"/>
              <a:t>shipment in STARS &gt; assign specimens.</a:t>
            </a:r>
          </a:p>
          <a:p>
            <a:pPr lvl="1"/>
            <a:r>
              <a:rPr lang="en-US" sz="1600" dirty="0"/>
              <a:t>Molecular ID is assigned.</a:t>
            </a:r>
          </a:p>
          <a:p>
            <a:pPr lvl="0"/>
            <a:r>
              <a:rPr lang="en-US" sz="1600" dirty="0" err="1"/>
              <a:t>Relabel</a:t>
            </a:r>
            <a:r>
              <a:rPr lang="en-US" sz="1600" dirty="0"/>
              <a:t> specimen vials with sequencing center requirements.</a:t>
            </a:r>
          </a:p>
          <a:p>
            <a:pPr lvl="1"/>
            <a:r>
              <a:rPr lang="en-US" sz="1600" dirty="0"/>
              <a:t>Molecular ID in 2D barcode</a:t>
            </a:r>
          </a:p>
          <a:p>
            <a:pPr marL="457200" lvl="1" indent="0">
              <a:buNone/>
            </a:pPr>
            <a:r>
              <a:rPr lang="en-US" sz="1600" dirty="0"/>
              <a:t>Institutional Pathology Report</a:t>
            </a:r>
          </a:p>
          <a:p>
            <a:pPr marL="457200" lvl="1" indent="0">
              <a:buNone/>
            </a:pPr>
            <a:r>
              <a:rPr lang="en-US" sz="1600" dirty="0"/>
              <a:t>Treating Physician Report</a:t>
            </a:r>
          </a:p>
          <a:p>
            <a:pPr marL="457200" lvl="1" indent="0">
              <a:buNone/>
            </a:pPr>
            <a:r>
              <a:rPr lang="en-US" sz="1600" dirty="0"/>
              <a:t>Shipping Manifest</a:t>
            </a:r>
          </a:p>
          <a:p>
            <a:pPr lvl="0"/>
            <a:r>
              <a:rPr lang="en-US" sz="1600" dirty="0"/>
              <a:t>MGL physically ships and marks shipment in STARS as shipped.</a:t>
            </a:r>
          </a:p>
          <a:p>
            <a:pPr lvl="1"/>
            <a:r>
              <a:rPr lang="en-US" sz="1600" dirty="0"/>
              <a:t>A shipped message triggered to Match Box. </a:t>
            </a:r>
          </a:p>
          <a:p>
            <a:pPr lvl="0"/>
            <a:r>
              <a:rPr lang="en-US" sz="1600" dirty="0" smtClean="0"/>
              <a:t>MGL </a:t>
            </a:r>
            <a:r>
              <a:rPr lang="en-US" sz="1600" dirty="0"/>
              <a:t>runs identity panel on tumor and blood specimens.</a:t>
            </a:r>
          </a:p>
          <a:p>
            <a:pPr lvl="0"/>
            <a:r>
              <a:rPr lang="en-US" sz="1600" dirty="0"/>
              <a:t>BPC banks stained slides</a:t>
            </a:r>
            <a:r>
              <a:rPr lang="en-US" sz="1600" dirty="0" smtClean="0"/>
              <a:t>.</a:t>
            </a:r>
          </a:p>
          <a:p>
            <a:pPr lvl="0"/>
            <a:r>
              <a:rPr lang="en-US" sz="1600" dirty="0" smtClean="0"/>
              <a:t>Sequencing receives Tumor DNA/</a:t>
            </a:r>
            <a:r>
              <a:rPr lang="en-US" sz="1600" dirty="0" err="1" smtClean="0"/>
              <a:t>cDNA</a:t>
            </a:r>
            <a:r>
              <a:rPr lang="en-US" sz="1600" dirty="0" smtClean="0"/>
              <a:t> and Blood DNA.</a:t>
            </a:r>
          </a:p>
          <a:p>
            <a:pPr lvl="0"/>
            <a:endParaRPr lang="en-US" sz="1400" dirty="0"/>
          </a:p>
          <a:p>
            <a:pPr lvl="0"/>
            <a:endParaRPr lang="en-US" sz="1400" dirty="0"/>
          </a:p>
          <a:p>
            <a:endParaRPr lang="en-US" sz="1100" dirty="0"/>
          </a:p>
          <a:p>
            <a:endParaRPr lang="en-US" dirty="0"/>
          </a:p>
        </p:txBody>
      </p:sp>
    </p:spTree>
    <p:extLst>
      <p:ext uri="{BB962C8B-B14F-4D97-AF65-F5344CB8AC3E}">
        <p14:creationId xmlns:p14="http://schemas.microsoft.com/office/powerpoint/2010/main" val="220337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January 2017</a:t>
            </a:r>
            <a:endParaRPr lang="en-US" dirty="0"/>
          </a:p>
        </p:txBody>
      </p:sp>
      <p:sp>
        <p:nvSpPr>
          <p:cNvPr id="3" name="Content Placeholder 2"/>
          <p:cNvSpPr>
            <a:spLocks noGrp="1"/>
          </p:cNvSpPr>
          <p:nvPr>
            <p:ph idx="4294967295"/>
          </p:nvPr>
        </p:nvSpPr>
        <p:spPr>
          <a:xfrm>
            <a:off x="0" y="228600"/>
            <a:ext cx="8229600" cy="5897563"/>
          </a:xfrm>
        </p:spPr>
        <p:txBody>
          <a:bodyPr>
            <a:normAutofit fontScale="70000" lnSpcReduction="20000"/>
          </a:bodyPr>
          <a:lstStyle/>
          <a:p>
            <a:r>
              <a:rPr lang="en-US" sz="2600" dirty="0" smtClean="0"/>
              <a:t>Sequences Tumor DNA/</a:t>
            </a:r>
            <a:r>
              <a:rPr lang="en-US" sz="2600" dirty="0" err="1" smtClean="0"/>
              <a:t>cDNA</a:t>
            </a:r>
            <a:r>
              <a:rPr lang="en-US" sz="2600" dirty="0" smtClean="0"/>
              <a:t> and Blood DNA.</a:t>
            </a:r>
          </a:p>
          <a:p>
            <a:pPr lvl="1"/>
            <a:r>
              <a:rPr lang="en-US" sz="2600" dirty="0" smtClean="0"/>
              <a:t>Matchbox picks up variant report(s) for successful sequencing.</a:t>
            </a:r>
          </a:p>
          <a:p>
            <a:r>
              <a:rPr lang="en-US" sz="2600" dirty="0" smtClean="0"/>
              <a:t>Sequencing lab sends results to (Matchbox file share).</a:t>
            </a:r>
          </a:p>
          <a:p>
            <a:r>
              <a:rPr lang="en-US" sz="2600" dirty="0" smtClean="0"/>
              <a:t>Sequencing lab confirms sequencing results.</a:t>
            </a:r>
          </a:p>
          <a:p>
            <a:r>
              <a:rPr lang="en-US" sz="2600" dirty="0" smtClean="0"/>
              <a:t>Patient information is run for treatment assignment.</a:t>
            </a:r>
          </a:p>
          <a:p>
            <a:r>
              <a:rPr lang="en-US" sz="2600" dirty="0" smtClean="0"/>
              <a:t>Matchbox messages treatment assignment back to COG.</a:t>
            </a:r>
          </a:p>
          <a:p>
            <a:pPr marL="0" indent="0">
              <a:buNone/>
            </a:pPr>
            <a:r>
              <a:rPr lang="en-US" sz="2600" dirty="0" smtClean="0"/>
              <a:t>Variation, tumor successful, blood passes, process delayed by second shipment</a:t>
            </a:r>
          </a:p>
          <a:p>
            <a:r>
              <a:rPr lang="en-US" sz="2600" dirty="0" smtClean="0"/>
              <a:t>Sequences tumor DNA/</a:t>
            </a:r>
            <a:r>
              <a:rPr lang="en-US" sz="2600" dirty="0" err="1" smtClean="0"/>
              <a:t>cDNA</a:t>
            </a:r>
            <a:r>
              <a:rPr lang="en-US" sz="2600" dirty="0" smtClean="0"/>
              <a:t> and Blood DNA.</a:t>
            </a:r>
          </a:p>
          <a:p>
            <a:r>
              <a:rPr lang="en-US" sz="2600" dirty="0"/>
              <a:t>	</a:t>
            </a:r>
            <a:r>
              <a:rPr lang="en-US" sz="2600" dirty="0" smtClean="0"/>
              <a:t>MATCHBOX picks up variant report for successful blood </a:t>
            </a:r>
          </a:p>
          <a:p>
            <a:r>
              <a:rPr lang="en-US" sz="2600" dirty="0"/>
              <a:t> </a:t>
            </a:r>
            <a:r>
              <a:rPr lang="en-US" sz="2600" dirty="0" smtClean="0"/>
              <a:t>     	 sequencing.</a:t>
            </a:r>
          </a:p>
          <a:p>
            <a:r>
              <a:rPr lang="en-US" sz="2600" dirty="0" smtClean="0"/>
              <a:t>Sequencing lab requests more material.</a:t>
            </a:r>
          </a:p>
          <a:p>
            <a:r>
              <a:rPr lang="en-US" sz="2600" dirty="0" smtClean="0"/>
              <a:t>Bank sends more material.</a:t>
            </a:r>
          </a:p>
          <a:p>
            <a:r>
              <a:rPr lang="en-US" sz="2600" dirty="0" smtClean="0"/>
              <a:t>Sequencing tumor DNA/</a:t>
            </a:r>
            <a:r>
              <a:rPr lang="en-US" sz="2600" dirty="0" err="1" smtClean="0"/>
              <a:t>cDNA</a:t>
            </a:r>
            <a:r>
              <a:rPr lang="en-US" sz="2600" dirty="0" smtClean="0"/>
              <a:t>.</a:t>
            </a:r>
          </a:p>
          <a:p>
            <a:r>
              <a:rPr lang="en-US" sz="2600" dirty="0"/>
              <a:t>	</a:t>
            </a:r>
            <a:r>
              <a:rPr lang="en-US" sz="2600" dirty="0" smtClean="0"/>
              <a:t>MATCHBOX picks up variant report for successful tumor sequencing.</a:t>
            </a:r>
          </a:p>
          <a:p>
            <a:r>
              <a:rPr lang="en-US" sz="2600" dirty="0"/>
              <a:t>Sequencing lab sends results to (Matchbox file share</a:t>
            </a:r>
            <a:r>
              <a:rPr lang="en-US" sz="2600" dirty="0" smtClean="0"/>
              <a:t>).</a:t>
            </a:r>
          </a:p>
          <a:p>
            <a:r>
              <a:rPr lang="en-US" sz="2600" dirty="0" smtClean="0"/>
              <a:t>Sequencing verifies the tumor DNA and Blood DNA.</a:t>
            </a:r>
          </a:p>
          <a:p>
            <a:r>
              <a:rPr lang="en-US" sz="2600" dirty="0" err="1" smtClean="0"/>
              <a:t>Germline</a:t>
            </a:r>
            <a:r>
              <a:rPr lang="en-US" sz="2600" dirty="0" smtClean="0"/>
              <a:t> Clinical Group, to issue clinical report by watching matchbox for a confirmed tumor sequencing report.</a:t>
            </a:r>
          </a:p>
          <a:p>
            <a:r>
              <a:rPr lang="en-US" sz="2600" dirty="0" smtClean="0"/>
              <a:t>Sequencing Lab issues clinical report for tissue.</a:t>
            </a:r>
          </a:p>
          <a:p>
            <a:r>
              <a:rPr lang="en-US" sz="2600" dirty="0" smtClean="0"/>
              <a:t>Matchbox assigns patient treatment.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73845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25048</TotalTime>
  <Words>1275</Words>
  <Application>Microsoft Office PowerPoint</Application>
  <PresentationFormat>On-screen Show (4:3)</PresentationFormat>
  <Paragraphs>171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NCH - Pediatric MATCH – Proposed Workflow</vt:lpstr>
      <vt:lpstr>Requirements</vt:lpstr>
      <vt:lpstr>Specimen Labels</vt:lpstr>
      <vt:lpstr>Sequencing – Shipping Manifest Example</vt:lpstr>
      <vt:lpstr>Slide Labels</vt:lpstr>
      <vt:lpstr>Slides – Shipping Manifest Example</vt:lpstr>
      <vt:lpstr>(all specimens received, processed and shipped no variation)</vt:lpstr>
      <vt:lpstr>PowerPoint Presentation</vt:lpstr>
      <vt:lpstr>PowerPoint Presentation</vt:lpstr>
      <vt:lpstr>PowerPoint Presentation</vt:lpstr>
      <vt:lpstr>PowerPoint Presentation</vt:lpstr>
      <vt:lpstr>PowerPoint Presentation</vt:lpstr>
      <vt:lpstr>Slides Shipped  (2 of 6 examples)</vt:lpstr>
      <vt:lpstr>Specimen Failure Handling</vt:lpstr>
      <vt:lpstr>Forms Handling </vt:lpstr>
      <vt:lpstr>Shipping Blood</vt:lpstr>
      <vt:lpstr>MATCHBOX validations (for reference)</vt:lpstr>
      <vt:lpstr>Follow up on final sequencing workflow</vt:lpstr>
    </vt:vector>
  </TitlesOfParts>
  <Company>NCHRI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Pediatric MATCH – Proposed Workflow</dc:title>
  <dc:creator>Day, Heather</dc:creator>
  <cp:lastModifiedBy>Day, Heather</cp:lastModifiedBy>
  <cp:revision>83</cp:revision>
  <dcterms:created xsi:type="dcterms:W3CDTF">2016-06-27T16:13:11Z</dcterms:created>
  <dcterms:modified xsi:type="dcterms:W3CDTF">2017-02-10T21:32:04Z</dcterms:modified>
</cp:coreProperties>
</file>