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0" r:id="rId3"/>
    <p:sldId id="264" r:id="rId4"/>
    <p:sldId id="266" r:id="rId5"/>
    <p:sldId id="267" r:id="rId6"/>
    <p:sldId id="257" r:id="rId7"/>
    <p:sldId id="262" r:id="rId8"/>
    <p:sldId id="263" r:id="rId9"/>
    <p:sldId id="270" r:id="rId10"/>
    <p:sldId id="273" r:id="rId11"/>
    <p:sldId id="271" r:id="rId12"/>
    <p:sldId id="268" r:id="rId13"/>
    <p:sldId id="272" r:id="rId14"/>
    <p:sldId id="269" r:id="rId1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39846-728C-41A0-A32A-06356D49117D}">
          <p14:sldIdLst>
            <p14:sldId id="256"/>
            <p14:sldId id="260"/>
            <p14:sldId id="264"/>
            <p14:sldId id="266"/>
            <p14:sldId id="267"/>
            <p14:sldId id="257"/>
            <p14:sldId id="262"/>
            <p14:sldId id="263"/>
            <p14:sldId id="270"/>
            <p14:sldId id="273"/>
            <p14:sldId id="271"/>
            <p14:sldId id="268"/>
            <p14:sldId id="272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>
      <p:cViewPr varScale="1">
        <p:scale>
          <a:sx n="139" d="100"/>
          <a:sy n="139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FF84A29-B2B8-41F0-A86E-DD7AE0E3C1FF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1D23B2D-9A1A-4ED3-B14C-3B3CD402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2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9FC0-A008-4DEA-8067-226D6B8CA3BC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4BEB-8EE7-4BAE-BB5B-43B31552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CH-BPC-Informatics/pedmatch-arch-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NCH - PEDMATCH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Overview, </a:t>
            </a:r>
            <a:r>
              <a:rPr lang="en-US" dirty="0" smtClean="0"/>
              <a:t>v1.1-draft</a:t>
            </a:r>
          </a:p>
          <a:p>
            <a:r>
              <a:rPr lang="en-US" sz="2000" i="1" dirty="0" smtClean="0"/>
              <a:t>Last revised, 5/12/2016, ESK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887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“Workflow Exception” Integration Message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3276600" y="6509173"/>
            <a:ext cx="4191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i="1" dirty="0"/>
              <a:t>http://www.jsoneditoronline.org/?id=8980b0e336c36ef69c6bd471f07f6c6d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777289"/>
            <a:ext cx="8686800" cy="573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2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Workflow </a:t>
            </a:r>
            <a:r>
              <a:rPr lang="en-US" sz="3600" dirty="0" smtClean="0"/>
              <a:t>Exception Scenarios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Specimen </a:t>
            </a:r>
            <a:r>
              <a:rPr lang="en-US" dirty="0" smtClean="0"/>
              <a:t>Adequacy</a:t>
            </a:r>
            <a:endParaRPr lang="en-US" dirty="0" smtClean="0"/>
          </a:p>
          <a:p>
            <a:pPr lvl="1"/>
            <a:r>
              <a:rPr lang="en-US" dirty="0" smtClean="0"/>
              <a:t>Insufficient Material</a:t>
            </a:r>
          </a:p>
          <a:p>
            <a:pPr lvl="1"/>
            <a:r>
              <a:rPr lang="en-US" dirty="0" smtClean="0"/>
              <a:t>Incorrect/Unexpected Material</a:t>
            </a:r>
          </a:p>
          <a:p>
            <a:pPr lvl="1"/>
            <a:r>
              <a:rPr lang="en-US" dirty="0" smtClean="0"/>
              <a:t>Requesting additional material</a:t>
            </a:r>
          </a:p>
          <a:p>
            <a:pPr lvl="1"/>
            <a:r>
              <a:rPr lang="en-US" dirty="0" smtClean="0"/>
              <a:t>No further material available</a:t>
            </a:r>
          </a:p>
          <a:p>
            <a:r>
              <a:rPr lang="en-US" dirty="0" smtClean="0"/>
              <a:t>Pathology </a:t>
            </a:r>
            <a:r>
              <a:rPr lang="en-US" dirty="0" smtClean="0"/>
              <a:t>Review</a:t>
            </a:r>
            <a:endParaRPr lang="en-US" dirty="0" smtClean="0"/>
          </a:p>
          <a:p>
            <a:pPr lvl="1"/>
            <a:r>
              <a:rPr lang="en-US" dirty="0" smtClean="0"/>
              <a:t>Pathology Not Concordant</a:t>
            </a:r>
          </a:p>
          <a:p>
            <a:pPr lvl="1"/>
            <a:r>
              <a:rPr lang="en-US" dirty="0" smtClean="0"/>
              <a:t>Insufficient Tumor Present / High Necrosis</a:t>
            </a:r>
            <a:endParaRPr lang="en-US" dirty="0"/>
          </a:p>
          <a:p>
            <a:r>
              <a:rPr lang="en-US" dirty="0" smtClean="0"/>
              <a:t>Extraction</a:t>
            </a:r>
          </a:p>
          <a:p>
            <a:pPr lvl="1"/>
            <a:r>
              <a:rPr lang="en-US" dirty="0" smtClean="0"/>
              <a:t>Low </a:t>
            </a:r>
            <a:r>
              <a:rPr lang="en-US" dirty="0" smtClean="0"/>
              <a:t>Yield / QNS</a:t>
            </a:r>
          </a:p>
          <a:p>
            <a:pPr lvl="1"/>
            <a:r>
              <a:rPr lang="en-US" dirty="0" smtClean="0"/>
              <a:t>Extraction QC Failure</a:t>
            </a:r>
          </a:p>
          <a:p>
            <a:pPr lvl="1"/>
            <a:r>
              <a:rPr lang="en-US" dirty="0" smtClean="0"/>
              <a:t>General Laboratory Failure (catch all, e.g., contaminated specimen)</a:t>
            </a:r>
          </a:p>
          <a:p>
            <a:r>
              <a:rPr lang="en-US" dirty="0" smtClean="0"/>
              <a:t>Patient </a:t>
            </a:r>
            <a:r>
              <a:rPr lang="en-US" dirty="0" smtClean="0"/>
              <a:t>Issues</a:t>
            </a:r>
            <a:endParaRPr lang="en-US" dirty="0" smtClean="0"/>
          </a:p>
          <a:p>
            <a:pPr lvl="1"/>
            <a:r>
              <a:rPr lang="en-US" dirty="0"/>
              <a:t>Patient Identity Mismatch</a:t>
            </a:r>
          </a:p>
          <a:p>
            <a:pPr lvl="1"/>
            <a:r>
              <a:rPr lang="en-US" dirty="0" smtClean="0"/>
              <a:t>Patient Not Enrolled (based on enrollment data from COG data share)</a:t>
            </a:r>
          </a:p>
        </p:txBody>
      </p:sp>
      <p:sp>
        <p:nvSpPr>
          <p:cNvPr id="4" name="TextBox 3"/>
          <p:cNvSpPr txBox="1"/>
          <p:nvPr/>
        </p:nvSpPr>
        <p:spPr>
          <a:xfrm rot="19845029">
            <a:off x="192925" y="319342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(draft)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6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specific attributes for grouping specimens for CGID derivation</a:t>
            </a:r>
          </a:p>
          <a:p>
            <a:r>
              <a:rPr lang="en-US" dirty="0" smtClean="0"/>
              <a:t>Semantics and messaging scenarios for “specimen failed”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7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Screen Mock 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…scenarios for JGF…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7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 repository</a:t>
            </a:r>
          </a:p>
          <a:p>
            <a:r>
              <a:rPr lang="en-US" sz="2800" dirty="0" smtClean="0"/>
              <a:t>Read-only</a:t>
            </a:r>
            <a:r>
              <a:rPr lang="en-US" sz="2800" dirty="0"/>
              <a:t> </a:t>
            </a:r>
            <a:r>
              <a:rPr lang="en-US" sz="2800" dirty="0" smtClean="0"/>
              <a:t>access to NCH design documents, sample messages, etc.</a:t>
            </a:r>
          </a:p>
          <a:p>
            <a:r>
              <a:rPr lang="en-US" sz="2800" dirty="0" smtClean="0"/>
              <a:t>Supports versions and branching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github.com/NCH-BPC-Informatics/pedmatch-arch-docs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2904"/>
            <a:ext cx="2757589" cy="204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2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Collection Grouping ID (“CGID”)</a:t>
            </a:r>
          </a:p>
          <a:p>
            <a:pPr lvl="1"/>
            <a:r>
              <a:rPr lang="en-US" dirty="0" smtClean="0"/>
              <a:t>Shared by specimens of a given type taken from a patient in one encounter/surgery/draw/etc.</a:t>
            </a:r>
          </a:p>
          <a:p>
            <a:pPr lvl="1"/>
            <a:r>
              <a:rPr lang="en-US" dirty="0" smtClean="0"/>
              <a:t>Same CGID means specimens are “equivalent” from a PED-MATCH standpoint</a:t>
            </a:r>
          </a:p>
          <a:p>
            <a:pPr lvl="1"/>
            <a:r>
              <a:rPr lang="en-US" dirty="0" smtClean="0"/>
              <a:t>Specimen messages sent to MATCHBOX will include the CGID</a:t>
            </a:r>
          </a:p>
          <a:p>
            <a:pPr lvl="1"/>
            <a:r>
              <a:rPr lang="en-US" dirty="0" smtClean="0"/>
              <a:t>CGIDs will be “inherited” by the various aliquots/derivatives from the original specimens</a:t>
            </a:r>
          </a:p>
          <a:p>
            <a:pPr lvl="1"/>
            <a:r>
              <a:rPr lang="en-US" dirty="0" smtClean="0"/>
              <a:t>Specimens obtained through follow-up requests by BPC (e.g., inadequate/insufficient received) will keep the original CGID if specimens are known to come from the same original encounter/surgery/block/etc.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1</a:t>
            </a:r>
          </a:p>
          <a:p>
            <a:pPr lvl="1"/>
            <a:r>
              <a:rPr lang="en-US" sz="2000" dirty="0" smtClean="0"/>
              <a:t>First two specimens grouped together because attributes match (“equivalent” from PED-MATCH standpoint); New (shared) CGID</a:t>
            </a:r>
          </a:p>
          <a:p>
            <a:pPr lvl="1"/>
            <a:r>
              <a:rPr lang="en-US" sz="2000" dirty="0" smtClean="0"/>
              <a:t>Third specimen was collected separately from first two; New CGID</a:t>
            </a:r>
          </a:p>
          <a:p>
            <a:pPr lvl="1"/>
            <a:r>
              <a:rPr lang="en-US" sz="2000" dirty="0" smtClean="0"/>
              <a:t>Fourth specimen differs by type; New CGID</a:t>
            </a:r>
          </a:p>
        </p:txBody>
      </p:sp>
      <p:sp>
        <p:nvSpPr>
          <p:cNvPr id="4" name="Oval 3"/>
          <p:cNvSpPr/>
          <p:nvPr/>
        </p:nvSpPr>
        <p:spPr>
          <a:xfrm>
            <a:off x="24301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3801706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5173306" y="4343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3573106" y="2889600"/>
            <a:ext cx="381000" cy="266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571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5649556" y="3556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2162" y="3656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10350" y="4337400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7086600" y="3550350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9206" y="3650066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9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2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specimen—though arriving at the BPC days later—reuses the first specimen’s CGID since they are “equivalent” from a PED-MATCH standpoint</a:t>
            </a:r>
          </a:p>
          <a:p>
            <a:pPr lvl="2"/>
            <a:r>
              <a:rPr lang="en-US" sz="1400" dirty="0" smtClean="0"/>
              <a:t>Late-arriving specimens (e.g., delays in shipping/accessioning)</a:t>
            </a:r>
          </a:p>
          <a:p>
            <a:pPr lvl="2"/>
            <a:r>
              <a:rPr lang="en-US" sz="1400" dirty="0" smtClean="0"/>
              <a:t>Cases where BPC requests additional portion of existing specimen (e.g., inadequacy) and site is able to indeed provide more from that original specimen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 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Tumor Tissue, Collected  10/15/16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Grouping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Scenario 3</a:t>
            </a:r>
          </a:p>
          <a:p>
            <a:pPr lvl="1"/>
            <a:r>
              <a:rPr lang="en-US" sz="1600" dirty="0" smtClean="0"/>
              <a:t>First two specimens differ in collection date; Each receives a unique CGID</a:t>
            </a:r>
          </a:p>
          <a:p>
            <a:pPr lvl="1"/>
            <a:r>
              <a:rPr lang="en-US" sz="1600" dirty="0" smtClean="0"/>
              <a:t>Third specimen arrives at the BPC days later but does NOT reuse the first specimen’s CGID since they are not from the same collection and thus not “equivalent” from a PED-MATCH standpoint</a:t>
            </a:r>
          </a:p>
          <a:p>
            <a:pPr lvl="2"/>
            <a:r>
              <a:rPr lang="en-US" sz="1400" dirty="0" smtClean="0"/>
              <a:t>Cases where BPC requests additional portion of existing specimen (e.g., inadequacy) but site is unable to provide more of the original specimen, instead substituting from another specimen/draw/etc.</a:t>
            </a:r>
          </a:p>
        </p:txBody>
      </p:sp>
      <p:sp>
        <p:nvSpPr>
          <p:cNvPr id="4" name="Oval 3"/>
          <p:cNvSpPr/>
          <p:nvPr/>
        </p:nvSpPr>
        <p:spPr>
          <a:xfrm>
            <a:off x="1736956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10/15/16</a:t>
            </a:r>
            <a:endParaRPr 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3233612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10/30/16</a:t>
            </a:r>
            <a:endParaRPr lang="en-US" sz="800" dirty="0"/>
          </a:p>
        </p:txBody>
      </p:sp>
      <p:sp>
        <p:nvSpPr>
          <p:cNvPr id="7" name="Right Brace 6"/>
          <p:cNvSpPr/>
          <p:nvPr/>
        </p:nvSpPr>
        <p:spPr>
          <a:xfrm rot="16200000">
            <a:off x="2194156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6762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3709862" y="3786484"/>
            <a:ext cx="3810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2468" y="388620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6615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…time passes…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53200" y="4573534"/>
            <a:ext cx="1295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Pt</a:t>
            </a:r>
            <a:r>
              <a:rPr lang="en-US" sz="800" dirty="0" smtClean="0"/>
              <a:t># 123, Blood, </a:t>
            </a:r>
          </a:p>
          <a:p>
            <a:pPr algn="ctr"/>
            <a:r>
              <a:rPr lang="en-US" sz="800" dirty="0" smtClean="0"/>
              <a:t>Collected  11/30/16</a:t>
            </a:r>
            <a:endParaRPr lang="en-US" sz="8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7010400" y="3811534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83006" y="389940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CGID=1236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4899765"/>
            <a:ext cx="438150" cy="126208"/>
          </a:xfrm>
          <a:prstGeom prst="rect">
            <a:avLst/>
          </a:pr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01706" y="6324600"/>
            <a:ext cx="3056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7106" y="601980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time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DIRECTION</a:t>
            </a:r>
            <a:r>
              <a:rPr lang="en-US" dirty="0" smtClean="0"/>
              <a:t>: Outbound from BPC to MATCHBOX</a:t>
            </a:r>
          </a:p>
          <a:p>
            <a:r>
              <a:rPr lang="en-US" b="1" u="sng" dirty="0" smtClean="0"/>
              <a:t>TIMING</a:t>
            </a:r>
            <a:r>
              <a:rPr lang="en-US" dirty="0" smtClean="0"/>
              <a:t>: Sent when new specimens of interest are detected in STARS</a:t>
            </a:r>
          </a:p>
          <a:p>
            <a:pPr lvl="1"/>
            <a:r>
              <a:rPr lang="en-US" dirty="0" smtClean="0"/>
              <a:t>Specimen is accessioned under APEC1621</a:t>
            </a:r>
          </a:p>
          <a:p>
            <a:pPr lvl="1"/>
            <a:r>
              <a:rPr lang="en-US" dirty="0" smtClean="0"/>
              <a:t>Patient is enrolled in APEC1621</a:t>
            </a:r>
          </a:p>
          <a:p>
            <a:pPr lvl="1"/>
            <a:r>
              <a:rPr lang="en-US" dirty="0" smtClean="0"/>
              <a:t>Specimen type of Blood or Tumor Tissue</a:t>
            </a:r>
          </a:p>
          <a:p>
            <a:pPr lvl="1"/>
            <a:r>
              <a:rPr lang="en-US" dirty="0" smtClean="0"/>
              <a:t>Accessioning paperwork QC is successful</a:t>
            </a:r>
          </a:p>
          <a:p>
            <a:r>
              <a:rPr lang="en-US" b="1" u="sng" dirty="0" smtClean="0"/>
              <a:t>CONTENT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Technical Message Headers (</a:t>
            </a:r>
            <a:r>
              <a:rPr lang="en-US" i="1" dirty="0" err="1" smtClean="0"/>
              <a:t>msg_guid</a:t>
            </a:r>
            <a:r>
              <a:rPr lang="en-US" dirty="0" smtClean="0"/>
              <a:t>, </a:t>
            </a:r>
            <a:r>
              <a:rPr lang="en-US" i="1" dirty="0" err="1" smtClean="0"/>
              <a:t>msg_dttm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List of specimens</a:t>
            </a:r>
          </a:p>
          <a:p>
            <a:pPr lvl="2"/>
            <a:r>
              <a:rPr lang="en-US" dirty="0" smtClean="0"/>
              <a:t>PED-MATCH attributes (</a:t>
            </a:r>
            <a:r>
              <a:rPr lang="en-US" i="1" dirty="0" err="1" smtClean="0"/>
              <a:t>patient_id</a:t>
            </a:r>
            <a:r>
              <a:rPr lang="en-US" dirty="0" smtClean="0"/>
              <a:t>, </a:t>
            </a:r>
            <a:r>
              <a:rPr lang="en-US" i="1" dirty="0" err="1" smtClean="0"/>
              <a:t>collection_grouping_id</a:t>
            </a:r>
            <a:r>
              <a:rPr lang="en-US" dirty="0" smtClean="0"/>
              <a:t>, </a:t>
            </a:r>
            <a:r>
              <a:rPr lang="en-US" i="1" dirty="0" smtClean="0"/>
              <a:t>type, </a:t>
            </a:r>
            <a:r>
              <a:rPr lang="en-US" i="1" dirty="0" err="1" smtClean="0"/>
              <a:t>disease_status</a:t>
            </a:r>
            <a:r>
              <a:rPr lang="en-US" i="1" dirty="0" smtClean="0"/>
              <a:t>, </a:t>
            </a:r>
            <a:r>
              <a:rPr lang="en-US" i="1" dirty="0" err="1" smtClean="0"/>
              <a:t>study_id</a:t>
            </a:r>
            <a:r>
              <a:rPr lang="en-US" i="1" dirty="0" smtClean="0"/>
              <a:t>, </a:t>
            </a:r>
            <a:r>
              <a:rPr lang="en-US" i="1" dirty="0" err="1" smtClean="0"/>
              <a:t>received_ts</a:t>
            </a:r>
            <a:r>
              <a:rPr lang="en-US" i="1" dirty="0" smtClean="0"/>
              <a:t>, </a:t>
            </a:r>
            <a:r>
              <a:rPr lang="en-US" i="1" dirty="0" err="1" smtClean="0"/>
              <a:t>collection_ts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Additional (troubleshooting) attributes (</a:t>
            </a:r>
            <a:r>
              <a:rPr lang="en-US" i="1" dirty="0" err="1" smtClean="0"/>
              <a:t>stars_patient_id</a:t>
            </a:r>
            <a:r>
              <a:rPr lang="en-US" dirty="0" smtClean="0"/>
              <a:t>, </a:t>
            </a:r>
            <a:r>
              <a:rPr lang="en-US" i="1" dirty="0" err="1" smtClean="0"/>
              <a:t>stars_specimen_id</a:t>
            </a:r>
            <a:r>
              <a:rPr lang="en-US" dirty="0" smtClean="0"/>
              <a:t>, </a:t>
            </a:r>
            <a:r>
              <a:rPr lang="en-US" i="1" dirty="0" err="1" smtClean="0"/>
              <a:t>stars_specimen_type</a:t>
            </a:r>
            <a:r>
              <a:rPr lang="en-US" dirty="0" smtClean="0"/>
              <a:t>, </a:t>
            </a:r>
            <a:r>
              <a:rPr lang="en-US" i="1" dirty="0" err="1" smtClean="0"/>
              <a:t>qc_ts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Timestamps conveyed in GMT/ISO-8601</a:t>
            </a:r>
          </a:p>
        </p:txBody>
      </p:sp>
    </p:spTree>
    <p:extLst>
      <p:ext uri="{BB962C8B-B14F-4D97-AF65-F5344CB8AC3E}">
        <p14:creationId xmlns:p14="http://schemas.microsoft.com/office/powerpoint/2010/main" val="197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" y="0"/>
            <a:ext cx="871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“Specimen Received” Integration Message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848600" cy="604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509173"/>
            <a:ext cx="419100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i="1" dirty="0"/>
              <a:t>http://www.jsoneditoronline.org/?id=2bb98110923f6ffbed5df847737154b3</a:t>
            </a:r>
          </a:p>
        </p:txBody>
      </p:sp>
    </p:spTree>
    <p:extLst>
      <p:ext uri="{BB962C8B-B14F-4D97-AF65-F5344CB8AC3E}">
        <p14:creationId xmlns:p14="http://schemas.microsoft.com/office/powerpoint/2010/main" val="35563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Workflow Exception</a:t>
            </a:r>
          </a:p>
          <a:p>
            <a:pPr lvl="1"/>
            <a:r>
              <a:rPr lang="en-US" dirty="0" smtClean="0"/>
              <a:t>Something that does not follow the happy path</a:t>
            </a:r>
          </a:p>
          <a:p>
            <a:pPr lvl="1"/>
            <a:r>
              <a:rPr lang="en-US" dirty="0" smtClean="0"/>
              <a:t>Does not necessarily imply failure—could be informative</a:t>
            </a:r>
          </a:p>
          <a:p>
            <a:pPr lvl="1"/>
            <a:r>
              <a:rPr lang="en-US" dirty="0" smtClean="0"/>
              <a:t>May be a patient-level or specimen-level issue</a:t>
            </a:r>
          </a:p>
          <a:p>
            <a:r>
              <a:rPr lang="en-US" dirty="0" smtClean="0"/>
              <a:t>Workflow Exception Severity</a:t>
            </a:r>
          </a:p>
          <a:p>
            <a:pPr lvl="1"/>
            <a:r>
              <a:rPr lang="en-US" dirty="0" smtClean="0"/>
              <a:t>“Advisement” = Correctable situation or status update</a:t>
            </a:r>
          </a:p>
          <a:p>
            <a:pPr lvl="1"/>
            <a:r>
              <a:rPr lang="en-US" dirty="0" smtClean="0"/>
              <a:t>“Failure” = Non-correctable situation (with likely downside implications for patient’s involvement in </a:t>
            </a:r>
            <a:r>
              <a:rPr lang="en-US" dirty="0" err="1" smtClean="0"/>
              <a:t>Ped</a:t>
            </a:r>
            <a:r>
              <a:rPr lang="en-US" dirty="0" smtClean="0"/>
              <a:t>-MATCH)</a:t>
            </a:r>
          </a:p>
          <a:p>
            <a:r>
              <a:rPr lang="en-US" dirty="0" smtClean="0"/>
              <a:t>Workflow Exception Details</a:t>
            </a:r>
          </a:p>
          <a:p>
            <a:pPr lvl="1"/>
            <a:r>
              <a:rPr lang="en-US" dirty="0" smtClean="0"/>
              <a:t>Will include a discrete “</a:t>
            </a:r>
            <a:r>
              <a:rPr lang="en-US" dirty="0" err="1" smtClean="0"/>
              <a:t>exception_reason</a:t>
            </a:r>
            <a:r>
              <a:rPr lang="en-US" dirty="0" smtClean="0"/>
              <a:t>” from a pre-defined list (e.g., “</a:t>
            </a:r>
            <a:r>
              <a:rPr lang="en-US" dirty="0" err="1" smtClean="0"/>
              <a:t>path_not_concordant</a:t>
            </a:r>
            <a:r>
              <a:rPr lang="en-US" dirty="0" smtClean="0"/>
              <a:t>”); semantics still being defined—future draft will propose</a:t>
            </a:r>
          </a:p>
          <a:p>
            <a:pPr lvl="1"/>
            <a:r>
              <a:rPr lang="en-US" dirty="0" smtClean="0"/>
              <a:t>May include a free-form textual “</a:t>
            </a:r>
            <a:r>
              <a:rPr lang="en-US" dirty="0" err="1" smtClean="0"/>
              <a:t>exception_notes</a:t>
            </a:r>
            <a:r>
              <a:rPr lang="en-US" dirty="0" smtClean="0"/>
              <a:t>” with additional details to help understand the context of the exception (e.g., “Specimen appears to have been contaminated”)</a:t>
            </a:r>
          </a:p>
        </p:txBody>
      </p:sp>
    </p:spTree>
    <p:extLst>
      <p:ext uri="{BB962C8B-B14F-4D97-AF65-F5344CB8AC3E}">
        <p14:creationId xmlns:p14="http://schemas.microsoft.com/office/powerpoint/2010/main" val="8752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14552</TotalTime>
  <Words>762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NCH - PEDMATCH</vt:lpstr>
      <vt:lpstr>Terminology</vt:lpstr>
      <vt:lpstr>Collection Grouping Examples</vt:lpstr>
      <vt:lpstr>Collection Grouping Examples</vt:lpstr>
      <vt:lpstr>Collection Grouping Examples</vt:lpstr>
      <vt:lpstr>“Specimen Received” Integration Message</vt:lpstr>
      <vt:lpstr>PowerPoint Presentation</vt:lpstr>
      <vt:lpstr>“Specimen Received” Integration Message</vt:lpstr>
      <vt:lpstr>Terminology (continued)</vt:lpstr>
      <vt:lpstr>“Workflow Exception” Integration Message</vt:lpstr>
      <vt:lpstr>Workflow Exception Scenarios</vt:lpstr>
      <vt:lpstr>To be continued…</vt:lpstr>
      <vt:lpstr>Testing Screen Mock Ups</vt:lpstr>
      <vt:lpstr>GitHub Repo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55</cp:revision>
  <cp:lastPrinted>2016-05-05T14:50:45Z</cp:lastPrinted>
  <dcterms:created xsi:type="dcterms:W3CDTF">2016-04-25T17:27:51Z</dcterms:created>
  <dcterms:modified xsi:type="dcterms:W3CDTF">2016-05-12T17:35:31Z</dcterms:modified>
</cp:coreProperties>
</file>