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60" r:id="rId3"/>
    <p:sldId id="264" r:id="rId4"/>
    <p:sldId id="266" r:id="rId5"/>
    <p:sldId id="267" r:id="rId6"/>
    <p:sldId id="257" r:id="rId7"/>
    <p:sldId id="262" r:id="rId8"/>
    <p:sldId id="263" r:id="rId9"/>
    <p:sldId id="270" r:id="rId10"/>
    <p:sldId id="273" r:id="rId11"/>
    <p:sldId id="271" r:id="rId12"/>
    <p:sldId id="268" r:id="rId13"/>
    <p:sldId id="272" r:id="rId14"/>
    <p:sldId id="269" r:id="rId15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39846-728C-41A0-A32A-06356D49117D}">
          <p14:sldIdLst>
            <p14:sldId id="256"/>
            <p14:sldId id="260"/>
            <p14:sldId id="264"/>
            <p14:sldId id="266"/>
            <p14:sldId id="267"/>
            <p14:sldId id="257"/>
            <p14:sldId id="262"/>
            <p14:sldId id="263"/>
            <p14:sldId id="270"/>
            <p14:sldId id="273"/>
            <p14:sldId id="271"/>
            <p14:sldId id="268"/>
            <p14:sldId id="272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1" autoAdjust="0"/>
    <p:restoredTop sz="94660"/>
  </p:normalViewPr>
  <p:slideViewPr>
    <p:cSldViewPr>
      <p:cViewPr>
        <p:scale>
          <a:sx n="125" d="100"/>
          <a:sy n="125" d="100"/>
        </p:scale>
        <p:origin x="-1302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FF84A29-B2B8-41F0-A86E-DD7AE0E3C1F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C1D23B2D-9A1A-4ED3-B14C-3B3CD402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64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7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2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1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9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3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5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2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2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4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9FC0-A008-4DEA-8067-226D6B8CA3B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2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NCH-BPC-Informatics/pedmatch-arch-do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NCH - PEDMATCH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Integration Overview, v1.0-draft</a:t>
            </a:r>
          </a:p>
          <a:p>
            <a:r>
              <a:rPr lang="en-US" sz="2000" i="1" dirty="0" smtClean="0"/>
              <a:t>Last revised, 5/9/2016, ESK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18873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“Workflow Exception” </a:t>
            </a:r>
            <a:r>
              <a:rPr lang="en-US" sz="3600" dirty="0" smtClean="0"/>
              <a:t>Integration Message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3276600" y="6509173"/>
            <a:ext cx="4191000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00" i="1" dirty="0"/>
              <a:t>http://www.jsoneditoronline.org/?id=8980b0e336c36ef69c6bd471f07f6c6d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777289"/>
            <a:ext cx="8686800" cy="573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20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Workflow Exception/Advisement Scenarios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Specimen Adequacy Advisements</a:t>
            </a:r>
          </a:p>
          <a:p>
            <a:pPr lvl="1"/>
            <a:r>
              <a:rPr lang="en-US" dirty="0" smtClean="0"/>
              <a:t>Insufficient Material</a:t>
            </a:r>
          </a:p>
          <a:p>
            <a:pPr lvl="1"/>
            <a:r>
              <a:rPr lang="en-US" dirty="0" smtClean="0"/>
              <a:t>Incorrect/Unexpected Material</a:t>
            </a:r>
          </a:p>
          <a:p>
            <a:pPr lvl="1"/>
            <a:r>
              <a:rPr lang="en-US" dirty="0" smtClean="0"/>
              <a:t>Requesting additional material</a:t>
            </a:r>
          </a:p>
          <a:p>
            <a:pPr lvl="1"/>
            <a:r>
              <a:rPr lang="en-US" dirty="0" smtClean="0"/>
              <a:t>No further material available</a:t>
            </a:r>
          </a:p>
          <a:p>
            <a:r>
              <a:rPr lang="en-US" dirty="0" smtClean="0"/>
              <a:t>Pathology Review Advisements</a:t>
            </a:r>
          </a:p>
          <a:p>
            <a:pPr lvl="1"/>
            <a:r>
              <a:rPr lang="en-US" dirty="0" smtClean="0"/>
              <a:t>Pathology Not Concordant</a:t>
            </a:r>
          </a:p>
          <a:p>
            <a:pPr lvl="1"/>
            <a:r>
              <a:rPr lang="en-US" dirty="0" smtClean="0"/>
              <a:t>Insufficient Tumor Present / High Necrosis</a:t>
            </a:r>
            <a:endParaRPr lang="en-US" dirty="0"/>
          </a:p>
          <a:p>
            <a:r>
              <a:rPr lang="en-US" dirty="0" smtClean="0"/>
              <a:t>Extraction Advisements</a:t>
            </a:r>
          </a:p>
          <a:p>
            <a:pPr lvl="1"/>
            <a:r>
              <a:rPr lang="en-US" dirty="0" smtClean="0"/>
              <a:t>Low Yield / QNS</a:t>
            </a:r>
          </a:p>
          <a:p>
            <a:pPr lvl="1"/>
            <a:r>
              <a:rPr lang="en-US" dirty="0" smtClean="0"/>
              <a:t>Extraction QC Failure</a:t>
            </a:r>
          </a:p>
          <a:p>
            <a:pPr lvl="1"/>
            <a:r>
              <a:rPr lang="en-US" dirty="0" smtClean="0"/>
              <a:t>General Laboratory Failure (catch all, e.g., contaminated specimen)</a:t>
            </a:r>
          </a:p>
          <a:p>
            <a:r>
              <a:rPr lang="en-US" dirty="0" smtClean="0"/>
              <a:t>Patient Advisements</a:t>
            </a:r>
          </a:p>
          <a:p>
            <a:pPr lvl="1"/>
            <a:r>
              <a:rPr lang="en-US" dirty="0"/>
              <a:t>Patient Identity Mismatch</a:t>
            </a:r>
          </a:p>
          <a:p>
            <a:pPr lvl="1"/>
            <a:r>
              <a:rPr lang="en-US" dirty="0" smtClean="0"/>
              <a:t>Patient Not Enrolled (based on enrollment data from COG data share)</a:t>
            </a:r>
          </a:p>
        </p:txBody>
      </p:sp>
      <p:sp>
        <p:nvSpPr>
          <p:cNvPr id="4" name="TextBox 3"/>
          <p:cNvSpPr txBox="1"/>
          <p:nvPr/>
        </p:nvSpPr>
        <p:spPr>
          <a:xfrm rot="19845029">
            <a:off x="192925" y="319342"/>
            <a:ext cx="779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(draft)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069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specific attributes for grouping specimens for CGID derivation</a:t>
            </a:r>
          </a:p>
          <a:p>
            <a:r>
              <a:rPr lang="en-US" dirty="0" smtClean="0"/>
              <a:t>Semantics and messaging scenarios for “specimen failed” messaging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70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Screen Mock 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…scenarios for JGF…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71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Public repository</a:t>
            </a:r>
          </a:p>
          <a:p>
            <a:r>
              <a:rPr lang="en-US" sz="2800" dirty="0" smtClean="0"/>
              <a:t>Read-only</a:t>
            </a:r>
            <a:r>
              <a:rPr lang="en-US" sz="2800" dirty="0"/>
              <a:t> </a:t>
            </a:r>
            <a:r>
              <a:rPr lang="en-US" sz="2800" dirty="0" smtClean="0"/>
              <a:t>access to NCH design documents, sample messages, etc.</a:t>
            </a:r>
          </a:p>
          <a:p>
            <a:r>
              <a:rPr lang="en-US" sz="2800" dirty="0" smtClean="0"/>
              <a:t>Supports versions and branching</a:t>
            </a:r>
          </a:p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github.com/NCH-BPC-Informatics/pedmatch-arch-docs</a:t>
            </a:r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42904"/>
            <a:ext cx="2757589" cy="2047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20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Collection Grouping ID (“CGID”)</a:t>
            </a:r>
          </a:p>
          <a:p>
            <a:pPr lvl="1"/>
            <a:r>
              <a:rPr lang="en-US" dirty="0" smtClean="0"/>
              <a:t>Shared by specimens of a given type taken from a patient in one encounter/surgery/draw/etc.</a:t>
            </a:r>
          </a:p>
          <a:p>
            <a:pPr lvl="1"/>
            <a:r>
              <a:rPr lang="en-US" dirty="0" smtClean="0"/>
              <a:t>Same CGID means specimens are “equivalent” from a PED-MATCH standpoint</a:t>
            </a:r>
          </a:p>
          <a:p>
            <a:pPr lvl="1"/>
            <a:r>
              <a:rPr lang="en-US" dirty="0" smtClean="0"/>
              <a:t>Specimen messages sent to MATCHBOX will include the CGID</a:t>
            </a:r>
          </a:p>
          <a:p>
            <a:pPr lvl="1"/>
            <a:r>
              <a:rPr lang="en-US" dirty="0" smtClean="0"/>
              <a:t>CGIDs will be “inherited” by the various aliquots/derivatives from the original specimens</a:t>
            </a:r>
          </a:p>
          <a:p>
            <a:pPr lvl="1"/>
            <a:r>
              <a:rPr lang="en-US" dirty="0" smtClean="0"/>
              <a:t>Specimens obtained through follow-up requests by BPC (e.g., inadequate/insufficient received) will keep the original CGID if specimens are known to come from the same original encounter/surgery/block/etc.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3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Grouping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Scenario 1</a:t>
            </a:r>
          </a:p>
          <a:p>
            <a:pPr lvl="1"/>
            <a:r>
              <a:rPr lang="en-US" sz="2000" dirty="0" smtClean="0"/>
              <a:t>First two specimens grouped together because attributes match (“equivalent” from PED-MATCH standpoint); New (shared) CGID</a:t>
            </a:r>
          </a:p>
          <a:p>
            <a:pPr lvl="1"/>
            <a:r>
              <a:rPr lang="en-US" sz="2000" dirty="0" smtClean="0"/>
              <a:t>Third specimen was collected separately from first two; New CGID</a:t>
            </a:r>
          </a:p>
          <a:p>
            <a:pPr lvl="1"/>
            <a:r>
              <a:rPr lang="en-US" sz="2000" dirty="0" smtClean="0"/>
              <a:t>Fourth specimen differs by type; New CGID</a:t>
            </a:r>
          </a:p>
        </p:txBody>
      </p:sp>
      <p:sp>
        <p:nvSpPr>
          <p:cNvPr id="4" name="Oval 3"/>
          <p:cNvSpPr/>
          <p:nvPr/>
        </p:nvSpPr>
        <p:spPr>
          <a:xfrm>
            <a:off x="2430106" y="43374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10/15/16</a:t>
            </a:r>
            <a:endParaRPr lang="en-US" sz="800" dirty="0"/>
          </a:p>
        </p:txBody>
      </p:sp>
      <p:sp>
        <p:nvSpPr>
          <p:cNvPr id="5" name="Oval 4"/>
          <p:cNvSpPr/>
          <p:nvPr/>
        </p:nvSpPr>
        <p:spPr>
          <a:xfrm>
            <a:off x="3801706" y="43374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10/15/16</a:t>
            </a:r>
            <a:endParaRPr lang="en-US" sz="800" dirty="0"/>
          </a:p>
        </p:txBody>
      </p:sp>
      <p:sp>
        <p:nvSpPr>
          <p:cNvPr id="6" name="Oval 5"/>
          <p:cNvSpPr/>
          <p:nvPr/>
        </p:nvSpPr>
        <p:spPr>
          <a:xfrm>
            <a:off x="5173306" y="43434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10/30/16</a:t>
            </a:r>
            <a:endParaRPr lang="en-US" sz="800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3573106" y="2889600"/>
            <a:ext cx="381000" cy="2667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45712" y="3656066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5649556" y="3556350"/>
            <a:ext cx="381000" cy="1333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22162" y="3656066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610350" y="43374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Tumor Tissue, Collected  10/15/16</a:t>
            </a:r>
            <a:endParaRPr lang="en-US" sz="800" dirty="0"/>
          </a:p>
        </p:txBody>
      </p:sp>
      <p:sp>
        <p:nvSpPr>
          <p:cNvPr id="20" name="Right Brace 19"/>
          <p:cNvSpPr/>
          <p:nvPr/>
        </p:nvSpPr>
        <p:spPr>
          <a:xfrm rot="16200000">
            <a:off x="7086600" y="3550350"/>
            <a:ext cx="381000" cy="1333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659206" y="3650066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CGID=1236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01706" y="6324600"/>
            <a:ext cx="30562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97106" y="6019800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time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97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Grouping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Scenario 2</a:t>
            </a:r>
          </a:p>
          <a:p>
            <a:pPr lvl="1"/>
            <a:r>
              <a:rPr lang="en-US" sz="1600" dirty="0" smtClean="0"/>
              <a:t>First two specimens differ in collection date; Each receives a unique CGID</a:t>
            </a:r>
          </a:p>
          <a:p>
            <a:pPr lvl="1"/>
            <a:r>
              <a:rPr lang="en-US" sz="1600" dirty="0" smtClean="0"/>
              <a:t>Third specimen—though arriving at the BPC days later—reuses the first specimen’s CGID since they are “equivalent” from a PED-MATCH standpoint</a:t>
            </a:r>
          </a:p>
          <a:p>
            <a:pPr lvl="2"/>
            <a:r>
              <a:rPr lang="en-US" sz="1400" dirty="0" smtClean="0"/>
              <a:t>Late-arriving specimens (e.g., delays in shipping/accessioning)</a:t>
            </a:r>
          </a:p>
          <a:p>
            <a:pPr lvl="2"/>
            <a:r>
              <a:rPr lang="en-US" sz="1400" dirty="0" smtClean="0"/>
              <a:t>Cases where BPC requests additional portion of existing specimen (e.g., inadequacy) and site is able to indeed provide more from that original specimen</a:t>
            </a:r>
          </a:p>
        </p:txBody>
      </p:sp>
      <p:sp>
        <p:nvSpPr>
          <p:cNvPr id="4" name="Oval 3"/>
          <p:cNvSpPr/>
          <p:nvPr/>
        </p:nvSpPr>
        <p:spPr>
          <a:xfrm>
            <a:off x="1736956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Tumor Tissue,  Collected  10/15/16</a:t>
            </a:r>
            <a:endParaRPr lang="en-US" sz="800" dirty="0"/>
          </a:p>
        </p:txBody>
      </p:sp>
      <p:sp>
        <p:nvSpPr>
          <p:cNvPr id="6" name="Oval 5"/>
          <p:cNvSpPr/>
          <p:nvPr/>
        </p:nvSpPr>
        <p:spPr>
          <a:xfrm>
            <a:off x="3233612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Tumor Tissue, Collected  10/30/16</a:t>
            </a:r>
            <a:endParaRPr lang="en-US" sz="800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2194156" y="3811534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66762" y="3899401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3709862" y="3786484"/>
            <a:ext cx="381000" cy="1333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2468" y="3886200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0600" y="466156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…time passes…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53200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Tumor Tissue, Collected  10/15/16</a:t>
            </a:r>
            <a:endParaRPr lang="en-US" sz="800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7010400" y="3811534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83006" y="3899401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57600" y="4899765"/>
            <a:ext cx="438150" cy="126208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801706" y="6324600"/>
            <a:ext cx="30562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97106" y="6019800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time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60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Grouping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Scenario 3</a:t>
            </a:r>
          </a:p>
          <a:p>
            <a:pPr lvl="1"/>
            <a:r>
              <a:rPr lang="en-US" sz="1600" dirty="0" smtClean="0"/>
              <a:t>First two specimens differ in collection date; Each receives a unique CGID</a:t>
            </a:r>
          </a:p>
          <a:p>
            <a:pPr lvl="1"/>
            <a:r>
              <a:rPr lang="en-US" sz="1600" dirty="0" smtClean="0"/>
              <a:t>Third specimen arrives at the BPC days later but does NOT reuse the first specimen’s CGID since they are not from the same collection and thus not “equivalent” from a PED-MATCH standpoint</a:t>
            </a:r>
          </a:p>
          <a:p>
            <a:pPr lvl="2"/>
            <a:r>
              <a:rPr lang="en-US" sz="1400" dirty="0" smtClean="0"/>
              <a:t>Cases where BPC requests additional portion of existing specimen (e.g., inadequacy) but site is unable to provide more of the original specimen, instead substituting from another specimen/draw/etc.</a:t>
            </a:r>
          </a:p>
        </p:txBody>
      </p:sp>
      <p:sp>
        <p:nvSpPr>
          <p:cNvPr id="4" name="Oval 3"/>
          <p:cNvSpPr/>
          <p:nvPr/>
        </p:nvSpPr>
        <p:spPr>
          <a:xfrm>
            <a:off x="1736956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10/15/16</a:t>
            </a:r>
            <a:endParaRPr lang="en-US" sz="800" dirty="0"/>
          </a:p>
        </p:txBody>
      </p:sp>
      <p:sp>
        <p:nvSpPr>
          <p:cNvPr id="6" name="Oval 5"/>
          <p:cNvSpPr/>
          <p:nvPr/>
        </p:nvSpPr>
        <p:spPr>
          <a:xfrm>
            <a:off x="3233612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10/30/16</a:t>
            </a:r>
            <a:endParaRPr lang="en-US" sz="800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2194156" y="3811534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66762" y="3899401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3709862" y="3786484"/>
            <a:ext cx="381000" cy="1333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2468" y="3886200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0600" y="466156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…time passes…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53200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11/30/16</a:t>
            </a:r>
            <a:endParaRPr lang="en-US" sz="800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7010400" y="3811534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83006" y="3899401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57600" y="4899765"/>
            <a:ext cx="438150" cy="126208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801706" y="6324600"/>
            <a:ext cx="30562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97106" y="6019800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time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3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“Specimen Received” Integration Message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u="sng" dirty="0" smtClean="0"/>
              <a:t>DIRECTION</a:t>
            </a:r>
            <a:r>
              <a:rPr lang="en-US" dirty="0" smtClean="0"/>
              <a:t>: Outbound from BPC to MATCHBOX</a:t>
            </a:r>
          </a:p>
          <a:p>
            <a:r>
              <a:rPr lang="en-US" b="1" u="sng" dirty="0" smtClean="0"/>
              <a:t>TIMING</a:t>
            </a:r>
            <a:r>
              <a:rPr lang="en-US" dirty="0" smtClean="0"/>
              <a:t>: Sent when new specimens of interest are detected in STARS</a:t>
            </a:r>
          </a:p>
          <a:p>
            <a:pPr lvl="1"/>
            <a:r>
              <a:rPr lang="en-US" dirty="0" smtClean="0"/>
              <a:t>Specimen is accessioned under APEC1621</a:t>
            </a:r>
          </a:p>
          <a:p>
            <a:pPr lvl="1"/>
            <a:r>
              <a:rPr lang="en-US" dirty="0" smtClean="0"/>
              <a:t>Patient is enrolled in APEC1621</a:t>
            </a:r>
          </a:p>
          <a:p>
            <a:pPr lvl="1"/>
            <a:r>
              <a:rPr lang="en-US" dirty="0" smtClean="0"/>
              <a:t>Specimen type of Blood or Tumor Tissue</a:t>
            </a:r>
          </a:p>
          <a:p>
            <a:pPr lvl="1"/>
            <a:r>
              <a:rPr lang="en-US" dirty="0" smtClean="0"/>
              <a:t>Accessioning paperwork QC is successful</a:t>
            </a:r>
          </a:p>
          <a:p>
            <a:r>
              <a:rPr lang="en-US" b="1" u="sng" dirty="0" smtClean="0"/>
              <a:t>CONTENT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Technical Message Headers (</a:t>
            </a:r>
            <a:r>
              <a:rPr lang="en-US" i="1" dirty="0" err="1" smtClean="0"/>
              <a:t>msg_guid</a:t>
            </a:r>
            <a:r>
              <a:rPr lang="en-US" dirty="0" smtClean="0"/>
              <a:t>, </a:t>
            </a:r>
            <a:r>
              <a:rPr lang="en-US" i="1" dirty="0" err="1" smtClean="0"/>
              <a:t>msg_dttm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List of specimens</a:t>
            </a:r>
          </a:p>
          <a:p>
            <a:pPr lvl="2"/>
            <a:r>
              <a:rPr lang="en-US" dirty="0" smtClean="0"/>
              <a:t>PED-MATCH attributes (</a:t>
            </a:r>
            <a:r>
              <a:rPr lang="en-US" i="1" dirty="0" err="1" smtClean="0"/>
              <a:t>patient_id</a:t>
            </a:r>
            <a:r>
              <a:rPr lang="en-US" dirty="0" smtClean="0"/>
              <a:t>, </a:t>
            </a:r>
            <a:r>
              <a:rPr lang="en-US" i="1" dirty="0" err="1" smtClean="0"/>
              <a:t>collection_grouping_id</a:t>
            </a:r>
            <a:r>
              <a:rPr lang="en-US" dirty="0" smtClean="0"/>
              <a:t>, </a:t>
            </a:r>
            <a:r>
              <a:rPr lang="en-US" i="1" dirty="0" smtClean="0"/>
              <a:t>type, </a:t>
            </a:r>
            <a:r>
              <a:rPr lang="en-US" i="1" dirty="0" err="1" smtClean="0"/>
              <a:t>disease_status</a:t>
            </a:r>
            <a:r>
              <a:rPr lang="en-US" i="1" dirty="0" smtClean="0"/>
              <a:t>, </a:t>
            </a:r>
            <a:r>
              <a:rPr lang="en-US" i="1" dirty="0" err="1" smtClean="0"/>
              <a:t>study_id</a:t>
            </a:r>
            <a:r>
              <a:rPr lang="en-US" i="1" dirty="0" smtClean="0"/>
              <a:t>, </a:t>
            </a:r>
            <a:r>
              <a:rPr lang="en-US" i="1" dirty="0" err="1" smtClean="0"/>
              <a:t>received_ts</a:t>
            </a:r>
            <a:r>
              <a:rPr lang="en-US" i="1" dirty="0" smtClean="0"/>
              <a:t>, </a:t>
            </a:r>
            <a:r>
              <a:rPr lang="en-US" i="1" dirty="0" err="1" smtClean="0"/>
              <a:t>collection_ts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Additional (troubleshooting) attributes (</a:t>
            </a:r>
            <a:r>
              <a:rPr lang="en-US" i="1" dirty="0" err="1" smtClean="0"/>
              <a:t>stars_patient_id</a:t>
            </a:r>
            <a:r>
              <a:rPr lang="en-US" dirty="0" smtClean="0"/>
              <a:t>, </a:t>
            </a:r>
            <a:r>
              <a:rPr lang="en-US" i="1" dirty="0" err="1" smtClean="0"/>
              <a:t>stars_specimen_id</a:t>
            </a:r>
            <a:r>
              <a:rPr lang="en-US" dirty="0" smtClean="0"/>
              <a:t>, </a:t>
            </a:r>
            <a:r>
              <a:rPr lang="en-US" i="1" dirty="0" err="1" smtClean="0"/>
              <a:t>stars_specimen_type</a:t>
            </a:r>
            <a:r>
              <a:rPr lang="en-US" dirty="0" smtClean="0"/>
              <a:t>, </a:t>
            </a:r>
            <a:r>
              <a:rPr lang="en-US" i="1" dirty="0" err="1" smtClean="0"/>
              <a:t>qc_ts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Timestamps conveyed in GMT/ISO-8601</a:t>
            </a:r>
          </a:p>
        </p:txBody>
      </p:sp>
    </p:spTree>
    <p:extLst>
      <p:ext uri="{BB962C8B-B14F-4D97-AF65-F5344CB8AC3E}">
        <p14:creationId xmlns:p14="http://schemas.microsoft.com/office/powerpoint/2010/main" val="19781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44" y="0"/>
            <a:ext cx="87159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3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“Specimen Received” Integration Message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7848600" cy="6047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76600" y="6509173"/>
            <a:ext cx="4191000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00" i="1" dirty="0"/>
              <a:t>http://www.jsoneditoronline.org/?id=2bb98110923f6ffbed5df847737154b3</a:t>
            </a:r>
          </a:p>
        </p:txBody>
      </p:sp>
    </p:spTree>
    <p:extLst>
      <p:ext uri="{BB962C8B-B14F-4D97-AF65-F5344CB8AC3E}">
        <p14:creationId xmlns:p14="http://schemas.microsoft.com/office/powerpoint/2010/main" val="355631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Workflow Exception</a:t>
            </a:r>
            <a:endParaRPr lang="en-US" dirty="0" smtClean="0"/>
          </a:p>
          <a:p>
            <a:pPr lvl="1"/>
            <a:r>
              <a:rPr lang="en-US" dirty="0" smtClean="0"/>
              <a:t>Something that does not follow the happy path</a:t>
            </a:r>
          </a:p>
          <a:p>
            <a:pPr lvl="1"/>
            <a:r>
              <a:rPr lang="en-US" dirty="0" smtClean="0"/>
              <a:t>Does not necessarily imply failure—could be informative</a:t>
            </a:r>
          </a:p>
          <a:p>
            <a:pPr lvl="1"/>
            <a:r>
              <a:rPr lang="en-US" dirty="0" smtClean="0"/>
              <a:t>May be a patient-level or specimen-level issue</a:t>
            </a:r>
          </a:p>
          <a:p>
            <a:r>
              <a:rPr lang="en-US" dirty="0" smtClean="0"/>
              <a:t>Workflow Exception Severity</a:t>
            </a:r>
            <a:endParaRPr lang="en-US" dirty="0" smtClean="0"/>
          </a:p>
          <a:p>
            <a:pPr lvl="1"/>
            <a:r>
              <a:rPr lang="en-US" dirty="0" smtClean="0"/>
              <a:t>“Advisement” = C</a:t>
            </a:r>
            <a:r>
              <a:rPr lang="en-US" dirty="0" smtClean="0"/>
              <a:t>orrectable situation or status update</a:t>
            </a:r>
          </a:p>
          <a:p>
            <a:pPr lvl="1"/>
            <a:r>
              <a:rPr lang="en-US" dirty="0" smtClean="0"/>
              <a:t>“Failure” = Non-correctable situation (with likely downside implications for patient’s involvement in </a:t>
            </a:r>
            <a:r>
              <a:rPr lang="en-US" dirty="0" err="1" smtClean="0"/>
              <a:t>Ped</a:t>
            </a:r>
            <a:r>
              <a:rPr lang="en-US" dirty="0" smtClean="0"/>
              <a:t>-MATCH)</a:t>
            </a:r>
            <a:endParaRPr lang="en-US" dirty="0" smtClean="0"/>
          </a:p>
          <a:p>
            <a:r>
              <a:rPr lang="en-US" dirty="0" smtClean="0"/>
              <a:t>Workflow Exception Details</a:t>
            </a:r>
          </a:p>
          <a:p>
            <a:pPr lvl="1"/>
            <a:r>
              <a:rPr lang="en-US" dirty="0" smtClean="0"/>
              <a:t>Will include a discrete “</a:t>
            </a:r>
            <a:r>
              <a:rPr lang="en-US" dirty="0" err="1" smtClean="0"/>
              <a:t>exception_reason</a:t>
            </a:r>
            <a:r>
              <a:rPr lang="en-US" dirty="0" smtClean="0"/>
              <a:t>” from a pre-defined list (e.g., “</a:t>
            </a:r>
            <a:r>
              <a:rPr lang="en-US" dirty="0" err="1" smtClean="0"/>
              <a:t>path_not_concordant</a:t>
            </a:r>
            <a:r>
              <a:rPr lang="en-US" dirty="0" smtClean="0"/>
              <a:t>”); semantics still being defined—future draft will propose</a:t>
            </a:r>
            <a:endParaRPr lang="en-US" dirty="0" smtClean="0"/>
          </a:p>
          <a:p>
            <a:pPr lvl="1"/>
            <a:r>
              <a:rPr lang="en-US" dirty="0" smtClean="0"/>
              <a:t>May include a free-form textual “</a:t>
            </a:r>
            <a:r>
              <a:rPr lang="en-US" dirty="0" err="1" smtClean="0"/>
              <a:t>exception_notes</a:t>
            </a:r>
            <a:r>
              <a:rPr lang="en-US" dirty="0" smtClean="0"/>
              <a:t>” with additional details to help understand the context of the exception (e.g., “Specimen appears to have been contaminated</a:t>
            </a:r>
            <a:r>
              <a:rPr lang="en-US" dirty="0" smtClean="0"/>
              <a:t>”)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528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14487</TotalTime>
  <Words>765</Words>
  <Application>Microsoft Office PowerPoint</Application>
  <PresentationFormat>On-screen Show (4:3)</PresentationFormat>
  <Paragraphs>111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NCH - PEDMATCH</vt:lpstr>
      <vt:lpstr>Terminology</vt:lpstr>
      <vt:lpstr>Collection Grouping Examples</vt:lpstr>
      <vt:lpstr>Collection Grouping Examples</vt:lpstr>
      <vt:lpstr>Collection Grouping Examples</vt:lpstr>
      <vt:lpstr>“Specimen Received” Integration Message</vt:lpstr>
      <vt:lpstr>PowerPoint Presentation</vt:lpstr>
      <vt:lpstr>“Specimen Received” Integration Message</vt:lpstr>
      <vt:lpstr>Terminology (continued)</vt:lpstr>
      <vt:lpstr>“Workflow Exception” Integration Message</vt:lpstr>
      <vt:lpstr>Workflow Exception/Advisement Scenarios</vt:lpstr>
      <vt:lpstr>To be continued…</vt:lpstr>
      <vt:lpstr>Testing Screen Mock Ups</vt:lpstr>
      <vt:lpstr>GitHub Repo</vt:lpstr>
    </vt:vector>
  </TitlesOfParts>
  <Company>NCHRI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Kramer, Eric</dc:creator>
  <cp:lastModifiedBy>Kramer, Eric</cp:lastModifiedBy>
  <cp:revision>53</cp:revision>
  <cp:lastPrinted>2016-05-05T14:50:45Z</cp:lastPrinted>
  <dcterms:created xsi:type="dcterms:W3CDTF">2016-04-25T17:27:51Z</dcterms:created>
  <dcterms:modified xsi:type="dcterms:W3CDTF">2016-05-12T15:55:01Z</dcterms:modified>
</cp:coreProperties>
</file>