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5"/>
  </p:notesMasterIdLst>
  <p:sldIdLst>
    <p:sldId id="256" r:id="rId2"/>
    <p:sldId id="257" r:id="rId3"/>
    <p:sldId id="264" r:id="rId4"/>
    <p:sldId id="259" r:id="rId5"/>
    <p:sldId id="260" r:id="rId6"/>
    <p:sldId id="261" r:id="rId7"/>
    <p:sldId id="263" r:id="rId8"/>
    <p:sldId id="269" r:id="rId9"/>
    <p:sldId id="265" r:id="rId10"/>
    <p:sldId id="295" r:id="rId11"/>
    <p:sldId id="267" r:id="rId12"/>
    <p:sldId id="271" r:id="rId13"/>
    <p:sldId id="268" r:id="rId14"/>
    <p:sldId id="300" r:id="rId15"/>
    <p:sldId id="301" r:id="rId16"/>
    <p:sldId id="296" r:id="rId17"/>
    <p:sldId id="273" r:id="rId18"/>
    <p:sldId id="298" r:id="rId19"/>
    <p:sldId id="299" r:id="rId20"/>
    <p:sldId id="274" r:id="rId21"/>
    <p:sldId id="275" r:id="rId22"/>
    <p:sldId id="303" r:id="rId23"/>
    <p:sldId id="277" r:id="rId24"/>
    <p:sldId id="279" r:id="rId25"/>
    <p:sldId id="281" r:id="rId26"/>
    <p:sldId id="282" r:id="rId27"/>
    <p:sldId id="283" r:id="rId28"/>
    <p:sldId id="284" r:id="rId29"/>
    <p:sldId id="278" r:id="rId30"/>
    <p:sldId id="287" r:id="rId31"/>
    <p:sldId id="285" r:id="rId32"/>
    <p:sldId id="286" r:id="rId33"/>
    <p:sldId id="288" r:id="rId3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50" d="100"/>
          <a:sy n="50" d="100"/>
        </p:scale>
        <p:origin x="-2299" y="-7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CCDE51-313D-472E-BE01-C5F5BF6E4554}" type="doc">
      <dgm:prSet loTypeId="urn:microsoft.com/office/officeart/2005/8/layout/venn1" loCatId="relationship" qsTypeId="urn:microsoft.com/office/officeart/2005/8/quickstyle/simple1" qsCatId="simple" csTypeId="urn:microsoft.com/office/officeart/2005/8/colors/colorful1#2" csCatId="colorful" phldr="1"/>
      <dgm:spPr/>
    </dgm:pt>
    <dgm:pt modelId="{5175AA9A-095C-4A8B-90AB-D4C50B0665A4}">
      <dgm:prSet phldrT="[文字]"/>
      <dgm:spPr/>
      <dgm:t>
        <a:bodyPr/>
        <a:lstStyle/>
        <a:p>
          <a:r>
            <a:rPr lang="en-US" altLang="zh-TW" dirty="0" smtClean="0"/>
            <a:t> </a:t>
          </a:r>
          <a:endParaRPr lang="zh-TW" altLang="en-US" dirty="0"/>
        </a:p>
      </dgm:t>
    </dgm:pt>
    <dgm:pt modelId="{4A3A9386-413E-4854-9CCF-FDB51185826E}" type="parTrans" cxnId="{B19E8149-A1D2-44A5-BDB8-C8F9F8D65DFB}">
      <dgm:prSet/>
      <dgm:spPr/>
      <dgm:t>
        <a:bodyPr/>
        <a:lstStyle/>
        <a:p>
          <a:endParaRPr lang="zh-TW" altLang="en-US"/>
        </a:p>
      </dgm:t>
    </dgm:pt>
    <dgm:pt modelId="{8C8A7BDE-408F-454E-8B56-7784688D2A9F}" type="sibTrans" cxnId="{B19E8149-A1D2-44A5-BDB8-C8F9F8D65DFB}">
      <dgm:prSet/>
      <dgm:spPr/>
      <dgm:t>
        <a:bodyPr/>
        <a:lstStyle/>
        <a:p>
          <a:endParaRPr lang="zh-TW" altLang="en-US"/>
        </a:p>
      </dgm:t>
    </dgm:pt>
    <dgm:pt modelId="{0FFF9A26-CE3C-4008-A45C-93F88253554D}">
      <dgm:prSet phldrT="[文字]"/>
      <dgm:spPr/>
      <dgm:t>
        <a:bodyPr/>
        <a:lstStyle/>
        <a:p>
          <a:r>
            <a:rPr lang="en-US" altLang="zh-TW" dirty="0" smtClean="0"/>
            <a:t> </a:t>
          </a:r>
          <a:endParaRPr lang="zh-TW" altLang="en-US" dirty="0"/>
        </a:p>
      </dgm:t>
    </dgm:pt>
    <dgm:pt modelId="{BFACABC7-3963-4A9E-AB48-6D246F8670F2}" type="parTrans" cxnId="{08410204-F3E4-491B-AE67-748DA0C71363}">
      <dgm:prSet/>
      <dgm:spPr/>
      <dgm:t>
        <a:bodyPr/>
        <a:lstStyle/>
        <a:p>
          <a:endParaRPr lang="zh-TW" altLang="en-US"/>
        </a:p>
      </dgm:t>
    </dgm:pt>
    <dgm:pt modelId="{922676BA-7367-4A2D-ACAE-C53E68B0AD98}" type="sibTrans" cxnId="{08410204-F3E4-491B-AE67-748DA0C71363}">
      <dgm:prSet/>
      <dgm:spPr/>
      <dgm:t>
        <a:bodyPr/>
        <a:lstStyle/>
        <a:p>
          <a:endParaRPr lang="zh-TW" altLang="en-US"/>
        </a:p>
      </dgm:t>
    </dgm:pt>
    <dgm:pt modelId="{9FCDB433-BF45-4213-A8EB-0526F9181739}" type="pres">
      <dgm:prSet presAssocID="{E3CCDE51-313D-472E-BE01-C5F5BF6E4554}" presName="compositeShape" presStyleCnt="0">
        <dgm:presLayoutVars>
          <dgm:chMax val="7"/>
          <dgm:dir/>
          <dgm:resizeHandles val="exact"/>
        </dgm:presLayoutVars>
      </dgm:prSet>
      <dgm:spPr/>
    </dgm:pt>
    <dgm:pt modelId="{56C4DF13-22F4-46B8-BC65-A99F50ACF581}" type="pres">
      <dgm:prSet presAssocID="{5175AA9A-095C-4A8B-90AB-D4C50B0665A4}" presName="circ1" presStyleLbl="vennNode1" presStyleIdx="0" presStyleCnt="2" custLinFactNeighborX="86577" custLinFactNeighborY="-273"/>
      <dgm:spPr/>
      <dgm:t>
        <a:bodyPr/>
        <a:lstStyle/>
        <a:p>
          <a:endParaRPr lang="zh-TW" altLang="en-US"/>
        </a:p>
      </dgm:t>
    </dgm:pt>
    <dgm:pt modelId="{27866567-B36F-4028-8A99-0956F2B3E764}" type="pres">
      <dgm:prSet presAssocID="{5175AA9A-095C-4A8B-90AB-D4C50B0665A4}" presName="circ1Tx" presStyleLbl="revTx" presStyleIdx="0" presStyleCnt="0">
        <dgm:presLayoutVars>
          <dgm:chMax val="0"/>
          <dgm:chPref val="0"/>
          <dgm:bulletEnabled val="1"/>
        </dgm:presLayoutVars>
      </dgm:prSet>
      <dgm:spPr/>
      <dgm:t>
        <a:bodyPr/>
        <a:lstStyle/>
        <a:p>
          <a:endParaRPr lang="zh-TW" altLang="en-US"/>
        </a:p>
      </dgm:t>
    </dgm:pt>
    <dgm:pt modelId="{34AF195C-818D-47F4-BD11-ED3AEFB1DB66}" type="pres">
      <dgm:prSet presAssocID="{0FFF9A26-CE3C-4008-A45C-93F88253554D}" presName="circ2" presStyleLbl="vennNode1" presStyleIdx="1" presStyleCnt="2" custAng="19545990" custLinFactNeighborX="-87119" custLinFactNeighborY="2975"/>
      <dgm:spPr/>
      <dgm:t>
        <a:bodyPr/>
        <a:lstStyle/>
        <a:p>
          <a:endParaRPr lang="zh-TW" altLang="en-US"/>
        </a:p>
      </dgm:t>
    </dgm:pt>
    <dgm:pt modelId="{E4509689-E8E4-4D19-ADC8-221DCAFE4829}" type="pres">
      <dgm:prSet presAssocID="{0FFF9A26-CE3C-4008-A45C-93F88253554D}" presName="circ2Tx" presStyleLbl="revTx" presStyleIdx="0" presStyleCnt="0">
        <dgm:presLayoutVars>
          <dgm:chMax val="0"/>
          <dgm:chPref val="0"/>
          <dgm:bulletEnabled val="1"/>
        </dgm:presLayoutVars>
      </dgm:prSet>
      <dgm:spPr/>
      <dgm:t>
        <a:bodyPr/>
        <a:lstStyle/>
        <a:p>
          <a:endParaRPr lang="zh-TW" altLang="en-US"/>
        </a:p>
      </dgm:t>
    </dgm:pt>
  </dgm:ptLst>
  <dgm:cxnLst>
    <dgm:cxn modelId="{AC1A41F5-60F2-4C2C-A623-0CEB6DE46F64}" type="presOf" srcId="{0FFF9A26-CE3C-4008-A45C-93F88253554D}" destId="{34AF195C-818D-47F4-BD11-ED3AEFB1DB66}" srcOrd="0" destOrd="0" presId="urn:microsoft.com/office/officeart/2005/8/layout/venn1"/>
    <dgm:cxn modelId="{08410204-F3E4-491B-AE67-748DA0C71363}" srcId="{E3CCDE51-313D-472E-BE01-C5F5BF6E4554}" destId="{0FFF9A26-CE3C-4008-A45C-93F88253554D}" srcOrd="1" destOrd="0" parTransId="{BFACABC7-3963-4A9E-AB48-6D246F8670F2}" sibTransId="{922676BA-7367-4A2D-ACAE-C53E68B0AD98}"/>
    <dgm:cxn modelId="{B14F3D13-9B4F-4930-AD4A-B0BAEA19C890}" type="presOf" srcId="{5175AA9A-095C-4A8B-90AB-D4C50B0665A4}" destId="{56C4DF13-22F4-46B8-BC65-A99F50ACF581}" srcOrd="0" destOrd="0" presId="urn:microsoft.com/office/officeart/2005/8/layout/venn1"/>
    <dgm:cxn modelId="{B19E8149-A1D2-44A5-BDB8-C8F9F8D65DFB}" srcId="{E3CCDE51-313D-472E-BE01-C5F5BF6E4554}" destId="{5175AA9A-095C-4A8B-90AB-D4C50B0665A4}" srcOrd="0" destOrd="0" parTransId="{4A3A9386-413E-4854-9CCF-FDB51185826E}" sibTransId="{8C8A7BDE-408F-454E-8B56-7784688D2A9F}"/>
    <dgm:cxn modelId="{0CAA19F7-58EE-4C16-AB71-5AEF6B190848}" type="presOf" srcId="{0FFF9A26-CE3C-4008-A45C-93F88253554D}" destId="{E4509689-E8E4-4D19-ADC8-221DCAFE4829}" srcOrd="1" destOrd="0" presId="urn:microsoft.com/office/officeart/2005/8/layout/venn1"/>
    <dgm:cxn modelId="{A5725A6C-846E-4656-BB60-F96DD219705E}" type="presOf" srcId="{5175AA9A-095C-4A8B-90AB-D4C50B0665A4}" destId="{27866567-B36F-4028-8A99-0956F2B3E764}" srcOrd="1" destOrd="0" presId="urn:microsoft.com/office/officeart/2005/8/layout/venn1"/>
    <dgm:cxn modelId="{10278605-C33C-43E1-A745-10A4B5280282}" type="presOf" srcId="{E3CCDE51-313D-472E-BE01-C5F5BF6E4554}" destId="{9FCDB433-BF45-4213-A8EB-0526F9181739}" srcOrd="0" destOrd="0" presId="urn:microsoft.com/office/officeart/2005/8/layout/venn1"/>
    <dgm:cxn modelId="{1CED445D-7AC0-429C-9137-EED766E1A0D6}" type="presParOf" srcId="{9FCDB433-BF45-4213-A8EB-0526F9181739}" destId="{56C4DF13-22F4-46B8-BC65-A99F50ACF581}" srcOrd="0" destOrd="0" presId="urn:microsoft.com/office/officeart/2005/8/layout/venn1"/>
    <dgm:cxn modelId="{82A5227C-13AE-4990-B2D9-EDDFC5D40F9C}" type="presParOf" srcId="{9FCDB433-BF45-4213-A8EB-0526F9181739}" destId="{27866567-B36F-4028-8A99-0956F2B3E764}" srcOrd="1" destOrd="0" presId="urn:microsoft.com/office/officeart/2005/8/layout/venn1"/>
    <dgm:cxn modelId="{BDE44548-30B9-4674-B84E-AA755381913A}" type="presParOf" srcId="{9FCDB433-BF45-4213-A8EB-0526F9181739}" destId="{34AF195C-818D-47F4-BD11-ED3AEFB1DB66}" srcOrd="2" destOrd="0" presId="urn:microsoft.com/office/officeart/2005/8/layout/venn1"/>
    <dgm:cxn modelId="{E3E7AC27-1BAD-47A1-9BDD-65730D9AAC3C}" type="presParOf" srcId="{9FCDB433-BF45-4213-A8EB-0526F9181739}" destId="{E4509689-E8E4-4D19-ADC8-221DCAFE4829}" srcOrd="3" destOrd="0" presId="urn:microsoft.com/office/officeart/2005/8/layout/venn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4DF13-22F4-46B8-BC65-A99F50ACF581}">
      <dsp:nvSpPr>
        <dsp:cNvPr id="0" name=""/>
        <dsp:cNvSpPr/>
      </dsp:nvSpPr>
      <dsp:spPr>
        <a:xfrm>
          <a:off x="2500327" y="10"/>
          <a:ext cx="2202530" cy="2202530"/>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altLang="zh-TW" sz="6500" kern="1200" dirty="0" smtClean="0"/>
            <a:t> </a:t>
          </a:r>
          <a:endParaRPr lang="zh-TW" altLang="en-US" sz="6500" kern="1200" dirty="0"/>
        </a:p>
      </dsp:txBody>
      <dsp:txXfrm>
        <a:off x="2807888" y="259736"/>
        <a:ext cx="1269927" cy="1683079"/>
      </dsp:txXfrm>
    </dsp:sp>
    <dsp:sp modelId="{34AF195C-818D-47F4-BD11-ED3AEFB1DB66}">
      <dsp:nvSpPr>
        <dsp:cNvPr id="0" name=""/>
        <dsp:cNvSpPr/>
      </dsp:nvSpPr>
      <dsp:spPr>
        <a:xfrm rot="19545990">
          <a:off x="428743" y="71548"/>
          <a:ext cx="2202530" cy="2202530"/>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en-US" altLang="zh-TW" sz="6500" kern="1200" dirty="0" smtClean="0"/>
            <a:t> </a:t>
          </a:r>
          <a:endParaRPr lang="zh-TW" altLang="en-US" sz="6500" kern="1200" dirty="0"/>
        </a:p>
      </dsp:txBody>
      <dsp:txXfrm>
        <a:off x="1026284" y="241972"/>
        <a:ext cx="1269927" cy="168307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5695D0-4238-4D54-A808-F17D3524E09F}" type="datetimeFigureOut">
              <a:rPr lang="zh-TW" altLang="en-US" smtClean="0"/>
              <a:pPr/>
              <a:t>2014/11/24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303B54-5EA9-4FD5-A09A-6EA8186E40A2}" type="slidenum">
              <a:rPr lang="zh-TW" altLang="en-US" smtClean="0"/>
              <a:pPr/>
              <a:t>‹#›</a:t>
            </a:fld>
            <a:endParaRPr lang="zh-TW" altLang="en-US"/>
          </a:p>
        </p:txBody>
      </p:sp>
    </p:spTree>
    <p:extLst>
      <p:ext uri="{BB962C8B-B14F-4D97-AF65-F5344CB8AC3E}">
        <p14:creationId xmlns:p14="http://schemas.microsoft.com/office/powerpoint/2010/main" xmlns="" val="291486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D303B54-5EA9-4FD5-A09A-6EA8186E40A2}" type="slidenum">
              <a:rPr lang="zh-TW" altLang="en-US" smtClean="0"/>
              <a:pPr/>
              <a:t>17</a:t>
            </a:fld>
            <a:endParaRPr lang="zh-TW" altLang="en-US"/>
          </a:p>
        </p:txBody>
      </p:sp>
    </p:spTree>
    <p:extLst>
      <p:ext uri="{BB962C8B-B14F-4D97-AF65-F5344CB8AC3E}">
        <p14:creationId xmlns:p14="http://schemas.microsoft.com/office/powerpoint/2010/main" xmlns="" val="2686279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D303B54-5EA9-4FD5-A09A-6EA8186E40A2}" type="slidenum">
              <a:rPr lang="zh-TW" altLang="en-US" smtClean="0"/>
              <a:pPr/>
              <a:t>20</a:t>
            </a:fld>
            <a:endParaRPr lang="zh-TW" altLang="en-US"/>
          </a:p>
        </p:txBody>
      </p:sp>
    </p:spTree>
    <p:extLst>
      <p:ext uri="{BB962C8B-B14F-4D97-AF65-F5344CB8AC3E}">
        <p14:creationId xmlns:p14="http://schemas.microsoft.com/office/powerpoint/2010/main" xmlns="" val="2686279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FD303B54-5EA9-4FD5-A09A-6EA8186E40A2}" type="slidenum">
              <a:rPr lang="zh-TW" altLang="en-US" smtClean="0"/>
              <a:pPr/>
              <a:t>22</a:t>
            </a:fld>
            <a:endParaRPr lang="zh-TW" altLang="en-US"/>
          </a:p>
        </p:txBody>
      </p:sp>
    </p:spTree>
    <p:extLst>
      <p:ext uri="{BB962C8B-B14F-4D97-AF65-F5344CB8AC3E}">
        <p14:creationId xmlns:p14="http://schemas.microsoft.com/office/powerpoint/2010/main" xmlns="" val="2686279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F61EA0F-A667-4B49-8422-0062BC55E249}" type="slidenum">
              <a:rPr lang="en-US" altLang="zh-TW" smtClean="0"/>
              <a:pPr/>
              <a:t>24</a:t>
            </a:fld>
            <a:endParaRPr lang="zh-TW" altLang="en-US"/>
          </a:p>
        </p:txBody>
      </p:sp>
    </p:spTree>
    <p:extLst>
      <p:ext uri="{BB962C8B-B14F-4D97-AF65-F5344CB8AC3E}">
        <p14:creationId xmlns:p14="http://schemas.microsoft.com/office/powerpoint/2010/main" xmlns="" val="3604763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smtClean="0">
                <a:solidFill>
                  <a:schemeClr val="tx1"/>
                </a:solidFill>
                <a:effectLst/>
                <a:latin typeface="+mn-lt"/>
                <a:ea typeface="+mn-ea"/>
                <a:cs typeface="+mn-cs"/>
              </a:rPr>
              <a:t>\begin{document}</a:t>
            </a:r>
            <a:r>
              <a:rPr lang="en-US" altLang="zh-TW" dirty="0" smtClean="0"/>
              <a:t> </a:t>
            </a:r>
            <a:r>
              <a:rPr lang="en-US" altLang="zh-TW" sz="1200" kern="1200" dirty="0" smtClean="0">
                <a:solidFill>
                  <a:schemeClr val="tx1"/>
                </a:solidFill>
                <a:effectLst/>
                <a:latin typeface="+mn-lt"/>
                <a:ea typeface="+mn-ea"/>
                <a:cs typeface="+mn-cs"/>
              </a:rPr>
              <a:t>\begin{tabular}{</a:t>
            </a:r>
            <a:r>
              <a:rPr lang="en-US" altLang="zh-TW" sz="1200" u="sng" kern="1200" dirty="0" smtClean="0">
                <a:solidFill>
                  <a:schemeClr val="tx1"/>
                </a:solidFill>
                <a:effectLst/>
                <a:latin typeface="+mn-lt"/>
                <a:ea typeface="+mn-ea"/>
                <a:cs typeface="+mn-cs"/>
              </a:rPr>
              <a:t>|</a:t>
            </a:r>
            <a:r>
              <a:rPr lang="en-US" altLang="zh-TW" sz="1200" u="sng" kern="1200" dirty="0" err="1" smtClean="0">
                <a:solidFill>
                  <a:schemeClr val="tx1"/>
                </a:solidFill>
                <a:effectLst/>
                <a:latin typeface="+mn-lt"/>
                <a:ea typeface="+mn-ea"/>
                <a:cs typeface="+mn-cs"/>
              </a:rPr>
              <a:t>c|c|c|c</a:t>
            </a:r>
            <a:r>
              <a:rPr lang="en-US" altLang="zh-TW" sz="1200" u="sng" kern="1200" dirty="0" smtClean="0">
                <a:solidFill>
                  <a:schemeClr val="tx1"/>
                </a:solidFill>
                <a:effectLst/>
                <a:latin typeface="+mn-lt"/>
                <a:ea typeface="+mn-ea"/>
                <a:cs typeface="+mn-cs"/>
              </a:rPr>
              <a:t>|</a:t>
            </a:r>
            <a:r>
              <a:rPr lang="en-US" altLang="zh-TW" sz="1200" kern="1200" dirty="0" smtClean="0">
                <a:solidFill>
                  <a:schemeClr val="tx1"/>
                </a:solidFill>
                <a:effectLst/>
                <a:latin typeface="+mn-lt"/>
                <a:ea typeface="+mn-ea"/>
                <a:cs typeface="+mn-cs"/>
              </a:rPr>
              <a:t>} \</a:t>
            </a:r>
            <a:r>
              <a:rPr lang="en-US" altLang="zh-TW" sz="1200" kern="1200" dirty="0" err="1" smtClean="0">
                <a:solidFill>
                  <a:schemeClr val="tx1"/>
                </a:solidFill>
                <a:effectLst/>
                <a:latin typeface="+mn-lt"/>
                <a:ea typeface="+mn-ea"/>
                <a:cs typeface="+mn-cs"/>
              </a:rPr>
              <a:t>hline</a:t>
            </a:r>
            <a:r>
              <a:rPr lang="en-US" altLang="zh-TW" dirty="0" smtClean="0"/>
              <a:t> </a:t>
            </a:r>
            <a:r>
              <a:rPr lang="en-US" altLang="zh-TW" sz="1200" kern="1200" dirty="0" err="1" smtClean="0">
                <a:solidFill>
                  <a:schemeClr val="tx1"/>
                </a:solidFill>
                <a:effectLst/>
                <a:latin typeface="+mn-lt"/>
                <a:ea typeface="+mn-ea"/>
                <a:cs typeface="+mn-cs"/>
              </a:rPr>
              <a:t>User&amp;Instances&amp;Records&amp;Period</a:t>
            </a:r>
            <a:r>
              <a:rPr lang="en-US" altLang="zh-TW" sz="1200" kern="1200" dirty="0" smtClean="0">
                <a:solidFill>
                  <a:schemeClr val="tx1"/>
                </a:solidFill>
                <a:effectLst/>
                <a:latin typeface="+mn-lt"/>
                <a:ea typeface="+mn-ea"/>
                <a:cs typeface="+mn-cs"/>
              </a:rPr>
              <a:t>\\\</a:t>
            </a:r>
            <a:r>
              <a:rPr lang="en-US" altLang="zh-TW" sz="1200" kern="1200" dirty="0" err="1" smtClean="0">
                <a:solidFill>
                  <a:schemeClr val="tx1"/>
                </a:solidFill>
                <a:effectLst/>
                <a:latin typeface="+mn-lt"/>
                <a:ea typeface="+mn-ea"/>
                <a:cs typeface="+mn-cs"/>
              </a:rPr>
              <a:t>hline</a:t>
            </a:r>
            <a:r>
              <a:rPr lang="en-US" altLang="zh-TW" dirty="0" smtClean="0"/>
              <a:t> </a:t>
            </a:r>
            <a:r>
              <a:rPr lang="en-US" altLang="zh-TW" sz="1200" u="sng" kern="1200" dirty="0" smtClean="0">
                <a:solidFill>
                  <a:schemeClr val="tx1"/>
                </a:solidFill>
                <a:effectLst/>
                <a:latin typeface="+mn-lt"/>
                <a:ea typeface="+mn-ea"/>
                <a:cs typeface="+mn-cs"/>
              </a:rPr>
              <a:t>User1</a:t>
            </a:r>
            <a:r>
              <a:rPr lang="en-US" altLang="zh-TW" sz="1200" kern="1200" dirty="0" smtClean="0">
                <a:solidFill>
                  <a:schemeClr val="tx1"/>
                </a:solidFill>
                <a:effectLst/>
                <a:latin typeface="+mn-lt"/>
                <a:ea typeface="+mn-ea"/>
                <a:cs typeface="+mn-cs"/>
              </a:rPr>
              <a:t>&amp;521 &amp;2,512,410 &amp;2014-06-01 00:00:03 ~ 2014-07-30 23:59:52\\</a:t>
            </a:r>
            <a:r>
              <a:rPr lang="en-US" altLang="zh-TW" dirty="0" smtClean="0"/>
              <a:t> </a:t>
            </a:r>
            <a:r>
              <a:rPr lang="en-US" altLang="zh-TW" sz="1200" u="sng" kern="1200" dirty="0" smtClean="0">
                <a:solidFill>
                  <a:schemeClr val="tx1"/>
                </a:solidFill>
                <a:effectLst/>
                <a:latin typeface="+mn-lt"/>
                <a:ea typeface="+mn-ea"/>
                <a:cs typeface="+mn-cs"/>
              </a:rPr>
              <a:t>User2</a:t>
            </a:r>
            <a:r>
              <a:rPr lang="en-US" altLang="zh-TW" sz="1200" kern="1200" dirty="0" smtClean="0">
                <a:solidFill>
                  <a:schemeClr val="tx1"/>
                </a:solidFill>
                <a:effectLst/>
                <a:latin typeface="+mn-lt"/>
                <a:ea typeface="+mn-ea"/>
                <a:cs typeface="+mn-cs"/>
              </a:rPr>
              <a:t>&amp;416 &amp;1,897,948 &amp;2014-07-30 23:59:55 ~ 2014-06-01 00:00:01\\</a:t>
            </a:r>
            <a:r>
              <a:rPr lang="en-US" altLang="zh-TW" dirty="0" smtClean="0"/>
              <a:t> </a:t>
            </a:r>
            <a:r>
              <a:rPr lang="en-US" altLang="zh-TW" sz="1200" u="sng" kern="1200" dirty="0" smtClean="0">
                <a:solidFill>
                  <a:schemeClr val="tx1"/>
                </a:solidFill>
                <a:effectLst/>
                <a:latin typeface="+mn-lt"/>
                <a:ea typeface="+mn-ea"/>
                <a:cs typeface="+mn-cs"/>
              </a:rPr>
              <a:t>User3</a:t>
            </a:r>
            <a:r>
              <a:rPr lang="en-US" altLang="zh-TW" sz="1200" kern="1200" dirty="0" smtClean="0">
                <a:solidFill>
                  <a:schemeClr val="tx1"/>
                </a:solidFill>
                <a:effectLst/>
                <a:latin typeface="+mn-lt"/>
                <a:ea typeface="+mn-ea"/>
                <a:cs typeface="+mn-cs"/>
              </a:rPr>
              <a:t>&amp;74 &amp;733,608 &amp;2014-07-30 23:59:57 ~ 2014-06-01 00:00:02\\</a:t>
            </a:r>
            <a:r>
              <a:rPr lang="en-US" altLang="zh-TW" dirty="0" smtClean="0"/>
              <a:t> </a:t>
            </a:r>
            <a:r>
              <a:rPr lang="en-US" altLang="zh-TW" sz="1200" u="sng" kern="1200" dirty="0" smtClean="0">
                <a:solidFill>
                  <a:schemeClr val="tx1"/>
                </a:solidFill>
                <a:effectLst/>
                <a:latin typeface="+mn-lt"/>
                <a:ea typeface="+mn-ea"/>
                <a:cs typeface="+mn-cs"/>
              </a:rPr>
              <a:t>User4</a:t>
            </a:r>
            <a:r>
              <a:rPr lang="en-US" altLang="zh-TW" sz="1200" kern="1200" dirty="0" smtClean="0">
                <a:solidFill>
                  <a:schemeClr val="tx1"/>
                </a:solidFill>
                <a:effectLst/>
                <a:latin typeface="+mn-lt"/>
                <a:ea typeface="+mn-ea"/>
                <a:cs typeface="+mn-cs"/>
              </a:rPr>
              <a:t>&amp;42 &amp;790,815 &amp;2014-07-01 07:11:53 ~ 2014-08-29 23:59:55\\</a:t>
            </a:r>
            <a:r>
              <a:rPr lang="en-US" altLang="zh-TW" dirty="0" smtClean="0"/>
              <a:t> </a:t>
            </a:r>
            <a:r>
              <a:rPr lang="en-US" altLang="zh-TW" sz="1200" u="sng" kern="1200" dirty="0" smtClean="0">
                <a:solidFill>
                  <a:schemeClr val="tx1"/>
                </a:solidFill>
                <a:effectLst/>
                <a:latin typeface="+mn-lt"/>
                <a:ea typeface="+mn-ea"/>
                <a:cs typeface="+mn-cs"/>
              </a:rPr>
              <a:t>User5</a:t>
            </a:r>
            <a:r>
              <a:rPr lang="en-US" altLang="zh-TW" sz="1200" kern="1200" dirty="0" smtClean="0">
                <a:solidFill>
                  <a:schemeClr val="tx1"/>
                </a:solidFill>
                <a:effectLst/>
                <a:latin typeface="+mn-lt"/>
                <a:ea typeface="+mn-ea"/>
                <a:cs typeface="+mn-cs"/>
              </a:rPr>
              <a:t>&amp;32 &amp;833,203 &amp;2014-08-20 12:54:19 ~ 2014-10-06 19:42:16\\</a:t>
            </a:r>
            <a:r>
              <a:rPr lang="en-US" altLang="zh-TW" dirty="0" smtClean="0"/>
              <a:t> </a:t>
            </a:r>
            <a:r>
              <a:rPr lang="en-US" altLang="zh-TW" sz="1200" u="sng" kern="1200" dirty="0" smtClean="0">
                <a:solidFill>
                  <a:schemeClr val="tx1"/>
                </a:solidFill>
                <a:effectLst/>
                <a:latin typeface="+mn-lt"/>
                <a:ea typeface="+mn-ea"/>
                <a:cs typeface="+mn-cs"/>
              </a:rPr>
              <a:t>User6</a:t>
            </a:r>
            <a:r>
              <a:rPr lang="en-US" altLang="zh-TW" sz="1200" kern="1200" dirty="0" smtClean="0">
                <a:solidFill>
                  <a:schemeClr val="tx1"/>
                </a:solidFill>
                <a:effectLst/>
                <a:latin typeface="+mn-lt"/>
                <a:ea typeface="+mn-ea"/>
                <a:cs typeface="+mn-cs"/>
              </a:rPr>
              <a:t>&amp;36 &amp;259,656 &amp;2014-08-20 12:54:28 ~ 2014-09-23 08:48:58\\</a:t>
            </a:r>
            <a:r>
              <a:rPr lang="en-US" altLang="zh-TW" dirty="0" smtClean="0"/>
              <a:t> </a:t>
            </a:r>
            <a:r>
              <a:rPr lang="en-US" altLang="zh-TW" sz="1200" u="sng" kern="1200" dirty="0" smtClean="0">
                <a:solidFill>
                  <a:schemeClr val="tx1"/>
                </a:solidFill>
                <a:effectLst/>
                <a:latin typeface="+mn-lt"/>
                <a:ea typeface="+mn-ea"/>
                <a:cs typeface="+mn-cs"/>
              </a:rPr>
              <a:t>User7</a:t>
            </a:r>
            <a:r>
              <a:rPr lang="en-US" altLang="zh-TW" sz="1200" kern="1200" dirty="0" smtClean="0">
                <a:solidFill>
                  <a:schemeClr val="tx1"/>
                </a:solidFill>
                <a:effectLst/>
                <a:latin typeface="+mn-lt"/>
                <a:ea typeface="+mn-ea"/>
                <a:cs typeface="+mn-cs"/>
              </a:rPr>
              <a:t>&amp;24 &amp;372,061 &amp;2014-08-21 12:37:09 ~ 2014-10-14 13:23:27\\</a:t>
            </a:r>
            <a:r>
              <a:rPr lang="en-US" altLang="zh-TW" dirty="0" smtClean="0"/>
              <a:t> </a:t>
            </a:r>
            <a:r>
              <a:rPr lang="en-US" altLang="zh-TW" sz="1200" u="sng" kern="1200" dirty="0" smtClean="0">
                <a:solidFill>
                  <a:schemeClr val="tx1"/>
                </a:solidFill>
                <a:effectLst/>
                <a:latin typeface="+mn-lt"/>
                <a:ea typeface="+mn-ea"/>
                <a:cs typeface="+mn-cs"/>
              </a:rPr>
              <a:t>User8</a:t>
            </a:r>
            <a:r>
              <a:rPr lang="en-US" altLang="zh-TW" sz="1200" kern="1200" dirty="0" smtClean="0">
                <a:solidFill>
                  <a:schemeClr val="tx1"/>
                </a:solidFill>
                <a:effectLst/>
                <a:latin typeface="+mn-lt"/>
                <a:ea typeface="+mn-ea"/>
                <a:cs typeface="+mn-cs"/>
              </a:rPr>
              <a:t>&amp;37 &amp;1,174,769 &amp;2014-08-21 21:54:42 ~ 2014-10-08 20:53:33\\</a:t>
            </a:r>
            <a:r>
              <a:rPr lang="en-US" altLang="zh-TW" dirty="0" smtClean="0"/>
              <a:t> </a:t>
            </a:r>
            <a:r>
              <a:rPr lang="en-US" altLang="zh-TW" sz="1200" u="sng" kern="1200" dirty="0" smtClean="0">
                <a:solidFill>
                  <a:schemeClr val="tx1"/>
                </a:solidFill>
                <a:effectLst/>
                <a:latin typeface="+mn-lt"/>
                <a:ea typeface="+mn-ea"/>
                <a:cs typeface="+mn-cs"/>
              </a:rPr>
              <a:t>User9</a:t>
            </a:r>
            <a:r>
              <a:rPr lang="en-US" altLang="zh-TW" sz="1200" kern="1200" dirty="0" smtClean="0">
                <a:solidFill>
                  <a:schemeClr val="tx1"/>
                </a:solidFill>
                <a:effectLst/>
                <a:latin typeface="+mn-lt"/>
                <a:ea typeface="+mn-ea"/>
                <a:cs typeface="+mn-cs"/>
              </a:rPr>
              <a:t>&amp;44 &amp;329,965 &amp;2014-08-22 11:08:39 ~ 2014-10-04 16:49:34\\</a:t>
            </a:r>
            <a:r>
              <a:rPr lang="en-US" altLang="zh-TW" dirty="0" smtClean="0"/>
              <a:t> </a:t>
            </a:r>
            <a:r>
              <a:rPr lang="en-US" altLang="zh-TW" sz="1200" u="sng" kern="1200" dirty="0" smtClean="0">
                <a:solidFill>
                  <a:schemeClr val="tx1"/>
                </a:solidFill>
                <a:effectLst/>
                <a:latin typeface="+mn-lt"/>
                <a:ea typeface="+mn-ea"/>
                <a:cs typeface="+mn-cs"/>
              </a:rPr>
              <a:t>User10</a:t>
            </a:r>
            <a:r>
              <a:rPr lang="en-US" altLang="zh-TW" sz="1200" kern="1200" dirty="0" smtClean="0">
                <a:solidFill>
                  <a:schemeClr val="tx1"/>
                </a:solidFill>
                <a:effectLst/>
                <a:latin typeface="+mn-lt"/>
                <a:ea typeface="+mn-ea"/>
                <a:cs typeface="+mn-cs"/>
              </a:rPr>
              <a:t>&amp;68 &amp;1,474,301 &amp;2014-08-23 10:23:48 ~ 2014-10-20 15:04:30\\</a:t>
            </a:r>
            <a:r>
              <a:rPr lang="en-US" altLang="zh-TW" dirty="0" smtClean="0"/>
              <a:t> </a:t>
            </a:r>
            <a:r>
              <a:rPr lang="en-US" altLang="zh-TW" sz="1200" u="sng" kern="1200" dirty="0" smtClean="0">
                <a:solidFill>
                  <a:schemeClr val="tx1"/>
                </a:solidFill>
                <a:effectLst/>
                <a:latin typeface="+mn-lt"/>
                <a:ea typeface="+mn-ea"/>
                <a:cs typeface="+mn-cs"/>
              </a:rPr>
              <a:t>User11</a:t>
            </a:r>
            <a:r>
              <a:rPr lang="en-US" altLang="zh-TW" sz="1200" kern="1200" dirty="0" smtClean="0">
                <a:solidFill>
                  <a:schemeClr val="tx1"/>
                </a:solidFill>
                <a:effectLst/>
                <a:latin typeface="+mn-lt"/>
                <a:ea typeface="+mn-ea"/>
                <a:cs typeface="+mn-cs"/>
              </a:rPr>
              <a:t>&amp;25 &amp;223,792 &amp;2014-08-28 02:45:33 ~ 2014-10-16 13:09:29\\</a:t>
            </a:r>
            <a:r>
              <a:rPr lang="en-US" altLang="zh-TW" dirty="0" smtClean="0"/>
              <a:t> </a:t>
            </a:r>
            <a:r>
              <a:rPr lang="en-US" altLang="zh-TW" sz="1200" u="sng" kern="1200" dirty="0" smtClean="0">
                <a:solidFill>
                  <a:schemeClr val="tx1"/>
                </a:solidFill>
                <a:effectLst/>
                <a:latin typeface="+mn-lt"/>
                <a:ea typeface="+mn-ea"/>
                <a:cs typeface="+mn-cs"/>
              </a:rPr>
              <a:t>User12</a:t>
            </a:r>
            <a:r>
              <a:rPr lang="en-US" altLang="zh-TW" sz="1200" kern="1200" dirty="0" smtClean="0">
                <a:solidFill>
                  <a:schemeClr val="tx1"/>
                </a:solidFill>
                <a:effectLst/>
                <a:latin typeface="+mn-lt"/>
                <a:ea typeface="+mn-ea"/>
                <a:cs typeface="+mn-cs"/>
              </a:rPr>
              <a:t>&amp;48 &amp;270,244 &amp;2014-08-28 12:32:57 ~ 2014-09-26 12:26:14\\</a:t>
            </a:r>
            <a:r>
              <a:rPr lang="en-US" altLang="zh-TW" dirty="0" smtClean="0"/>
              <a:t> </a:t>
            </a:r>
            <a:r>
              <a:rPr lang="en-US" altLang="zh-TW" sz="1200" u="sng" kern="1200" dirty="0" smtClean="0">
                <a:solidFill>
                  <a:schemeClr val="tx1"/>
                </a:solidFill>
                <a:effectLst/>
                <a:latin typeface="+mn-lt"/>
                <a:ea typeface="+mn-ea"/>
                <a:cs typeface="+mn-cs"/>
              </a:rPr>
              <a:t>User13</a:t>
            </a:r>
            <a:r>
              <a:rPr lang="en-US" altLang="zh-TW" sz="1200" kern="1200" dirty="0" smtClean="0">
                <a:solidFill>
                  <a:schemeClr val="tx1"/>
                </a:solidFill>
                <a:effectLst/>
                <a:latin typeface="+mn-lt"/>
                <a:ea typeface="+mn-ea"/>
                <a:cs typeface="+mn-cs"/>
              </a:rPr>
              <a:t>&amp;20 &amp;536,642 &amp;2014-09-10 23:49:33 ~ 2014-10-09 22:37:06\\</a:t>
            </a:r>
            <a:r>
              <a:rPr lang="en-US" altLang="zh-TW" dirty="0" smtClean="0"/>
              <a:t> </a:t>
            </a:r>
            <a:r>
              <a:rPr lang="en-US" altLang="zh-TW" sz="1200" u="sng" kern="1200" dirty="0" smtClean="0">
                <a:solidFill>
                  <a:schemeClr val="tx1"/>
                </a:solidFill>
                <a:effectLst/>
                <a:latin typeface="+mn-lt"/>
                <a:ea typeface="+mn-ea"/>
                <a:cs typeface="+mn-cs"/>
              </a:rPr>
              <a:t>User14</a:t>
            </a:r>
            <a:r>
              <a:rPr lang="en-US" altLang="zh-TW" sz="1200" kern="1200" dirty="0" smtClean="0">
                <a:solidFill>
                  <a:schemeClr val="tx1"/>
                </a:solidFill>
                <a:effectLst/>
                <a:latin typeface="+mn-lt"/>
                <a:ea typeface="+mn-ea"/>
                <a:cs typeface="+mn-cs"/>
              </a:rPr>
              <a:t>&amp;18 &amp;196,580 &amp;2014-09-12 13:11:54 ~ 2014-09-29 21:16:44\\</a:t>
            </a:r>
            <a:r>
              <a:rPr lang="en-US" altLang="zh-TW" dirty="0" smtClean="0"/>
              <a:t> </a:t>
            </a:r>
            <a:r>
              <a:rPr lang="en-US" altLang="zh-TW" sz="1200" u="sng" kern="1200" dirty="0" smtClean="0">
                <a:solidFill>
                  <a:schemeClr val="tx1"/>
                </a:solidFill>
                <a:effectLst/>
                <a:latin typeface="+mn-lt"/>
                <a:ea typeface="+mn-ea"/>
                <a:cs typeface="+mn-cs"/>
              </a:rPr>
              <a:t>User15</a:t>
            </a:r>
            <a:r>
              <a:rPr lang="en-US" altLang="zh-TW" sz="1200" kern="1200" dirty="0" smtClean="0">
                <a:solidFill>
                  <a:schemeClr val="tx1"/>
                </a:solidFill>
                <a:effectLst/>
                <a:latin typeface="+mn-lt"/>
                <a:ea typeface="+mn-ea"/>
                <a:cs typeface="+mn-cs"/>
              </a:rPr>
              <a:t>&amp;36 &amp;1,047,090 &amp;2014-09-12 22:43:38 ~ 2014-10-11 00:03:10\\</a:t>
            </a:r>
            <a:r>
              <a:rPr lang="en-US" altLang="zh-TW" dirty="0" smtClean="0"/>
              <a:t> </a:t>
            </a:r>
            <a:r>
              <a:rPr lang="en-US" altLang="zh-TW" sz="1200" kern="1200" dirty="0" smtClean="0">
                <a:solidFill>
                  <a:schemeClr val="tx1"/>
                </a:solidFill>
                <a:effectLst/>
                <a:latin typeface="+mn-lt"/>
                <a:ea typeface="+mn-ea"/>
                <a:cs typeface="+mn-cs"/>
              </a:rPr>
              <a:t>ALL&amp;968 &amp;17,016,101 &amp;\\\</a:t>
            </a:r>
            <a:r>
              <a:rPr lang="en-US" altLang="zh-TW" sz="1200" kern="1200" dirty="0" err="1" smtClean="0">
                <a:solidFill>
                  <a:schemeClr val="tx1"/>
                </a:solidFill>
                <a:effectLst/>
                <a:latin typeface="+mn-lt"/>
                <a:ea typeface="+mn-ea"/>
                <a:cs typeface="+mn-cs"/>
              </a:rPr>
              <a:t>hline</a:t>
            </a:r>
            <a:r>
              <a:rPr lang="en-US" altLang="zh-TW" dirty="0" smtClean="0"/>
              <a:t> </a:t>
            </a:r>
            <a:r>
              <a:rPr lang="en-US" altLang="zh-TW" sz="1200" kern="1200" dirty="0" smtClean="0">
                <a:solidFill>
                  <a:schemeClr val="tx1"/>
                </a:solidFill>
                <a:effectLst/>
                <a:latin typeface="+mn-lt"/>
                <a:ea typeface="+mn-ea"/>
                <a:cs typeface="+mn-cs"/>
              </a:rPr>
              <a:t>\end{tabular}</a:t>
            </a:r>
            <a:endParaRPr lang="zh-TW" altLang="en-US" dirty="0"/>
          </a:p>
        </p:txBody>
      </p:sp>
      <p:sp>
        <p:nvSpPr>
          <p:cNvPr id="4" name="投影片編號版面配置區 3"/>
          <p:cNvSpPr>
            <a:spLocks noGrp="1"/>
          </p:cNvSpPr>
          <p:nvPr>
            <p:ph type="sldNum" sz="quarter" idx="10"/>
          </p:nvPr>
        </p:nvSpPr>
        <p:spPr/>
        <p:txBody>
          <a:bodyPr/>
          <a:lstStyle/>
          <a:p>
            <a:fld id="{DF61EA0F-A667-4B49-8422-0062BC55E249}" type="slidenum">
              <a:rPr lang="en-US" altLang="zh-TW" smtClean="0"/>
              <a:pPr/>
              <a:t>29</a:t>
            </a:fld>
            <a:endParaRPr lang="zh-TW" altLang="en-US"/>
          </a:p>
        </p:txBody>
      </p:sp>
    </p:spTree>
    <p:extLst>
      <p:ext uri="{BB962C8B-B14F-4D97-AF65-F5344CB8AC3E}">
        <p14:creationId xmlns:p14="http://schemas.microsoft.com/office/powerpoint/2010/main" xmlns="" val="3460847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F61EA0F-A667-4B49-8422-0062BC55E249}" type="slidenum">
              <a:rPr lang="en-US" altLang="zh-TW" smtClean="0"/>
              <a:pPr/>
              <a:t>31</a:t>
            </a:fld>
            <a:endParaRPr lang="zh-TW" altLang="en-US"/>
          </a:p>
        </p:txBody>
      </p:sp>
    </p:spTree>
    <p:extLst>
      <p:ext uri="{BB962C8B-B14F-4D97-AF65-F5344CB8AC3E}">
        <p14:creationId xmlns:p14="http://schemas.microsoft.com/office/powerpoint/2010/main" xmlns="" val="805853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F61EA0F-A667-4B49-8422-0062BC55E249}" type="slidenum">
              <a:rPr lang="en-US" altLang="zh-TW" smtClean="0"/>
              <a:pPr/>
              <a:t>32</a:t>
            </a:fld>
            <a:endParaRPr lang="zh-TW" altLang="en-US"/>
          </a:p>
        </p:txBody>
      </p:sp>
    </p:spTree>
    <p:extLst>
      <p:ext uri="{BB962C8B-B14F-4D97-AF65-F5344CB8AC3E}">
        <p14:creationId xmlns:p14="http://schemas.microsoft.com/office/powerpoint/2010/main" xmlns="" val="1051550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2014/11/24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xmlns="" val="9755047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2014/11/24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xmlns="" val="376345775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2014/11/24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xmlns="" val="411393881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만">
    <p:spTree>
      <p:nvGrpSpPr>
        <p:cNvPr id="1" name=""/>
        <p:cNvGrpSpPr/>
        <p:nvPr/>
      </p:nvGrpSpPr>
      <p:grpSpPr>
        <a:xfrm>
          <a:off x="0" y="0"/>
          <a:ext cx="0" cy="0"/>
          <a:chOff x="0" y="0"/>
          <a:chExt cx="0" cy="0"/>
        </a:xfrm>
      </p:grpSpPr>
      <p:sp>
        <p:nvSpPr>
          <p:cNvPr id="8" name="텍스트 개체 틀 7"/>
          <p:cNvSpPr>
            <a:spLocks noGrp="1"/>
          </p:cNvSpPr>
          <p:nvPr>
            <p:ph type="body" sz="quarter" idx="13"/>
          </p:nvPr>
        </p:nvSpPr>
        <p:spPr>
          <a:xfrm>
            <a:off x="142875" y="2214563"/>
            <a:ext cx="8715375" cy="1785937"/>
          </a:xfrm>
        </p:spPr>
        <p:txBody>
          <a:bodyPr anchor="ctr">
            <a:noAutofit/>
          </a:bodyPr>
          <a:lstStyle>
            <a:lvl1pPr algn="ctr">
              <a:buNone/>
              <a:defRPr sz="4400"/>
            </a:lvl1pPr>
            <a:lvl2pPr algn="ctr">
              <a:buNone/>
              <a:defRPr sz="3200"/>
            </a:lvl2pPr>
            <a:lvl3pPr algn="ctr">
              <a:buNone/>
              <a:defRPr sz="2800"/>
            </a:lvl3pPr>
            <a:lvl4pPr algn="ctr">
              <a:buNone/>
              <a:defRPr sz="2400"/>
            </a:lvl4pPr>
            <a:lvl5pPr algn="ctr">
              <a:buNone/>
              <a:defRPr sz="2400"/>
            </a:lvl5pPr>
          </a:lstStyle>
          <a:p>
            <a:pPr lvl="0"/>
            <a:r>
              <a:rPr lang="ko-KR" altLang="en-US" dirty="0" smtClean="0"/>
              <a:t>마스터 텍스트 스타일을 편집합니다</a:t>
            </a:r>
          </a:p>
        </p:txBody>
      </p:sp>
      <p:sp>
        <p:nvSpPr>
          <p:cNvPr id="3" name="바닥글 개체 틀 4"/>
          <p:cNvSpPr>
            <a:spLocks noGrp="1"/>
          </p:cNvSpPr>
          <p:nvPr userDrawn="1">
            <p:ph type="ftr" sz="quarter" idx="14"/>
          </p:nvPr>
        </p:nvSpPr>
        <p:spPr>
          <a:xfrm>
            <a:off x="3124200" y="6356350"/>
            <a:ext cx="5591175" cy="365125"/>
          </a:xfrm>
        </p:spPr>
        <p:txBody>
          <a:bodyPr wrap="square" numCol="1" anchorCtr="0" compatLnSpc="1">
            <a:prstTxWarp prst="textNoShape">
              <a:avLst/>
            </a:prstTxWarp>
          </a:bodyPr>
          <a:lstStyle>
            <a:lvl1pPr algn="r" fontAlgn="base">
              <a:spcBef>
                <a:spcPct val="0"/>
              </a:spcBef>
              <a:spcAft>
                <a:spcPct val="0"/>
              </a:spcAft>
              <a:defRPr sz="1600" b="1" i="1" smtClean="0">
                <a:solidFill>
                  <a:srgbClr val="7F7F7F"/>
                </a:solidFill>
                <a:effectLst>
                  <a:outerShdw blurRad="38100" dist="38100" dir="2700000" algn="tl">
                    <a:srgbClr val="C0C0C0"/>
                  </a:outerShdw>
                </a:effectLst>
                <a:latin typeface="Cambria" pitchFamily="18" charset="0"/>
                <a:cs typeface="Times New Roman" pitchFamily="18" charset="0"/>
              </a:defRPr>
            </a:lvl1pPr>
          </a:lstStyle>
          <a:p>
            <a:pPr>
              <a:defRPr/>
            </a:pPr>
            <a:r>
              <a:rPr lang="en-US" altLang="ko-KR"/>
              <a:t>2010 Mobile Embedded System Lab Paper Seminar</a:t>
            </a:r>
            <a:endParaRPr lang="ko-KR" altLang="en-US"/>
          </a:p>
        </p:txBody>
      </p:sp>
    </p:spTree>
    <p:extLst>
      <p:ext uri="{BB962C8B-B14F-4D97-AF65-F5344CB8AC3E}">
        <p14:creationId xmlns:p14="http://schemas.microsoft.com/office/powerpoint/2010/main" xmlns="" val="381831416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2014/11/24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xmlns="" val="38699516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pPr/>
              <a:t>2014/11/24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xmlns="" val="141113002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2014/11/24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xmlns="" val="16711762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pPr/>
              <a:t>2014/11/24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xmlns="" val="14255935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pPr/>
              <a:t>2014/11/24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xmlns="" val="5942797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pPr/>
              <a:t>2014/11/24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xmlns="" val="288758958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2014/11/24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xmlns="" val="33348618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pPr/>
              <a:t>2014/11/24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xmlns="" val="22283318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pPr/>
              <a:t>2014/11/24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xmlns="" val="66515087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7.png"/><Relationship Id="rId7" Type="http://schemas.openxmlformats.org/officeDocument/2006/relationships/diagramColors" Target="../diagrams/colors1.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3600" b="1" dirty="0"/>
              <a:t>On the Semantic Annotation of Daily Places: </a:t>
            </a:r>
            <a:r>
              <a:rPr lang="en-US" altLang="zh-TW" sz="3600" b="1" dirty="0" smtClean="0"/>
              <a:t>A Machine-Learning </a:t>
            </a:r>
            <a:r>
              <a:rPr lang="en-US" altLang="zh-TW" sz="3600" b="1" dirty="0"/>
              <a:t>Approach</a:t>
            </a:r>
            <a:endParaRPr lang="zh-TW" altLang="en-US" sz="3600" dirty="0"/>
          </a:p>
        </p:txBody>
      </p:sp>
      <p:sp>
        <p:nvSpPr>
          <p:cNvPr id="3" name="副標題 2"/>
          <p:cNvSpPr>
            <a:spLocks noGrp="1"/>
          </p:cNvSpPr>
          <p:nvPr>
            <p:ph type="subTitle" idx="1"/>
          </p:nvPr>
        </p:nvSpPr>
        <p:spPr>
          <a:xfrm>
            <a:off x="755576" y="3886200"/>
            <a:ext cx="7848872" cy="2423120"/>
          </a:xfrm>
        </p:spPr>
        <p:txBody>
          <a:bodyPr>
            <a:normAutofit fontScale="77500" lnSpcReduction="20000"/>
          </a:bodyPr>
          <a:lstStyle/>
          <a:p>
            <a:r>
              <a:rPr lang="en-US" altLang="zh-TW" sz="3100" dirty="0"/>
              <a:t>4th International Workshop on Location and the </a:t>
            </a:r>
            <a:r>
              <a:rPr lang="en-US" altLang="zh-TW" sz="3100" dirty="0" smtClean="0"/>
              <a:t>Web, </a:t>
            </a:r>
            <a:r>
              <a:rPr lang="en-US" altLang="zh-TW" sz="3100" dirty="0" err="1" smtClean="0"/>
              <a:t>Locweb</a:t>
            </a:r>
            <a:r>
              <a:rPr lang="en-US" altLang="zh-TW" sz="3100" dirty="0" smtClean="0"/>
              <a:t> 2014 in conjunction with ACM CIKM 204</a:t>
            </a:r>
          </a:p>
          <a:p>
            <a:endParaRPr lang="en-US" altLang="zh-TW" sz="2800" dirty="0" smtClean="0"/>
          </a:p>
          <a:p>
            <a:r>
              <a:rPr lang="en-US" altLang="zh-TW" sz="2900" dirty="0" err="1" smtClean="0"/>
              <a:t>Chih</a:t>
            </a:r>
            <a:r>
              <a:rPr lang="en-US" altLang="zh-TW" sz="2900" dirty="0" smtClean="0"/>
              <a:t>-Wei Chang, </a:t>
            </a:r>
            <a:r>
              <a:rPr lang="en-US" altLang="zh-TW" sz="2900" b="1" dirty="0">
                <a:solidFill>
                  <a:schemeClr val="tx1"/>
                </a:solidFill>
              </a:rPr>
              <a:t>Yao-Chung </a:t>
            </a:r>
            <a:r>
              <a:rPr lang="en-US" altLang="zh-TW" sz="2900" b="1" dirty="0" smtClean="0">
                <a:solidFill>
                  <a:schemeClr val="tx1"/>
                </a:solidFill>
              </a:rPr>
              <a:t>Fan,</a:t>
            </a:r>
            <a:r>
              <a:rPr lang="en-US" altLang="zh-TW" sz="2900" dirty="0" smtClean="0"/>
              <a:t>  </a:t>
            </a:r>
            <a:r>
              <a:rPr lang="en-US" altLang="zh-TW" sz="2900" dirty="0" err="1" smtClean="0"/>
              <a:t>Kuo</a:t>
            </a:r>
            <a:r>
              <a:rPr lang="en-US" altLang="zh-TW" sz="2900" dirty="0" smtClean="0"/>
              <a:t>-Chen Wu, </a:t>
            </a:r>
            <a:r>
              <a:rPr lang="en-US" altLang="zh-TW" sz="2900" dirty="0" err="1"/>
              <a:t>Arbee</a:t>
            </a:r>
            <a:r>
              <a:rPr lang="en-US" altLang="zh-TW" sz="2900" dirty="0"/>
              <a:t> L.P. </a:t>
            </a:r>
            <a:r>
              <a:rPr lang="en-US" altLang="zh-TW" sz="2900" dirty="0" smtClean="0"/>
              <a:t>Chen</a:t>
            </a:r>
          </a:p>
          <a:p>
            <a:r>
              <a:rPr lang="en-US" altLang="zh-TW" sz="2900" dirty="0" smtClean="0"/>
              <a:t>National Chung </a:t>
            </a:r>
            <a:r>
              <a:rPr lang="en-US" altLang="zh-TW" sz="2900" dirty="0" err="1" smtClean="0"/>
              <a:t>Hsing</a:t>
            </a:r>
            <a:r>
              <a:rPr lang="en-US" altLang="zh-TW" sz="2900" dirty="0" smtClean="0"/>
              <a:t> University, Taiwan</a:t>
            </a:r>
          </a:p>
          <a:p>
            <a:r>
              <a:rPr lang="en-US" altLang="zh-TW" sz="2900" dirty="0" smtClean="0"/>
              <a:t>HTC Corporation, Taiwan</a:t>
            </a:r>
          </a:p>
          <a:p>
            <a:r>
              <a:rPr lang="en-US" altLang="zh-TW" sz="2900" dirty="0" smtClean="0"/>
              <a:t>National Cheng Chi University, Taiwan</a:t>
            </a:r>
            <a:endParaRPr lang="zh-TW" altLang="en-US" sz="2900" dirty="0"/>
          </a:p>
        </p:txBody>
      </p:sp>
    </p:spTree>
    <p:extLst>
      <p:ext uri="{BB962C8B-B14F-4D97-AF65-F5344CB8AC3E}">
        <p14:creationId xmlns:p14="http://schemas.microsoft.com/office/powerpoint/2010/main" xmlns="" val="3505192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向右箭號 4"/>
          <p:cNvSpPr/>
          <p:nvPr/>
        </p:nvSpPr>
        <p:spPr>
          <a:xfrm>
            <a:off x="3203848" y="425965"/>
            <a:ext cx="2088232" cy="13468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Google Web Search API</a:t>
            </a:r>
            <a:endParaRPr lang="zh-TW" altLang="en-US" dirty="0"/>
          </a:p>
        </p:txBody>
      </p:sp>
      <p:pic>
        <p:nvPicPr>
          <p:cNvPr id="6" name="圖片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441032" y="425965"/>
            <a:ext cx="3131840" cy="1253542"/>
          </a:xfrm>
          <a:prstGeom prst="rect">
            <a:avLst/>
          </a:prstGeom>
        </p:spPr>
      </p:pic>
      <p:sp>
        <p:nvSpPr>
          <p:cNvPr id="7" name="向下箭號 6"/>
          <p:cNvSpPr/>
          <p:nvPr/>
        </p:nvSpPr>
        <p:spPr>
          <a:xfrm>
            <a:off x="5637300" y="1565652"/>
            <a:ext cx="792088" cy="30063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3" cstate="print">
            <a:extLst>
              <a:ext uri="{28A0092B-C50C-407E-A947-70E740481C1C}">
                <a14:useLocalDpi xmlns:a14="http://schemas.microsoft.com/office/drawing/2010/main" xmlns="" val="0"/>
              </a:ext>
            </a:extLst>
          </a:blip>
          <a:srcRect r="2381" b="54385"/>
          <a:stretch>
            <a:fillRect/>
          </a:stretch>
        </p:blipFill>
        <p:spPr>
          <a:xfrm>
            <a:off x="214282" y="4857760"/>
            <a:ext cx="10214074" cy="1532527"/>
          </a:xfrm>
          <a:prstGeom prst="rect">
            <a:avLst/>
          </a:prstGeom>
        </p:spPr>
      </p:pic>
      <p:sp>
        <p:nvSpPr>
          <p:cNvPr id="10" name="文字方塊 9"/>
          <p:cNvSpPr txBox="1"/>
          <p:nvPr/>
        </p:nvSpPr>
        <p:spPr>
          <a:xfrm>
            <a:off x="5214942" y="2420888"/>
            <a:ext cx="2633350" cy="369332"/>
          </a:xfrm>
          <a:prstGeom prst="rect">
            <a:avLst/>
          </a:prstGeom>
          <a:noFill/>
        </p:spPr>
        <p:txBody>
          <a:bodyPr wrap="none" rtlCol="0">
            <a:spAutoFit/>
          </a:bodyPr>
          <a:lstStyle/>
          <a:p>
            <a:r>
              <a:rPr lang="en-US" altLang="zh-TW" b="1" dirty="0" smtClean="0"/>
              <a:t>CKIP Word Segmentation </a:t>
            </a:r>
            <a:endParaRPr lang="zh-TW" altLang="en-US" b="1" dirty="0"/>
          </a:p>
        </p:txBody>
      </p:sp>
      <p:sp>
        <p:nvSpPr>
          <p:cNvPr id="8" name="文字方塊 7"/>
          <p:cNvSpPr txBox="1"/>
          <p:nvPr/>
        </p:nvSpPr>
        <p:spPr>
          <a:xfrm>
            <a:off x="925990" y="714356"/>
            <a:ext cx="1721946" cy="584775"/>
          </a:xfrm>
          <a:prstGeom prst="rect">
            <a:avLst/>
          </a:prstGeom>
          <a:noFill/>
        </p:spPr>
        <p:txBody>
          <a:bodyPr wrap="none" rtlCol="0">
            <a:spAutoFit/>
          </a:bodyPr>
          <a:lstStyle/>
          <a:p>
            <a:r>
              <a:rPr lang="en-US" altLang="zh-TW" sz="3200" dirty="0" smtClean="0"/>
              <a:t>NCHU-CS</a:t>
            </a:r>
            <a:endParaRPr lang="zh-TW" altLang="en-US" sz="3200" dirty="0"/>
          </a:p>
        </p:txBody>
      </p:sp>
      <p:sp>
        <p:nvSpPr>
          <p:cNvPr id="11" name="文字方塊 10"/>
          <p:cNvSpPr txBox="1"/>
          <p:nvPr/>
        </p:nvSpPr>
        <p:spPr>
          <a:xfrm>
            <a:off x="357158" y="1857364"/>
            <a:ext cx="3319755" cy="523220"/>
          </a:xfrm>
          <a:prstGeom prst="rect">
            <a:avLst/>
          </a:prstGeom>
          <a:noFill/>
        </p:spPr>
        <p:txBody>
          <a:bodyPr wrap="none" rtlCol="0">
            <a:spAutoFit/>
          </a:bodyPr>
          <a:lstStyle/>
          <a:p>
            <a:r>
              <a:rPr lang="en-US" altLang="zh-TW" sz="2800" b="1" dirty="0" smtClean="0">
                <a:solidFill>
                  <a:srgbClr val="FF0000"/>
                </a:solidFill>
              </a:rPr>
              <a:t>Not Very Informative</a:t>
            </a:r>
            <a:endParaRPr lang="zh-TW" altLang="en-US" sz="2800" b="1" dirty="0">
              <a:solidFill>
                <a:srgbClr val="FF0000"/>
              </a:solidFill>
            </a:endParaRPr>
          </a:p>
        </p:txBody>
      </p:sp>
      <p:sp>
        <p:nvSpPr>
          <p:cNvPr id="12" name="文字方塊 11"/>
          <p:cNvSpPr txBox="1"/>
          <p:nvPr/>
        </p:nvSpPr>
        <p:spPr>
          <a:xfrm>
            <a:off x="428596" y="3643314"/>
            <a:ext cx="2821157" cy="523220"/>
          </a:xfrm>
          <a:prstGeom prst="rect">
            <a:avLst/>
          </a:prstGeom>
          <a:noFill/>
        </p:spPr>
        <p:txBody>
          <a:bodyPr wrap="none" rtlCol="0">
            <a:spAutoFit/>
          </a:bodyPr>
          <a:lstStyle/>
          <a:p>
            <a:r>
              <a:rPr lang="en-US" altLang="zh-TW" sz="2800" b="1" dirty="0" smtClean="0">
                <a:solidFill>
                  <a:srgbClr val="FF0000"/>
                </a:solidFill>
              </a:rPr>
              <a:t>More Informative</a:t>
            </a:r>
            <a:endParaRPr lang="zh-TW" altLang="en-US" sz="2800" b="1" dirty="0">
              <a:solidFill>
                <a:srgbClr val="FF0000"/>
              </a:solidFill>
            </a:endParaRPr>
          </a:p>
        </p:txBody>
      </p:sp>
      <p:cxnSp>
        <p:nvCxnSpPr>
          <p:cNvPr id="14" name="直線單箭頭接點 13"/>
          <p:cNvCxnSpPr>
            <a:stCxn id="11" idx="0"/>
            <a:endCxn id="8" idx="2"/>
          </p:cNvCxnSpPr>
          <p:nvPr/>
        </p:nvCxnSpPr>
        <p:spPr>
          <a:xfrm rot="16200000" flipV="1">
            <a:off x="1622884" y="1463211"/>
            <a:ext cx="558233" cy="2300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12" idx="2"/>
          </p:cNvCxnSpPr>
          <p:nvPr/>
        </p:nvCxnSpPr>
        <p:spPr>
          <a:xfrm rot="16200000" flipH="1">
            <a:off x="1859842" y="4145866"/>
            <a:ext cx="619790" cy="661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8931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par>
                                <p:cTn id="28" presetID="9"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cTn>
                              </p:par>
                              <p:par>
                                <p:cTn id="41" presetID="3" presetClass="entr" presetSubtype="1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
          </p:nvPr>
        </p:nvSpPr>
        <p:spPr>
          <a:xfrm>
            <a:off x="457200" y="1041066"/>
            <a:ext cx="8219256" cy="5587554"/>
          </a:xfrm>
        </p:spPr>
        <p:txBody>
          <a:bodyPr>
            <a:normAutofit/>
          </a:bodyPr>
          <a:lstStyle/>
          <a:p>
            <a:r>
              <a:rPr lang="en-US" altLang="zh-TW" dirty="0" smtClean="0"/>
              <a:t>Why we can achieve the applications ?</a:t>
            </a:r>
          </a:p>
          <a:p>
            <a:pPr lvl="1"/>
            <a:r>
              <a:rPr lang="en-US" altLang="zh-TW" dirty="0" smtClean="0"/>
              <a:t>Network name are often with semantics</a:t>
            </a:r>
          </a:p>
          <a:p>
            <a:pPr lvl="2"/>
            <a:r>
              <a:rPr lang="en-US" altLang="zh-TW" dirty="0" err="1" smtClean="0"/>
              <a:t>Nchu-Wi-Fi</a:t>
            </a:r>
            <a:r>
              <a:rPr lang="en-US" altLang="zh-TW" dirty="0" smtClean="0"/>
              <a:t> </a:t>
            </a:r>
            <a:r>
              <a:rPr lang="zh-TW" altLang="en-US" dirty="0" smtClean="0"/>
              <a:t>→</a:t>
            </a:r>
            <a:r>
              <a:rPr lang="en-US" altLang="zh-TW" dirty="0" smtClean="0"/>
              <a:t>National Chung </a:t>
            </a:r>
            <a:r>
              <a:rPr lang="en-US" altLang="zh-TW" dirty="0" err="1" smtClean="0"/>
              <a:t>Hsing</a:t>
            </a:r>
            <a:r>
              <a:rPr lang="en-US" altLang="zh-TW" dirty="0" smtClean="0"/>
              <a:t> University</a:t>
            </a:r>
          </a:p>
          <a:p>
            <a:pPr lvl="1"/>
            <a:r>
              <a:rPr lang="en-US" altLang="zh-TW" dirty="0" smtClean="0"/>
              <a:t>A Wi-Fi log is produced when a user is nearby a Wi-Fi access point. </a:t>
            </a:r>
          </a:p>
          <a:p>
            <a:pPr lvl="2"/>
            <a:r>
              <a:rPr lang="en-US" altLang="zh-TW" dirty="0" smtClean="0"/>
              <a:t>A highly frequently observed network name implies a long stay duration at a place</a:t>
            </a:r>
          </a:p>
          <a:p>
            <a:pPr lvl="1"/>
            <a:r>
              <a:rPr lang="en-US" altLang="zh-TW" dirty="0" smtClean="0"/>
              <a:t>A network name of a Wi-Fi </a:t>
            </a:r>
            <a:r>
              <a:rPr lang="en-US" altLang="zh-TW" dirty="0" err="1" smtClean="0"/>
              <a:t>ap</a:t>
            </a:r>
            <a:r>
              <a:rPr lang="en-US" altLang="zh-TW" dirty="0" smtClean="0"/>
              <a:t> essentially is a short string, which is not very informative</a:t>
            </a:r>
          </a:p>
          <a:p>
            <a:pPr lvl="2"/>
            <a:r>
              <a:rPr lang="en-US" altLang="zh-TW" dirty="0" smtClean="0"/>
              <a:t>Use </a:t>
            </a:r>
            <a:r>
              <a:rPr lang="en-US" altLang="zh-TW" b="1" dirty="0" smtClean="0">
                <a:solidFill>
                  <a:srgbClr val="FF0000"/>
                </a:solidFill>
              </a:rPr>
              <a:t>Google Web Search API </a:t>
            </a:r>
            <a:r>
              <a:rPr lang="en-US" altLang="zh-TW" dirty="0" smtClean="0"/>
              <a:t>for SSID Semantic Expansion </a:t>
            </a:r>
            <a:endParaRPr lang="zh-TW" altLang="en-US" dirty="0" smtClean="0"/>
          </a:p>
          <a:p>
            <a:pPr lvl="1"/>
            <a:endParaRPr lang="zh-TW" altLang="en-US" dirty="0" smtClean="0"/>
          </a:p>
          <a:p>
            <a:pPr lvl="1"/>
            <a:endParaRPr lang="en-US" altLang="zh-TW" dirty="0" smtClean="0"/>
          </a:p>
          <a:p>
            <a:pPr lvl="1"/>
            <a:endParaRPr lang="en-US" altLang="zh-TW" dirty="0" smtClean="0"/>
          </a:p>
          <a:p>
            <a:pPr lvl="1"/>
            <a:endParaRPr lang="zh-TW" altLang="en-US" dirty="0"/>
          </a:p>
        </p:txBody>
      </p:sp>
      <p:sp>
        <p:nvSpPr>
          <p:cNvPr id="4" name="標題 1"/>
          <p:cNvSpPr txBox="1">
            <a:spLocks/>
          </p:cNvSpPr>
          <p:nvPr/>
        </p:nvSpPr>
        <p:spPr>
          <a:xfrm>
            <a:off x="457200" y="-16"/>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TW" sz="4400" b="0" i="0" u="none" strike="noStrike" kern="1200" cap="none" spc="0" normalizeH="0" baseline="0" noProof="0" smtClean="0">
                <a:ln>
                  <a:noFill/>
                </a:ln>
                <a:solidFill>
                  <a:schemeClr val="tx1"/>
                </a:solidFill>
                <a:effectLst/>
                <a:uLnTx/>
                <a:uFillTx/>
                <a:latin typeface="+mj-lt"/>
                <a:ea typeface="+mj-ea"/>
                <a:cs typeface="+mj-cs"/>
              </a:rPr>
              <a:t>Basic Ideas</a:t>
            </a:r>
            <a:endParaRPr kumimoji="0" lang="zh-TW"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xmlns="" val="37558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I plan to bother you today?</a:t>
            </a:r>
            <a:endParaRPr lang="zh-TW" altLang="en-US" dirty="0"/>
          </a:p>
        </p:txBody>
      </p:sp>
      <p:sp>
        <p:nvSpPr>
          <p:cNvPr id="3" name="內容版面配置區 2"/>
          <p:cNvSpPr>
            <a:spLocks noGrp="1"/>
          </p:cNvSpPr>
          <p:nvPr>
            <p:ph idx="1"/>
          </p:nvPr>
        </p:nvSpPr>
        <p:spPr/>
        <p:txBody>
          <a:bodyPr/>
          <a:lstStyle/>
          <a:p>
            <a:r>
              <a:rPr lang="en-US" altLang="zh-TW" dirty="0" smtClean="0"/>
              <a:t>The Beginning </a:t>
            </a:r>
          </a:p>
          <a:p>
            <a:r>
              <a:rPr lang="en-US" altLang="zh-TW" dirty="0" smtClean="0"/>
              <a:t>The Idea and </a:t>
            </a:r>
            <a:r>
              <a:rPr lang="en-US" altLang="zh-TW" dirty="0"/>
              <a:t>I</a:t>
            </a:r>
            <a:r>
              <a:rPr lang="en-US" altLang="zh-TW" dirty="0" smtClean="0"/>
              <a:t>nitial Results</a:t>
            </a:r>
          </a:p>
          <a:p>
            <a:r>
              <a:rPr lang="en-US" altLang="zh-TW" b="1" dirty="0" smtClean="0">
                <a:solidFill>
                  <a:srgbClr val="FF0000"/>
                </a:solidFill>
              </a:rPr>
              <a:t>The Challenges</a:t>
            </a:r>
          </a:p>
          <a:p>
            <a:r>
              <a:rPr lang="en-US" altLang="zh-TW" dirty="0" smtClean="0"/>
              <a:t>The Motivation and The Proposed Method</a:t>
            </a:r>
          </a:p>
          <a:p>
            <a:r>
              <a:rPr lang="en-US" altLang="zh-TW" dirty="0" smtClean="0"/>
              <a:t>Experiment Results</a:t>
            </a:r>
          </a:p>
          <a:p>
            <a:r>
              <a:rPr lang="en-US" altLang="zh-TW" dirty="0" smtClean="0"/>
              <a:t>Conclusion</a:t>
            </a:r>
          </a:p>
          <a:p>
            <a:r>
              <a:rPr lang="en-US" altLang="zh-TW" dirty="0" smtClean="0"/>
              <a:t>Future</a:t>
            </a:r>
            <a:endParaRPr lang="zh-TW" altLang="en-US" dirty="0"/>
          </a:p>
        </p:txBody>
      </p:sp>
    </p:spTree>
    <p:extLst>
      <p:ext uri="{BB962C8B-B14F-4D97-AF65-F5344CB8AC3E}">
        <p14:creationId xmlns:p14="http://schemas.microsoft.com/office/powerpoint/2010/main" xmlns="" val="2307649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84"/>
            <a:ext cx="8229600" cy="1143000"/>
          </a:xfrm>
        </p:spPr>
        <p:txBody>
          <a:bodyPr/>
          <a:lstStyle/>
          <a:p>
            <a:r>
              <a:rPr lang="en-US" altLang="zh-TW" dirty="0" smtClean="0"/>
              <a:t>Real Example for the Profile</a:t>
            </a:r>
            <a:endParaRPr lang="zh-TW" altLang="en-US"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908720"/>
            <a:ext cx="9144000" cy="215667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0870" y="2924944"/>
            <a:ext cx="4367956" cy="237698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558826" y="2924944"/>
            <a:ext cx="4540877" cy="225278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矩形 2"/>
          <p:cNvSpPr/>
          <p:nvPr/>
        </p:nvSpPr>
        <p:spPr>
          <a:xfrm>
            <a:off x="755576" y="5275074"/>
            <a:ext cx="7920880" cy="1477328"/>
          </a:xfrm>
          <a:prstGeom prst="rect">
            <a:avLst/>
          </a:prstGeom>
        </p:spPr>
        <p:txBody>
          <a:bodyPr wrap="square">
            <a:spAutoFit/>
          </a:bodyPr>
          <a:lstStyle/>
          <a:p>
            <a:pPr>
              <a:buFont typeface="Wingdings" pitchFamily="2" charset="2"/>
              <a:buChar char="Ø"/>
            </a:pPr>
            <a:r>
              <a:rPr lang="en-US" altLang="zh-TW" dirty="0"/>
              <a:t>The profile contains many keywords about network device, network providers, and 4G networks, which </a:t>
            </a:r>
            <a:r>
              <a:rPr lang="en-US" altLang="zh-TW" b="1" dirty="0">
                <a:solidFill>
                  <a:srgbClr val="FF0000"/>
                </a:solidFill>
              </a:rPr>
              <a:t>are unlikely to be relevant</a:t>
            </a:r>
            <a:r>
              <a:rPr lang="en-US" altLang="zh-TW" dirty="0"/>
              <a:t> to the mobile device user.</a:t>
            </a:r>
          </a:p>
          <a:p>
            <a:pPr>
              <a:buFont typeface="Wingdings" pitchFamily="2" charset="2"/>
              <a:buChar char="Ø"/>
            </a:pPr>
            <a:r>
              <a:rPr lang="en-US" altLang="zh-TW" dirty="0"/>
              <a:t>From the experiments, we find that most user profiles produced by the naive scheme are in this case, i.e., the user profiles are filled with irrelevant keywords, which </a:t>
            </a:r>
            <a:r>
              <a:rPr lang="en-US" altLang="zh-TW" b="1" dirty="0">
                <a:solidFill>
                  <a:srgbClr val="FF0000"/>
                </a:solidFill>
              </a:rPr>
              <a:t>lessens the descriptiveness </a:t>
            </a:r>
            <a:r>
              <a:rPr lang="en-US" altLang="zh-TW" dirty="0"/>
              <a:t>of the profile.</a:t>
            </a:r>
            <a:endParaRPr lang="zh-TW" altLang="en-US" dirty="0"/>
          </a:p>
        </p:txBody>
      </p:sp>
    </p:spTree>
    <p:extLst>
      <p:ext uri="{BB962C8B-B14F-4D97-AF65-F5344CB8AC3E}">
        <p14:creationId xmlns:p14="http://schemas.microsoft.com/office/powerpoint/2010/main" xmlns="" val="373143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fade">
                                      <p:cBhvr>
                                        <p:cTn id="12"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71472" y="428612"/>
            <a:ext cx="8229600" cy="1143000"/>
          </a:xfrm>
        </p:spPr>
        <p:txBody>
          <a:bodyPr>
            <a:normAutofit/>
          </a:bodyPr>
          <a:lstStyle/>
          <a:p>
            <a:r>
              <a:rPr lang="en-US" altLang="zh-TW" b="1" dirty="0" smtClean="0">
                <a:solidFill>
                  <a:srgbClr val="FF0000"/>
                </a:solidFill>
              </a:rPr>
              <a:t>Weak descriptiveness (1/2)</a:t>
            </a:r>
            <a:endParaRPr lang="zh-TW" altLang="en-US" dirty="0"/>
          </a:p>
        </p:txBody>
      </p:sp>
      <p:pic>
        <p:nvPicPr>
          <p:cNvPr id="4" name="Picture 2" descr="C:\Users\user\Dropbox\HTC Project\htc report\image\png\png\nccu_with_noise.png"/>
          <p:cNvPicPr>
            <a:picLocks noChangeAspect="1" noChangeArrowheads="1"/>
          </p:cNvPicPr>
          <p:nvPr/>
        </p:nvPicPr>
        <p:blipFill>
          <a:blip r:embed="rId2" cstate="print"/>
          <a:srcRect t="49462" b="11599"/>
          <a:stretch>
            <a:fillRect/>
          </a:stretch>
        </p:blipFill>
        <p:spPr bwMode="auto">
          <a:xfrm>
            <a:off x="214282" y="2928934"/>
            <a:ext cx="3929090" cy="1482053"/>
          </a:xfrm>
          <a:prstGeom prst="rect">
            <a:avLst/>
          </a:prstGeom>
          <a:noFill/>
        </p:spPr>
      </p:pic>
      <p:sp>
        <p:nvSpPr>
          <p:cNvPr id="5" name="文字方塊 4"/>
          <p:cNvSpPr txBox="1"/>
          <p:nvPr/>
        </p:nvSpPr>
        <p:spPr>
          <a:xfrm>
            <a:off x="1105904" y="2221048"/>
            <a:ext cx="2679067" cy="707886"/>
          </a:xfrm>
          <a:prstGeom prst="rect">
            <a:avLst/>
          </a:prstGeom>
          <a:noFill/>
        </p:spPr>
        <p:txBody>
          <a:bodyPr wrap="none" rtlCol="0">
            <a:spAutoFit/>
          </a:bodyPr>
          <a:lstStyle/>
          <a:p>
            <a:r>
              <a:rPr lang="en-US" altLang="zh-TW" sz="4000" b="1" dirty="0" smtClean="0"/>
              <a:t>User Profile</a:t>
            </a:r>
            <a:endParaRPr lang="zh-TW" altLang="en-US" sz="4000" b="1" dirty="0"/>
          </a:p>
        </p:txBody>
      </p:sp>
      <p:pic>
        <p:nvPicPr>
          <p:cNvPr id="6" name="Picture 3"/>
          <p:cNvPicPr>
            <a:picLocks noChangeAspect="1" noChangeArrowheads="1"/>
          </p:cNvPicPr>
          <p:nvPr/>
        </p:nvPicPr>
        <p:blipFill>
          <a:blip r:embed="rId3"/>
          <a:srcRect l="9570" t="15625" r="66992" b="56250"/>
          <a:stretch>
            <a:fillRect/>
          </a:stretch>
        </p:blipFill>
        <p:spPr bwMode="auto">
          <a:xfrm>
            <a:off x="5214942" y="2714620"/>
            <a:ext cx="2857520" cy="1928826"/>
          </a:xfrm>
          <a:prstGeom prst="rect">
            <a:avLst/>
          </a:prstGeom>
          <a:ln>
            <a:noFill/>
          </a:ln>
          <a:effectLst>
            <a:softEdge rad="112500"/>
          </a:effectLst>
        </p:spPr>
      </p:pic>
      <p:sp>
        <p:nvSpPr>
          <p:cNvPr id="7" name="文字方塊 6"/>
          <p:cNvSpPr txBox="1"/>
          <p:nvPr/>
        </p:nvSpPr>
        <p:spPr>
          <a:xfrm>
            <a:off x="5857884" y="2214554"/>
            <a:ext cx="2255939" cy="646331"/>
          </a:xfrm>
          <a:prstGeom prst="rect">
            <a:avLst/>
          </a:prstGeom>
          <a:noFill/>
        </p:spPr>
        <p:txBody>
          <a:bodyPr wrap="none" rtlCol="0">
            <a:spAutoFit/>
          </a:bodyPr>
          <a:lstStyle/>
          <a:p>
            <a:r>
              <a:rPr lang="en-US" altLang="zh-TW" sz="3600" b="1" dirty="0" smtClean="0"/>
              <a:t>Arts Topics</a:t>
            </a:r>
            <a:endParaRPr lang="zh-TW" altLang="en-US" sz="3600" b="1" dirty="0"/>
          </a:p>
        </p:txBody>
      </p:sp>
      <p:graphicFrame>
        <p:nvGraphicFramePr>
          <p:cNvPr id="8" name="資料庫圖表 7"/>
          <p:cNvGraphicFramePr/>
          <p:nvPr/>
        </p:nvGraphicFramePr>
        <p:xfrm>
          <a:off x="714348" y="4357694"/>
          <a:ext cx="4976826" cy="22145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0" name="直線單箭頭接點 9"/>
          <p:cNvCxnSpPr/>
          <p:nvPr/>
        </p:nvCxnSpPr>
        <p:spPr>
          <a:xfrm>
            <a:off x="3286116" y="5500702"/>
            <a:ext cx="3286148" cy="35719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1" name="文字方塊 10"/>
          <p:cNvSpPr txBox="1"/>
          <p:nvPr/>
        </p:nvSpPr>
        <p:spPr>
          <a:xfrm>
            <a:off x="6643703" y="5857892"/>
            <a:ext cx="2500297" cy="646331"/>
          </a:xfrm>
          <a:prstGeom prst="rect">
            <a:avLst/>
          </a:prstGeom>
          <a:noFill/>
        </p:spPr>
        <p:txBody>
          <a:bodyPr wrap="square" rtlCol="0">
            <a:spAutoFit/>
          </a:bodyPr>
          <a:lstStyle/>
          <a:p>
            <a:r>
              <a:rPr lang="en-US" altLang="zh-TW" dirty="0" smtClean="0"/>
              <a:t>A small number of overlapped keywords</a:t>
            </a:r>
            <a:endParaRPr lang="zh-TW" altLang="en-US" dirty="0"/>
          </a:p>
        </p:txBody>
      </p:sp>
    </p:spTree>
    <p:extLst>
      <p:ext uri="{BB962C8B-B14F-4D97-AF65-F5344CB8AC3E}">
        <p14:creationId xmlns:p14="http://schemas.microsoft.com/office/powerpoint/2010/main" xmlns="" val="59584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solidFill>
                  <a:srgbClr val="FF0000"/>
                </a:solidFill>
              </a:rPr>
              <a:t>Weak descriptiveness (2/2)</a:t>
            </a:r>
            <a:endParaRPr lang="zh-TW" altLang="en-US" dirty="0"/>
          </a:p>
        </p:txBody>
      </p:sp>
      <p:sp>
        <p:nvSpPr>
          <p:cNvPr id="3" name="內容版面配置區 2"/>
          <p:cNvSpPr>
            <a:spLocks noGrp="1"/>
          </p:cNvSpPr>
          <p:nvPr>
            <p:ph idx="1"/>
          </p:nvPr>
        </p:nvSpPr>
        <p:spPr/>
        <p:txBody>
          <a:bodyPr>
            <a:normAutofit/>
          </a:bodyPr>
          <a:lstStyle/>
          <a:p>
            <a:r>
              <a:rPr lang="en-US" altLang="zh-TW" dirty="0" smtClean="0"/>
              <a:t>One way is to </a:t>
            </a:r>
            <a:r>
              <a:rPr lang="en-US" altLang="zh-TW" b="1" dirty="0" smtClean="0">
                <a:solidFill>
                  <a:srgbClr val="FF0000"/>
                </a:solidFill>
              </a:rPr>
              <a:t>increase the value of k to expand more SSIDs.</a:t>
            </a:r>
          </a:p>
          <a:p>
            <a:r>
              <a:rPr lang="en-US" altLang="zh-TW" dirty="0" smtClean="0"/>
              <a:t>The curse of dimensionality problem, causing the result to be statistically insignicant. </a:t>
            </a:r>
          </a:p>
          <a:p>
            <a:r>
              <a:rPr lang="en-US" altLang="zh-TW" dirty="0" smtClean="0"/>
              <a:t>The very first step is to reduce the influence from the less informative SSIDs.</a:t>
            </a:r>
            <a:endParaRPr lang="zh-TW" altLang="en-US" dirty="0"/>
          </a:p>
        </p:txBody>
      </p:sp>
    </p:spTree>
    <p:extLst>
      <p:ext uri="{BB962C8B-B14F-4D97-AF65-F5344CB8AC3E}">
        <p14:creationId xmlns:p14="http://schemas.microsoft.com/office/powerpoint/2010/main" xmlns="" val="341859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lang="en-US" altLang="zh-TW" sz="5400" dirty="0" smtClean="0"/>
              <a:t>Noise, Noise, and Noise</a:t>
            </a:r>
            <a:endParaRPr lang="zh-TW" altLang="en-US" sz="5400" dirty="0"/>
          </a:p>
        </p:txBody>
      </p:sp>
      <p:pic>
        <p:nvPicPr>
          <p:cNvPr id="58373" name="Picture 5" descr="C:\Users\user\Downloads\wordcloud (3).png"/>
          <p:cNvPicPr>
            <a:picLocks noChangeAspect="1" noChangeArrowheads="1"/>
          </p:cNvPicPr>
          <p:nvPr/>
        </p:nvPicPr>
        <p:blipFill>
          <a:blip r:embed="rId2" cstate="print"/>
          <a:srcRect l="27557" t="25718" r="23225" b="25717"/>
          <a:stretch>
            <a:fillRect/>
          </a:stretch>
        </p:blipFill>
        <p:spPr bwMode="auto">
          <a:xfrm>
            <a:off x="78476" y="1556792"/>
            <a:ext cx="9001000" cy="4320480"/>
          </a:xfrm>
          <a:prstGeom prst="rect">
            <a:avLst/>
          </a:prstGeom>
          <a:noFill/>
        </p:spPr>
      </p:pic>
    </p:spTree>
    <p:extLst>
      <p:ext uri="{BB962C8B-B14F-4D97-AF65-F5344CB8AC3E}">
        <p14:creationId xmlns:p14="http://schemas.microsoft.com/office/powerpoint/2010/main" xmlns="" val="2112508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直線單箭頭接點 89"/>
          <p:cNvCxnSpPr/>
          <p:nvPr/>
        </p:nvCxnSpPr>
        <p:spPr>
          <a:xfrm rot="16200000" flipV="1">
            <a:off x="7095206" y="2437239"/>
            <a:ext cx="1079562" cy="95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78" name="群組 77"/>
          <p:cNvGrpSpPr/>
          <p:nvPr/>
        </p:nvGrpSpPr>
        <p:grpSpPr>
          <a:xfrm>
            <a:off x="673527" y="1652573"/>
            <a:ext cx="1785950" cy="1785951"/>
            <a:chOff x="785786" y="-166713"/>
            <a:chExt cx="2286016" cy="2381268"/>
          </a:xfrm>
        </p:grpSpPr>
        <p:sp>
          <p:nvSpPr>
            <p:cNvPr id="79" name="流程圖: 多重文件 78"/>
            <p:cNvSpPr/>
            <p:nvPr/>
          </p:nvSpPr>
          <p:spPr>
            <a:xfrm>
              <a:off x="1643042" y="-166713"/>
              <a:ext cx="1428760" cy="135732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80" name="流程圖: 多重文件 79"/>
            <p:cNvSpPr/>
            <p:nvPr/>
          </p:nvSpPr>
          <p:spPr>
            <a:xfrm>
              <a:off x="1357290" y="14285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81" name="流程圖: 多重文件 80"/>
            <p:cNvSpPr/>
            <p:nvPr/>
          </p:nvSpPr>
          <p:spPr>
            <a:xfrm>
              <a:off x="1071538" y="50004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86" name="流程圖: 多重文件 85"/>
            <p:cNvSpPr/>
            <p:nvPr/>
          </p:nvSpPr>
          <p:spPr>
            <a:xfrm>
              <a:off x="785786" y="857233"/>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sz="1400" dirty="0" smtClean="0"/>
                <a:t>Raw Wi-Fi Logs</a:t>
              </a:r>
              <a:endParaRPr lang="zh-TW" altLang="en-US" sz="1400" dirty="0"/>
            </a:p>
          </p:txBody>
        </p:sp>
      </p:grpSp>
      <p:cxnSp>
        <p:nvCxnSpPr>
          <p:cNvPr id="71" name="直線單箭頭接點 70"/>
          <p:cNvCxnSpPr/>
          <p:nvPr/>
        </p:nvCxnSpPr>
        <p:spPr>
          <a:xfrm rot="16200000" flipV="1">
            <a:off x="7127379" y="3912609"/>
            <a:ext cx="1079562" cy="95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7" name="流程圖: 卡片 66"/>
          <p:cNvSpPr/>
          <p:nvPr/>
        </p:nvSpPr>
        <p:spPr>
          <a:xfrm>
            <a:off x="7178538" y="3976094"/>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68" name="流程圖: 卡片 67"/>
          <p:cNvSpPr/>
          <p:nvPr/>
        </p:nvSpPr>
        <p:spPr>
          <a:xfrm>
            <a:off x="7535728" y="4047532"/>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69" name="流程圖: 卡片 68"/>
          <p:cNvSpPr/>
          <p:nvPr/>
        </p:nvSpPr>
        <p:spPr>
          <a:xfrm>
            <a:off x="6821348" y="4057056"/>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70" name="流程圖: 卡片 69"/>
          <p:cNvSpPr/>
          <p:nvPr/>
        </p:nvSpPr>
        <p:spPr>
          <a:xfrm>
            <a:off x="6535596" y="4190408"/>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65" name="流程圖: 卡片 64"/>
          <p:cNvSpPr/>
          <p:nvPr/>
        </p:nvSpPr>
        <p:spPr>
          <a:xfrm>
            <a:off x="7473814" y="4180884"/>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66" name="流程圖: 卡片 65"/>
          <p:cNvSpPr/>
          <p:nvPr/>
        </p:nvSpPr>
        <p:spPr>
          <a:xfrm>
            <a:off x="7750042" y="4333284"/>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63" name="流程圖: 卡片 62"/>
          <p:cNvSpPr/>
          <p:nvPr/>
        </p:nvSpPr>
        <p:spPr>
          <a:xfrm>
            <a:off x="7045186" y="4261846"/>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cxnSp>
        <p:nvCxnSpPr>
          <p:cNvPr id="61" name="直線單箭頭接點 60"/>
          <p:cNvCxnSpPr/>
          <p:nvPr/>
        </p:nvCxnSpPr>
        <p:spPr>
          <a:xfrm rot="16200000" flipV="1">
            <a:off x="7211887" y="5538059"/>
            <a:ext cx="865248" cy="95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矩形 6"/>
          <p:cNvSpPr/>
          <p:nvPr/>
        </p:nvSpPr>
        <p:spPr>
          <a:xfrm>
            <a:off x="3119294" y="2607463"/>
            <a:ext cx="2000264"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b="1" dirty="0" smtClean="0"/>
              <a:t>SSID Rank Selector</a:t>
            </a:r>
            <a:endParaRPr lang="zh-TW" altLang="en-US" b="1" dirty="0"/>
          </a:p>
        </p:txBody>
      </p:sp>
      <p:cxnSp>
        <p:nvCxnSpPr>
          <p:cNvPr id="9" name="直線單箭頭接點 8"/>
          <p:cNvCxnSpPr>
            <a:endCxn id="7" idx="1"/>
          </p:cNvCxnSpPr>
          <p:nvPr/>
        </p:nvCxnSpPr>
        <p:spPr>
          <a:xfrm>
            <a:off x="2134179" y="2847973"/>
            <a:ext cx="985115" cy="95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線單箭頭接點 14"/>
          <p:cNvCxnSpPr/>
          <p:nvPr/>
        </p:nvCxnSpPr>
        <p:spPr>
          <a:xfrm rot="16200000" flipH="1">
            <a:off x="3845672" y="3405279"/>
            <a:ext cx="546744" cy="7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線單箭頭接點 18"/>
          <p:cNvCxnSpPr/>
          <p:nvPr/>
        </p:nvCxnSpPr>
        <p:spPr>
          <a:xfrm>
            <a:off x="2148610" y="6343035"/>
            <a:ext cx="1785950" cy="15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8" name="群組 37"/>
          <p:cNvGrpSpPr/>
          <p:nvPr/>
        </p:nvGrpSpPr>
        <p:grpSpPr>
          <a:xfrm>
            <a:off x="3123323" y="3714752"/>
            <a:ext cx="1562706" cy="1553777"/>
            <a:chOff x="785786" y="142852"/>
            <a:chExt cx="2000264" cy="2071702"/>
          </a:xfrm>
        </p:grpSpPr>
        <p:sp>
          <p:nvSpPr>
            <p:cNvPr id="40" name="流程圖: 多重文件 39"/>
            <p:cNvSpPr/>
            <p:nvPr/>
          </p:nvSpPr>
          <p:spPr>
            <a:xfrm>
              <a:off x="1357290" y="14285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41" name="流程圖: 多重文件 40"/>
            <p:cNvSpPr/>
            <p:nvPr/>
          </p:nvSpPr>
          <p:spPr>
            <a:xfrm>
              <a:off x="1071538" y="50004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42" name="流程圖: 多重文件 41"/>
            <p:cNvSpPr/>
            <p:nvPr/>
          </p:nvSpPr>
          <p:spPr>
            <a:xfrm>
              <a:off x="785786" y="85723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sz="1400" dirty="0" smtClean="0"/>
                <a:t>Wi-Fi Log Subset</a:t>
              </a:r>
              <a:endParaRPr lang="zh-TW" altLang="en-US" sz="1400" dirty="0"/>
            </a:p>
          </p:txBody>
        </p:sp>
      </p:grpSp>
      <p:grpSp>
        <p:nvGrpSpPr>
          <p:cNvPr id="48" name="群組 47"/>
          <p:cNvGrpSpPr/>
          <p:nvPr/>
        </p:nvGrpSpPr>
        <p:grpSpPr>
          <a:xfrm>
            <a:off x="4118662" y="5482842"/>
            <a:ext cx="1339462" cy="1285884"/>
            <a:chOff x="785786" y="500042"/>
            <a:chExt cx="1714512" cy="1714512"/>
          </a:xfrm>
        </p:grpSpPr>
        <p:sp>
          <p:nvSpPr>
            <p:cNvPr id="50" name="流程圖: 多重文件 49"/>
            <p:cNvSpPr/>
            <p:nvPr/>
          </p:nvSpPr>
          <p:spPr>
            <a:xfrm>
              <a:off x="1071538" y="50004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51" name="流程圖: 多重文件 50"/>
            <p:cNvSpPr/>
            <p:nvPr/>
          </p:nvSpPr>
          <p:spPr>
            <a:xfrm>
              <a:off x="785786" y="85723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sz="1400" dirty="0" smtClean="0"/>
                <a:t>Wi-Fi Log Subset</a:t>
              </a:r>
              <a:endParaRPr lang="zh-TW" altLang="en-US" sz="1400" dirty="0"/>
            </a:p>
          </p:txBody>
        </p:sp>
      </p:grpSp>
      <p:sp>
        <p:nvSpPr>
          <p:cNvPr id="57" name="矩形 56"/>
          <p:cNvSpPr/>
          <p:nvPr/>
        </p:nvSpPr>
        <p:spPr>
          <a:xfrm>
            <a:off x="148346" y="5768594"/>
            <a:ext cx="2000264" cy="10001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TW" sz="1400" dirty="0" smtClean="0"/>
          </a:p>
          <a:p>
            <a:r>
              <a:rPr lang="en-US" altLang="zh-TW" b="1" dirty="0" smtClean="0"/>
              <a:t>Lexical Level Filter</a:t>
            </a:r>
          </a:p>
          <a:p>
            <a:pPr>
              <a:buFontTx/>
              <a:buChar char="-"/>
            </a:pPr>
            <a:r>
              <a:rPr lang="en-US" altLang="zh-TW" sz="1400" dirty="0" smtClean="0"/>
              <a:t>Initial Filter</a:t>
            </a:r>
          </a:p>
          <a:p>
            <a:pPr>
              <a:buFontTx/>
              <a:buChar char="-"/>
            </a:pPr>
            <a:r>
              <a:rPr lang="en-US" altLang="zh-TW" sz="1400" dirty="0" smtClean="0"/>
              <a:t>Affix Filter</a:t>
            </a:r>
          </a:p>
          <a:p>
            <a:pPr>
              <a:buFontTx/>
              <a:buChar char="-"/>
            </a:pPr>
            <a:r>
              <a:rPr lang="en-US" altLang="zh-TW" sz="1400" dirty="0" smtClean="0"/>
              <a:t>Lexical Classifier Filter</a:t>
            </a:r>
          </a:p>
          <a:p>
            <a:pPr algn="ctr"/>
            <a:endParaRPr lang="zh-TW" altLang="en-US" sz="1400" dirty="0"/>
          </a:p>
        </p:txBody>
      </p:sp>
      <p:sp>
        <p:nvSpPr>
          <p:cNvPr id="60" name="矩形 59"/>
          <p:cNvSpPr/>
          <p:nvPr/>
        </p:nvSpPr>
        <p:spPr>
          <a:xfrm>
            <a:off x="6644379" y="5991838"/>
            <a:ext cx="2000264" cy="714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b="1" dirty="0" smtClean="0"/>
              <a:t>Latent Semantic Enhancement </a:t>
            </a:r>
          </a:p>
        </p:txBody>
      </p:sp>
      <p:sp>
        <p:nvSpPr>
          <p:cNvPr id="64" name="流程圖: 卡片 63"/>
          <p:cNvSpPr/>
          <p:nvPr/>
        </p:nvSpPr>
        <p:spPr>
          <a:xfrm>
            <a:off x="7321414" y="4414246"/>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62" name="流程圖: 卡片 61"/>
          <p:cNvSpPr/>
          <p:nvPr/>
        </p:nvSpPr>
        <p:spPr>
          <a:xfrm>
            <a:off x="6892786" y="4476160"/>
            <a:ext cx="1000132" cy="785818"/>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smtClean="0"/>
              <a:t>SSID Expanded Topics </a:t>
            </a:r>
            <a:endParaRPr lang="zh-TW" altLang="en-US" sz="1400" dirty="0"/>
          </a:p>
        </p:txBody>
      </p:sp>
      <p:sp>
        <p:nvSpPr>
          <p:cNvPr id="72" name="矩形 71"/>
          <p:cNvSpPr/>
          <p:nvPr/>
        </p:nvSpPr>
        <p:spPr>
          <a:xfrm>
            <a:off x="6658833" y="2564582"/>
            <a:ext cx="2000264" cy="714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b="1" dirty="0" smtClean="0"/>
              <a:t>Latent Semantic Filter</a:t>
            </a:r>
          </a:p>
        </p:txBody>
      </p:sp>
      <p:sp>
        <p:nvSpPr>
          <p:cNvPr id="93" name="流程圖: 文件 92"/>
          <p:cNvSpPr/>
          <p:nvPr/>
        </p:nvSpPr>
        <p:spPr>
          <a:xfrm>
            <a:off x="6808704" y="1366821"/>
            <a:ext cx="1643042" cy="785818"/>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User Profile</a:t>
            </a:r>
            <a:endParaRPr lang="zh-TW" altLang="en-US" dirty="0"/>
          </a:p>
        </p:txBody>
      </p:sp>
      <p:grpSp>
        <p:nvGrpSpPr>
          <p:cNvPr id="43" name="群組 42"/>
          <p:cNvGrpSpPr/>
          <p:nvPr/>
        </p:nvGrpSpPr>
        <p:grpSpPr>
          <a:xfrm>
            <a:off x="316337" y="2009763"/>
            <a:ext cx="1785950" cy="1785951"/>
            <a:chOff x="785786" y="-166713"/>
            <a:chExt cx="2286016" cy="2381268"/>
          </a:xfrm>
        </p:grpSpPr>
        <p:sp>
          <p:nvSpPr>
            <p:cNvPr id="44" name="流程圖: 多重文件 43"/>
            <p:cNvSpPr/>
            <p:nvPr/>
          </p:nvSpPr>
          <p:spPr>
            <a:xfrm>
              <a:off x="1643042" y="-166713"/>
              <a:ext cx="1428760" cy="135732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45" name="流程圖: 多重文件 44"/>
            <p:cNvSpPr/>
            <p:nvPr/>
          </p:nvSpPr>
          <p:spPr>
            <a:xfrm>
              <a:off x="1357290" y="14285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46" name="流程圖: 多重文件 45"/>
            <p:cNvSpPr/>
            <p:nvPr/>
          </p:nvSpPr>
          <p:spPr>
            <a:xfrm>
              <a:off x="1071538" y="50004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47" name="流程圖: 多重文件 46"/>
            <p:cNvSpPr/>
            <p:nvPr/>
          </p:nvSpPr>
          <p:spPr>
            <a:xfrm>
              <a:off x="785786" y="857233"/>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sz="1400" dirty="0" smtClean="0"/>
                <a:t>Raw Wi-Fi Logs</a:t>
              </a:r>
              <a:endParaRPr lang="zh-TW" altLang="en-US" sz="1400" dirty="0"/>
            </a:p>
          </p:txBody>
        </p:sp>
      </p:grpSp>
      <p:sp>
        <p:nvSpPr>
          <p:cNvPr id="4" name="標題 3"/>
          <p:cNvSpPr>
            <a:spLocks noGrp="1"/>
          </p:cNvSpPr>
          <p:nvPr>
            <p:ph type="title"/>
          </p:nvPr>
        </p:nvSpPr>
        <p:spPr/>
        <p:txBody>
          <a:bodyPr/>
          <a:lstStyle/>
          <a:p>
            <a:r>
              <a:rPr lang="en-US" altLang="zh-TW" dirty="0" smtClean="0"/>
              <a:t>A Data Cleansing Framework</a:t>
            </a:r>
            <a:endParaRPr lang="zh-TW" altLang="en-US" dirty="0"/>
          </a:p>
        </p:txBody>
      </p:sp>
      <p:cxnSp>
        <p:nvCxnSpPr>
          <p:cNvPr id="8" name="肘形接點 7"/>
          <p:cNvCxnSpPr>
            <a:stCxn id="42" idx="1"/>
            <a:endCxn id="57" idx="0"/>
          </p:cNvCxnSpPr>
          <p:nvPr/>
        </p:nvCxnSpPr>
        <p:spPr>
          <a:xfrm rot="10800000" flipV="1">
            <a:off x="1148479" y="4759532"/>
            <a:ext cx="1974845" cy="1009061"/>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49" name="肘形接點 48"/>
          <p:cNvCxnSpPr>
            <a:stCxn id="50" idx="3"/>
            <a:endCxn id="60" idx="1"/>
          </p:cNvCxnSpPr>
          <p:nvPr/>
        </p:nvCxnSpPr>
        <p:spPr>
          <a:xfrm>
            <a:off x="5458124" y="5991838"/>
            <a:ext cx="1186255" cy="35719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35587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par>
                                <p:cTn id="8" presetID="10"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par>
                                <p:cTn id="33" presetID="10"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0"/>
                                        </p:tgtEl>
                                        <p:attrNameLst>
                                          <p:attrName>style.visibility</p:attrName>
                                        </p:attrNameLst>
                                      </p:cBhvr>
                                      <p:to>
                                        <p:strVal val="visible"/>
                                      </p:to>
                                    </p:set>
                                    <p:animEffect transition="in" filter="fade">
                                      <p:cBhvr>
                                        <p:cTn id="43" dur="500"/>
                                        <p:tgtEl>
                                          <p:spTgt spid="90"/>
                                        </p:tgtEl>
                                      </p:cBhvr>
                                    </p:animEffect>
                                  </p:childTnLst>
                                </p:cTn>
                              </p:par>
                              <p:par>
                                <p:cTn id="44" presetID="10" presetClass="entr" presetSubtype="0" fill="hold" nodeType="withEffect">
                                  <p:stCondLst>
                                    <p:cond delay="0"/>
                                  </p:stCondLst>
                                  <p:childTnLst>
                                    <p:set>
                                      <p:cBhvr>
                                        <p:cTn id="45" dur="1" fill="hold">
                                          <p:stCondLst>
                                            <p:cond delay="0"/>
                                          </p:stCondLst>
                                        </p:cTn>
                                        <p:tgtEl>
                                          <p:spTgt spid="71"/>
                                        </p:tgtEl>
                                        <p:attrNameLst>
                                          <p:attrName>style.visibility</p:attrName>
                                        </p:attrNameLst>
                                      </p:cBhvr>
                                      <p:to>
                                        <p:strVal val="visible"/>
                                      </p:to>
                                    </p:set>
                                    <p:animEffect transition="in" filter="fade">
                                      <p:cBhvr>
                                        <p:cTn id="46" dur="500"/>
                                        <p:tgtEl>
                                          <p:spTgt spid="7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fade">
                                      <p:cBhvr>
                                        <p:cTn id="49" dur="500"/>
                                        <p:tgtEl>
                                          <p:spTgt spid="6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fade">
                                      <p:cBhvr>
                                        <p:cTn id="55" dur="500"/>
                                        <p:tgtEl>
                                          <p:spTgt spid="6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fade">
                                      <p:cBhvr>
                                        <p:cTn id="58" dur="500"/>
                                        <p:tgtEl>
                                          <p:spTgt spid="7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fade">
                                      <p:cBhvr>
                                        <p:cTn id="61" dur="500"/>
                                        <p:tgtEl>
                                          <p:spTgt spid="6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fade">
                                      <p:cBhvr>
                                        <p:cTn id="64" dur="500"/>
                                        <p:tgtEl>
                                          <p:spTgt spid="6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500"/>
                                        <p:tgtEl>
                                          <p:spTgt spid="63"/>
                                        </p:tgtEl>
                                      </p:cBhvr>
                                    </p:animEffect>
                                  </p:childTnLst>
                                </p:cTn>
                              </p:par>
                              <p:par>
                                <p:cTn id="68" presetID="10" presetClass="entr" presetSubtype="0" fill="hold"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fade">
                                      <p:cBhvr>
                                        <p:cTn id="70" dur="500"/>
                                        <p:tgtEl>
                                          <p:spTgt spid="6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fade">
                                      <p:cBhvr>
                                        <p:cTn id="73" dur="500"/>
                                        <p:tgtEl>
                                          <p:spTgt spid="6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2"/>
                                        </p:tgtEl>
                                        <p:attrNameLst>
                                          <p:attrName>style.visibility</p:attrName>
                                        </p:attrNameLst>
                                      </p:cBhvr>
                                      <p:to>
                                        <p:strVal val="visible"/>
                                      </p:to>
                                    </p:set>
                                    <p:animEffect transition="in" filter="fade">
                                      <p:cBhvr>
                                        <p:cTn id="82" dur="500"/>
                                        <p:tgtEl>
                                          <p:spTgt spid="7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3"/>
                                        </p:tgtEl>
                                        <p:attrNameLst>
                                          <p:attrName>style.visibility</p:attrName>
                                        </p:attrNameLst>
                                      </p:cBhvr>
                                      <p:to>
                                        <p:strVal val="visible"/>
                                      </p:to>
                                    </p:set>
                                    <p:animEffect transition="in" filter="fade">
                                      <p:cBhvr>
                                        <p:cTn id="85" dur="500"/>
                                        <p:tgtEl>
                                          <p:spTgt spid="93"/>
                                        </p:tgtEl>
                                      </p:cBhvr>
                                    </p:animEffect>
                                  </p:childTnLst>
                                </p:cTn>
                              </p:par>
                              <p:par>
                                <p:cTn id="86" presetID="10" presetClass="entr" presetSubtype="0" fill="hold" nodeType="with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fade">
                                      <p:cBhvr>
                                        <p:cTn id="8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65" grpId="0" animBg="1"/>
      <p:bldP spid="66" grpId="0" animBg="1"/>
      <p:bldP spid="63" grpId="0" animBg="1"/>
      <p:bldP spid="7" grpId="0" animBg="1"/>
      <p:bldP spid="57" grpId="0" animBg="1"/>
      <p:bldP spid="60" grpId="0" animBg="1"/>
      <p:bldP spid="64" grpId="0" animBg="1"/>
      <p:bldP spid="62" grpId="0" animBg="1"/>
      <p:bldP spid="72" grpId="0" animBg="1"/>
      <p:bldP spid="9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Lexical-level Filter</a:t>
            </a:r>
          </a:p>
        </p:txBody>
      </p:sp>
      <p:sp>
        <p:nvSpPr>
          <p:cNvPr id="3" name="內容版面配置區 2"/>
          <p:cNvSpPr>
            <a:spLocks noGrp="1"/>
          </p:cNvSpPr>
          <p:nvPr>
            <p:ph idx="1"/>
          </p:nvPr>
        </p:nvSpPr>
        <p:spPr>
          <a:xfrm>
            <a:off x="251520" y="1600200"/>
            <a:ext cx="8606760" cy="4525963"/>
          </a:xfrm>
        </p:spPr>
        <p:txBody>
          <a:bodyPr>
            <a:normAutofit/>
          </a:bodyPr>
          <a:lstStyle/>
          <a:p>
            <a:r>
              <a:rPr lang="en-US" altLang="zh-TW" sz="2400" dirty="0" smtClean="0"/>
              <a:t>The basic observation is that a SSID with many tokens is often informative to the places installed the Wi-Fi access point.</a:t>
            </a:r>
          </a:p>
          <a:p>
            <a:r>
              <a:rPr lang="en-US" altLang="zh-TW" sz="2400" dirty="0" smtClean="0"/>
              <a:t>For a given SSID, we compute the following features for the SSID (e.g. </a:t>
            </a:r>
            <a:r>
              <a:rPr lang="en-US" altLang="zh-TW" sz="2400" dirty="0" err="1" smtClean="0"/>
              <a:t>nthu-MAKE_Lab</a:t>
            </a:r>
            <a:r>
              <a:rPr lang="en-US" altLang="zh-TW" sz="2400" dirty="0" smtClean="0"/>
              <a:t> sam38)</a:t>
            </a:r>
          </a:p>
          <a:p>
            <a:pPr lvl="1"/>
            <a:r>
              <a:rPr lang="en-US" altLang="zh-TW" sz="2000" dirty="0" smtClean="0"/>
              <a:t>the number of words (</a:t>
            </a:r>
            <a:r>
              <a:rPr lang="en-US" altLang="zh-TW" sz="2000" dirty="0" err="1" smtClean="0"/>
              <a:t>nthu-MAKE_Lab</a:t>
            </a:r>
            <a:r>
              <a:rPr lang="en-US" altLang="zh-TW" sz="2000" dirty="0" smtClean="0"/>
              <a:t> sam38 = 3)</a:t>
            </a:r>
          </a:p>
          <a:p>
            <a:pPr lvl="1"/>
            <a:r>
              <a:rPr lang="en-US" altLang="zh-TW" sz="2000" dirty="0" smtClean="0"/>
              <a:t>the averaged word length (</a:t>
            </a:r>
            <a:r>
              <a:rPr lang="en-US" altLang="zh-TW" sz="2000" dirty="0" err="1" smtClean="0"/>
              <a:t>nthu-MAKE_Lab</a:t>
            </a:r>
            <a:r>
              <a:rPr lang="en-US" altLang="zh-TW" sz="2000" dirty="0" smtClean="0"/>
              <a:t> sam38 = (4+4+3+5)/4)</a:t>
            </a:r>
          </a:p>
          <a:p>
            <a:pPr lvl="1"/>
            <a:r>
              <a:rPr lang="en-US" altLang="zh-TW" sz="2000" dirty="0" smtClean="0"/>
              <a:t>the number of under line (=1)</a:t>
            </a:r>
          </a:p>
          <a:p>
            <a:pPr lvl="1"/>
            <a:r>
              <a:rPr lang="en-US" altLang="zh-TW" sz="2000" dirty="0" smtClean="0"/>
              <a:t>the number of hyphens (=1)</a:t>
            </a:r>
          </a:p>
          <a:p>
            <a:pPr lvl="1"/>
            <a:r>
              <a:rPr lang="en-US" altLang="zh-TW" sz="2000" dirty="0" smtClean="0"/>
              <a:t>the number of digits  (=2)</a:t>
            </a:r>
          </a:p>
          <a:p>
            <a:pPr lvl="1"/>
            <a:r>
              <a:rPr lang="en-US" altLang="zh-TW" sz="2000" dirty="0" smtClean="0"/>
              <a:t>the number of upper-case letter (=4)</a:t>
            </a:r>
          </a:p>
          <a:p>
            <a:pPr lvl="1"/>
            <a:r>
              <a:rPr lang="en-US" altLang="zh-TW" sz="2000" dirty="0" smtClean="0"/>
              <a:t>the number of lower-case letter (=10)</a:t>
            </a:r>
            <a:endParaRPr lang="zh-TW" altLang="en-US" sz="2000" dirty="0"/>
          </a:p>
        </p:txBody>
      </p:sp>
    </p:spTree>
    <p:extLst>
      <p:ext uri="{BB962C8B-B14F-4D97-AF65-F5344CB8AC3E}">
        <p14:creationId xmlns:p14="http://schemas.microsoft.com/office/powerpoint/2010/main" xmlns="" val="900944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Semantic-level Filter</a:t>
            </a:r>
            <a:endParaRPr lang="zh-TW" altLang="en-US" dirty="0"/>
          </a:p>
        </p:txBody>
      </p:sp>
      <p:sp>
        <p:nvSpPr>
          <p:cNvPr id="6" name="內容版面配置區 5"/>
          <p:cNvSpPr>
            <a:spLocks noGrp="1"/>
          </p:cNvSpPr>
          <p:nvPr>
            <p:ph idx="1"/>
          </p:nvPr>
        </p:nvSpPr>
        <p:spPr>
          <a:xfrm>
            <a:off x="457200" y="1600200"/>
            <a:ext cx="4972056" cy="4525963"/>
          </a:xfrm>
        </p:spPr>
        <p:txBody>
          <a:bodyPr>
            <a:normAutofit/>
          </a:bodyPr>
          <a:lstStyle/>
          <a:p>
            <a:r>
              <a:rPr lang="en-US" altLang="zh-TW" sz="2800" dirty="0" smtClean="0"/>
              <a:t>The idea of the semantic filter is to assess the informativeness based on the content analysis of the returned documents. </a:t>
            </a:r>
          </a:p>
          <a:p>
            <a:r>
              <a:rPr lang="en-US" altLang="zh-TW" sz="2800" dirty="0" smtClean="0"/>
              <a:t>We employ text mining techniques for our purpose.</a:t>
            </a:r>
            <a:endParaRPr lang="zh-TW" altLang="en-US" sz="2800" dirty="0" smtClean="0"/>
          </a:p>
          <a:p>
            <a:endParaRPr lang="zh-TW" altLang="en-US" sz="2800" dirty="0"/>
          </a:p>
        </p:txBody>
      </p:sp>
      <p:pic>
        <p:nvPicPr>
          <p:cNvPr id="4" name="Picture 4"/>
          <p:cNvPicPr>
            <a:picLocks noChangeAspect="1" noChangeArrowheads="1"/>
          </p:cNvPicPr>
          <p:nvPr/>
        </p:nvPicPr>
        <p:blipFill>
          <a:blip r:embed="rId2" cstate="print"/>
          <a:srcRect/>
          <a:stretch>
            <a:fillRect/>
          </a:stretch>
        </p:blipFill>
        <p:spPr bwMode="auto">
          <a:xfrm>
            <a:off x="5857884" y="1643050"/>
            <a:ext cx="2559981" cy="4811426"/>
          </a:xfrm>
          <a:prstGeom prst="rect">
            <a:avLst/>
          </a:prstGeom>
          <a:noFill/>
          <a:ln w="9525">
            <a:noFill/>
            <a:miter lim="800000"/>
            <a:headEnd/>
            <a:tailEnd/>
          </a:ln>
          <a:effectLst/>
        </p:spPr>
      </p:pic>
    </p:spTree>
    <p:extLst>
      <p:ext uri="{BB962C8B-B14F-4D97-AF65-F5344CB8AC3E}">
        <p14:creationId xmlns:p14="http://schemas.microsoft.com/office/powerpoint/2010/main" xmlns="" val="21970291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I plan to bother you today?</a:t>
            </a:r>
            <a:endParaRPr lang="zh-TW" altLang="en-US" dirty="0"/>
          </a:p>
        </p:txBody>
      </p:sp>
      <p:sp>
        <p:nvSpPr>
          <p:cNvPr id="3" name="內容版面配置區 2"/>
          <p:cNvSpPr>
            <a:spLocks noGrp="1"/>
          </p:cNvSpPr>
          <p:nvPr>
            <p:ph idx="1"/>
          </p:nvPr>
        </p:nvSpPr>
        <p:spPr/>
        <p:txBody>
          <a:bodyPr/>
          <a:lstStyle/>
          <a:p>
            <a:r>
              <a:rPr lang="en-US" altLang="zh-TW" dirty="0" smtClean="0"/>
              <a:t>The Beginning </a:t>
            </a:r>
          </a:p>
          <a:p>
            <a:r>
              <a:rPr lang="en-US" altLang="zh-TW" dirty="0" smtClean="0"/>
              <a:t>The Idea and </a:t>
            </a:r>
            <a:r>
              <a:rPr lang="en-US" altLang="zh-TW" dirty="0"/>
              <a:t>I</a:t>
            </a:r>
            <a:r>
              <a:rPr lang="en-US" altLang="zh-TW" dirty="0" smtClean="0"/>
              <a:t>nitial Results</a:t>
            </a:r>
          </a:p>
          <a:p>
            <a:r>
              <a:rPr lang="en-US" altLang="zh-TW" dirty="0" smtClean="0"/>
              <a:t>The Challenges</a:t>
            </a:r>
          </a:p>
          <a:p>
            <a:r>
              <a:rPr lang="en-US" altLang="zh-TW" dirty="0" smtClean="0"/>
              <a:t>The Motivation and The Proposed Method</a:t>
            </a:r>
          </a:p>
          <a:p>
            <a:r>
              <a:rPr lang="en-US" altLang="zh-TW" dirty="0" smtClean="0"/>
              <a:t>Experiment Results</a:t>
            </a:r>
          </a:p>
          <a:p>
            <a:r>
              <a:rPr lang="en-US" altLang="zh-TW" dirty="0" smtClean="0"/>
              <a:t>Conclusion</a:t>
            </a:r>
          </a:p>
          <a:p>
            <a:r>
              <a:rPr lang="en-US" altLang="zh-TW" dirty="0" smtClean="0"/>
              <a:t>Future</a:t>
            </a:r>
            <a:endParaRPr lang="zh-TW" altLang="en-US" dirty="0"/>
          </a:p>
        </p:txBody>
      </p:sp>
    </p:spTree>
    <p:extLst>
      <p:ext uri="{BB962C8B-B14F-4D97-AF65-F5344CB8AC3E}">
        <p14:creationId xmlns:p14="http://schemas.microsoft.com/office/powerpoint/2010/main" xmlns="" val="39685395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直線單箭頭接點 89"/>
          <p:cNvCxnSpPr/>
          <p:nvPr/>
        </p:nvCxnSpPr>
        <p:spPr>
          <a:xfrm rot="16200000" flipV="1">
            <a:off x="7095206" y="2437239"/>
            <a:ext cx="1079562" cy="95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78" name="群組 77"/>
          <p:cNvGrpSpPr/>
          <p:nvPr/>
        </p:nvGrpSpPr>
        <p:grpSpPr>
          <a:xfrm>
            <a:off x="673527" y="1652573"/>
            <a:ext cx="1785950" cy="1785951"/>
            <a:chOff x="785786" y="-166713"/>
            <a:chExt cx="2286016" cy="2381268"/>
          </a:xfrm>
        </p:grpSpPr>
        <p:sp>
          <p:nvSpPr>
            <p:cNvPr id="79" name="流程圖: 多重文件 78"/>
            <p:cNvSpPr/>
            <p:nvPr/>
          </p:nvSpPr>
          <p:spPr>
            <a:xfrm>
              <a:off x="1643042" y="-166713"/>
              <a:ext cx="1428760" cy="135732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80" name="流程圖: 多重文件 79"/>
            <p:cNvSpPr/>
            <p:nvPr/>
          </p:nvSpPr>
          <p:spPr>
            <a:xfrm>
              <a:off x="1357290" y="14285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81" name="流程圖: 多重文件 80"/>
            <p:cNvSpPr/>
            <p:nvPr/>
          </p:nvSpPr>
          <p:spPr>
            <a:xfrm>
              <a:off x="1071538" y="50004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86" name="流程圖: 多重文件 85"/>
            <p:cNvSpPr/>
            <p:nvPr/>
          </p:nvSpPr>
          <p:spPr>
            <a:xfrm>
              <a:off x="785786" y="857233"/>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sz="1400" dirty="0" smtClean="0"/>
                <a:t>Raw Wi-Fi Logs</a:t>
              </a:r>
              <a:endParaRPr lang="zh-TW" altLang="en-US" sz="1400" dirty="0"/>
            </a:p>
          </p:txBody>
        </p:sp>
      </p:grpSp>
      <p:cxnSp>
        <p:nvCxnSpPr>
          <p:cNvPr id="71" name="直線單箭頭接點 70"/>
          <p:cNvCxnSpPr/>
          <p:nvPr/>
        </p:nvCxnSpPr>
        <p:spPr>
          <a:xfrm rot="16200000" flipV="1">
            <a:off x="7127379" y="3912609"/>
            <a:ext cx="1079562" cy="95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7" name="流程圖: 卡片 66"/>
          <p:cNvSpPr/>
          <p:nvPr/>
        </p:nvSpPr>
        <p:spPr>
          <a:xfrm>
            <a:off x="7178538" y="3976094"/>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68" name="流程圖: 卡片 67"/>
          <p:cNvSpPr/>
          <p:nvPr/>
        </p:nvSpPr>
        <p:spPr>
          <a:xfrm>
            <a:off x="7535728" y="4047532"/>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69" name="流程圖: 卡片 68"/>
          <p:cNvSpPr/>
          <p:nvPr/>
        </p:nvSpPr>
        <p:spPr>
          <a:xfrm>
            <a:off x="6821348" y="4057056"/>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70" name="流程圖: 卡片 69"/>
          <p:cNvSpPr/>
          <p:nvPr/>
        </p:nvSpPr>
        <p:spPr>
          <a:xfrm>
            <a:off x="6535596" y="4190408"/>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65" name="流程圖: 卡片 64"/>
          <p:cNvSpPr/>
          <p:nvPr/>
        </p:nvSpPr>
        <p:spPr>
          <a:xfrm>
            <a:off x="7473814" y="4180884"/>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66" name="流程圖: 卡片 65"/>
          <p:cNvSpPr/>
          <p:nvPr/>
        </p:nvSpPr>
        <p:spPr>
          <a:xfrm>
            <a:off x="7750042" y="4333284"/>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63" name="流程圖: 卡片 62"/>
          <p:cNvSpPr/>
          <p:nvPr/>
        </p:nvSpPr>
        <p:spPr>
          <a:xfrm>
            <a:off x="7045186" y="4261846"/>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cxnSp>
        <p:nvCxnSpPr>
          <p:cNvPr id="61" name="直線單箭頭接點 60"/>
          <p:cNvCxnSpPr/>
          <p:nvPr/>
        </p:nvCxnSpPr>
        <p:spPr>
          <a:xfrm rot="16200000" flipV="1">
            <a:off x="7211887" y="5538059"/>
            <a:ext cx="865248" cy="95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矩形 6"/>
          <p:cNvSpPr/>
          <p:nvPr/>
        </p:nvSpPr>
        <p:spPr>
          <a:xfrm>
            <a:off x="3119294" y="2607463"/>
            <a:ext cx="2000264"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b="1" dirty="0" smtClean="0"/>
              <a:t>SSID Type Selector</a:t>
            </a:r>
            <a:endParaRPr lang="zh-TW" altLang="en-US" b="1" dirty="0"/>
          </a:p>
        </p:txBody>
      </p:sp>
      <p:cxnSp>
        <p:nvCxnSpPr>
          <p:cNvPr id="9" name="直線單箭頭接點 8"/>
          <p:cNvCxnSpPr>
            <a:endCxn id="7" idx="1"/>
          </p:cNvCxnSpPr>
          <p:nvPr/>
        </p:nvCxnSpPr>
        <p:spPr>
          <a:xfrm>
            <a:off x="2134179" y="2847973"/>
            <a:ext cx="985115" cy="95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線單箭頭接點 14"/>
          <p:cNvCxnSpPr/>
          <p:nvPr/>
        </p:nvCxnSpPr>
        <p:spPr>
          <a:xfrm rot="16200000" flipH="1">
            <a:off x="3845672" y="3405279"/>
            <a:ext cx="546744" cy="7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線單箭頭接點 18"/>
          <p:cNvCxnSpPr/>
          <p:nvPr/>
        </p:nvCxnSpPr>
        <p:spPr>
          <a:xfrm>
            <a:off x="2148610" y="6343035"/>
            <a:ext cx="1785950" cy="15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8" name="群組 37"/>
          <p:cNvGrpSpPr/>
          <p:nvPr/>
        </p:nvGrpSpPr>
        <p:grpSpPr>
          <a:xfrm>
            <a:off x="3123323" y="3714752"/>
            <a:ext cx="1562706" cy="1553777"/>
            <a:chOff x="785786" y="142852"/>
            <a:chExt cx="2000264" cy="2071702"/>
          </a:xfrm>
        </p:grpSpPr>
        <p:sp>
          <p:nvSpPr>
            <p:cNvPr id="40" name="流程圖: 多重文件 39"/>
            <p:cNvSpPr/>
            <p:nvPr/>
          </p:nvSpPr>
          <p:spPr>
            <a:xfrm>
              <a:off x="1357290" y="14285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41" name="流程圖: 多重文件 40"/>
            <p:cNvSpPr/>
            <p:nvPr/>
          </p:nvSpPr>
          <p:spPr>
            <a:xfrm>
              <a:off x="1071538" y="50004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42" name="流程圖: 多重文件 41"/>
            <p:cNvSpPr/>
            <p:nvPr/>
          </p:nvSpPr>
          <p:spPr>
            <a:xfrm>
              <a:off x="785786" y="85723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sz="1400" dirty="0" smtClean="0"/>
                <a:t>Wi-Fi Log Subset</a:t>
              </a:r>
              <a:endParaRPr lang="zh-TW" altLang="en-US" sz="1400" dirty="0"/>
            </a:p>
          </p:txBody>
        </p:sp>
      </p:grpSp>
      <p:grpSp>
        <p:nvGrpSpPr>
          <p:cNvPr id="48" name="群組 47"/>
          <p:cNvGrpSpPr/>
          <p:nvPr/>
        </p:nvGrpSpPr>
        <p:grpSpPr>
          <a:xfrm>
            <a:off x="4118662" y="5482842"/>
            <a:ext cx="1339462" cy="1285884"/>
            <a:chOff x="785786" y="500042"/>
            <a:chExt cx="1714512" cy="1714512"/>
          </a:xfrm>
        </p:grpSpPr>
        <p:sp>
          <p:nvSpPr>
            <p:cNvPr id="50" name="流程圖: 多重文件 49"/>
            <p:cNvSpPr/>
            <p:nvPr/>
          </p:nvSpPr>
          <p:spPr>
            <a:xfrm>
              <a:off x="1071538" y="50004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51" name="流程圖: 多重文件 50"/>
            <p:cNvSpPr/>
            <p:nvPr/>
          </p:nvSpPr>
          <p:spPr>
            <a:xfrm>
              <a:off x="785786" y="85723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sz="1400" dirty="0" smtClean="0"/>
                <a:t>Wi-Fi Log Subset</a:t>
              </a:r>
              <a:endParaRPr lang="zh-TW" altLang="en-US" sz="1400" dirty="0"/>
            </a:p>
          </p:txBody>
        </p:sp>
      </p:grpSp>
      <p:sp>
        <p:nvSpPr>
          <p:cNvPr id="57" name="矩形 56"/>
          <p:cNvSpPr/>
          <p:nvPr/>
        </p:nvSpPr>
        <p:spPr>
          <a:xfrm>
            <a:off x="148346" y="5768594"/>
            <a:ext cx="2000264" cy="10001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TW" sz="1400" dirty="0" smtClean="0"/>
          </a:p>
          <a:p>
            <a:r>
              <a:rPr lang="en-US" altLang="zh-TW" b="1" dirty="0" smtClean="0"/>
              <a:t>Lexical Level Filter</a:t>
            </a:r>
          </a:p>
          <a:p>
            <a:pPr>
              <a:buFontTx/>
              <a:buChar char="-"/>
            </a:pPr>
            <a:r>
              <a:rPr lang="en-US" altLang="zh-TW" sz="1400" dirty="0" smtClean="0"/>
              <a:t>Initial Filter</a:t>
            </a:r>
          </a:p>
          <a:p>
            <a:pPr>
              <a:buFontTx/>
              <a:buChar char="-"/>
            </a:pPr>
            <a:r>
              <a:rPr lang="en-US" altLang="zh-TW" sz="1400" dirty="0" smtClean="0"/>
              <a:t>Affix Filter</a:t>
            </a:r>
          </a:p>
          <a:p>
            <a:pPr>
              <a:buFontTx/>
              <a:buChar char="-"/>
            </a:pPr>
            <a:r>
              <a:rPr lang="en-US" altLang="zh-TW" sz="1400" dirty="0" smtClean="0"/>
              <a:t>Lexical Classifier Filter</a:t>
            </a:r>
          </a:p>
          <a:p>
            <a:pPr algn="ctr"/>
            <a:endParaRPr lang="zh-TW" altLang="en-US" sz="1400" dirty="0"/>
          </a:p>
        </p:txBody>
      </p:sp>
      <p:sp>
        <p:nvSpPr>
          <p:cNvPr id="60" name="矩形 59"/>
          <p:cNvSpPr/>
          <p:nvPr/>
        </p:nvSpPr>
        <p:spPr>
          <a:xfrm>
            <a:off x="6644379" y="5991838"/>
            <a:ext cx="2000264" cy="714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b="1" dirty="0" smtClean="0"/>
              <a:t>Latent Semantic Enhancement </a:t>
            </a:r>
          </a:p>
        </p:txBody>
      </p:sp>
      <p:sp>
        <p:nvSpPr>
          <p:cNvPr id="64" name="流程圖: 卡片 63"/>
          <p:cNvSpPr/>
          <p:nvPr/>
        </p:nvSpPr>
        <p:spPr>
          <a:xfrm>
            <a:off x="7321414" y="4414246"/>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62" name="流程圖: 卡片 61"/>
          <p:cNvSpPr/>
          <p:nvPr/>
        </p:nvSpPr>
        <p:spPr>
          <a:xfrm>
            <a:off x="6892786" y="4476160"/>
            <a:ext cx="1000132" cy="785818"/>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smtClean="0"/>
              <a:t>SSID Expanded Topics </a:t>
            </a:r>
            <a:endParaRPr lang="zh-TW" altLang="en-US" sz="1400" dirty="0"/>
          </a:p>
        </p:txBody>
      </p:sp>
      <p:sp>
        <p:nvSpPr>
          <p:cNvPr id="72" name="矩形 71"/>
          <p:cNvSpPr/>
          <p:nvPr/>
        </p:nvSpPr>
        <p:spPr>
          <a:xfrm>
            <a:off x="6658833" y="2564582"/>
            <a:ext cx="2000264" cy="714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b="1" dirty="0" smtClean="0"/>
              <a:t>Latent Semantic Filter</a:t>
            </a:r>
          </a:p>
        </p:txBody>
      </p:sp>
      <p:sp>
        <p:nvSpPr>
          <p:cNvPr id="93" name="流程圖: 文件 92"/>
          <p:cNvSpPr/>
          <p:nvPr/>
        </p:nvSpPr>
        <p:spPr>
          <a:xfrm>
            <a:off x="6808704" y="1366821"/>
            <a:ext cx="1643042" cy="785818"/>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User Profile</a:t>
            </a:r>
            <a:endParaRPr lang="zh-TW" altLang="en-US" dirty="0"/>
          </a:p>
        </p:txBody>
      </p:sp>
      <p:grpSp>
        <p:nvGrpSpPr>
          <p:cNvPr id="43" name="群組 42"/>
          <p:cNvGrpSpPr/>
          <p:nvPr/>
        </p:nvGrpSpPr>
        <p:grpSpPr>
          <a:xfrm>
            <a:off x="316337" y="2009763"/>
            <a:ext cx="1785950" cy="1785951"/>
            <a:chOff x="785786" y="-166713"/>
            <a:chExt cx="2286016" cy="2381268"/>
          </a:xfrm>
        </p:grpSpPr>
        <p:sp>
          <p:nvSpPr>
            <p:cNvPr id="44" name="流程圖: 多重文件 43"/>
            <p:cNvSpPr/>
            <p:nvPr/>
          </p:nvSpPr>
          <p:spPr>
            <a:xfrm>
              <a:off x="1643042" y="-166713"/>
              <a:ext cx="1428760" cy="135732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45" name="流程圖: 多重文件 44"/>
            <p:cNvSpPr/>
            <p:nvPr/>
          </p:nvSpPr>
          <p:spPr>
            <a:xfrm>
              <a:off x="1357290" y="14285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46" name="流程圖: 多重文件 45"/>
            <p:cNvSpPr/>
            <p:nvPr/>
          </p:nvSpPr>
          <p:spPr>
            <a:xfrm>
              <a:off x="1071538" y="50004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47" name="流程圖: 多重文件 46"/>
            <p:cNvSpPr/>
            <p:nvPr/>
          </p:nvSpPr>
          <p:spPr>
            <a:xfrm>
              <a:off x="785786" y="857233"/>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sz="1400" dirty="0" smtClean="0"/>
                <a:t>Raw Wi-Fi Logs</a:t>
              </a:r>
              <a:endParaRPr lang="zh-TW" altLang="en-US" sz="1400" dirty="0"/>
            </a:p>
          </p:txBody>
        </p:sp>
      </p:grpSp>
      <p:sp>
        <p:nvSpPr>
          <p:cNvPr id="4" name="標題 3"/>
          <p:cNvSpPr>
            <a:spLocks noGrp="1"/>
          </p:cNvSpPr>
          <p:nvPr>
            <p:ph type="title"/>
          </p:nvPr>
        </p:nvSpPr>
        <p:spPr/>
        <p:txBody>
          <a:bodyPr/>
          <a:lstStyle/>
          <a:p>
            <a:r>
              <a:rPr lang="en-US" altLang="zh-TW" dirty="0" smtClean="0"/>
              <a:t>A Data Cleansing Framework</a:t>
            </a:r>
            <a:endParaRPr lang="zh-TW" altLang="en-US" dirty="0"/>
          </a:p>
        </p:txBody>
      </p:sp>
      <p:cxnSp>
        <p:nvCxnSpPr>
          <p:cNvPr id="8" name="肘形接點 7"/>
          <p:cNvCxnSpPr>
            <a:stCxn id="42" idx="1"/>
            <a:endCxn id="57" idx="0"/>
          </p:cNvCxnSpPr>
          <p:nvPr/>
        </p:nvCxnSpPr>
        <p:spPr>
          <a:xfrm rot="10800000" flipV="1">
            <a:off x="1148479" y="4759532"/>
            <a:ext cx="1974845" cy="1009061"/>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49" name="肘形接點 48"/>
          <p:cNvCxnSpPr>
            <a:stCxn id="50" idx="3"/>
            <a:endCxn id="60" idx="1"/>
          </p:cNvCxnSpPr>
          <p:nvPr/>
        </p:nvCxnSpPr>
        <p:spPr>
          <a:xfrm>
            <a:off x="5458124" y="5991838"/>
            <a:ext cx="1186255" cy="35719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47846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67"/>
                                        </p:tgtEl>
                                        <p:attrNameLst>
                                          <p:attrName>style.opacity</p:attrName>
                                        </p:attrNameLst>
                                      </p:cBhvr>
                                      <p:to>
                                        <p:strVal val="0.5"/>
                                      </p:to>
                                    </p:set>
                                    <p:animEffect filter="image" prLst="opacity: 0.5">
                                      <p:cBhvr rctx="IE">
                                        <p:cTn id="7" dur="indefinite"/>
                                        <p:tgtEl>
                                          <p:spTgt spid="67"/>
                                        </p:tgtEl>
                                      </p:cBhvr>
                                    </p:animEffect>
                                  </p:childTnLst>
                                </p:cTn>
                              </p:par>
                              <p:par>
                                <p:cTn id="8" presetID="9" presetClass="emph" presetSubtype="0" grpId="0" nodeType="withEffect">
                                  <p:stCondLst>
                                    <p:cond delay="0"/>
                                  </p:stCondLst>
                                  <p:childTnLst>
                                    <p:set>
                                      <p:cBhvr rctx="PPT">
                                        <p:cTn id="9" dur="indefinite"/>
                                        <p:tgtEl>
                                          <p:spTgt spid="68"/>
                                        </p:tgtEl>
                                        <p:attrNameLst>
                                          <p:attrName>style.opacity</p:attrName>
                                        </p:attrNameLst>
                                      </p:cBhvr>
                                      <p:to>
                                        <p:strVal val="0.5"/>
                                      </p:to>
                                    </p:set>
                                    <p:animEffect filter="image" prLst="opacity: 0.5">
                                      <p:cBhvr rctx="IE">
                                        <p:cTn id="10" dur="indefinite"/>
                                        <p:tgtEl>
                                          <p:spTgt spid="68"/>
                                        </p:tgtEl>
                                      </p:cBhvr>
                                    </p:animEffect>
                                  </p:childTnLst>
                                </p:cTn>
                              </p:par>
                              <p:par>
                                <p:cTn id="11" presetID="9" presetClass="emph" presetSubtype="0" grpId="0" nodeType="withEffect">
                                  <p:stCondLst>
                                    <p:cond delay="0"/>
                                  </p:stCondLst>
                                  <p:childTnLst>
                                    <p:set>
                                      <p:cBhvr rctx="PPT">
                                        <p:cTn id="12" dur="indefinite"/>
                                        <p:tgtEl>
                                          <p:spTgt spid="69"/>
                                        </p:tgtEl>
                                        <p:attrNameLst>
                                          <p:attrName>style.opacity</p:attrName>
                                        </p:attrNameLst>
                                      </p:cBhvr>
                                      <p:to>
                                        <p:strVal val="0.5"/>
                                      </p:to>
                                    </p:set>
                                    <p:animEffect filter="image" prLst="opacity: 0.5">
                                      <p:cBhvr rctx="IE">
                                        <p:cTn id="13" dur="indefinite"/>
                                        <p:tgtEl>
                                          <p:spTgt spid="69"/>
                                        </p:tgtEl>
                                      </p:cBhvr>
                                    </p:animEffect>
                                  </p:childTnLst>
                                </p:cTn>
                              </p:par>
                              <p:par>
                                <p:cTn id="14" presetID="9" presetClass="emph" presetSubtype="0" grpId="0" nodeType="withEffect">
                                  <p:stCondLst>
                                    <p:cond delay="0"/>
                                  </p:stCondLst>
                                  <p:childTnLst>
                                    <p:set>
                                      <p:cBhvr rctx="PPT">
                                        <p:cTn id="15" dur="indefinite"/>
                                        <p:tgtEl>
                                          <p:spTgt spid="70"/>
                                        </p:tgtEl>
                                        <p:attrNameLst>
                                          <p:attrName>style.opacity</p:attrName>
                                        </p:attrNameLst>
                                      </p:cBhvr>
                                      <p:to>
                                        <p:strVal val="0.5"/>
                                      </p:to>
                                    </p:set>
                                    <p:animEffect filter="image" prLst="opacity: 0.5">
                                      <p:cBhvr rctx="IE">
                                        <p:cTn id="16" dur="indefinite"/>
                                        <p:tgtEl>
                                          <p:spTgt spid="70"/>
                                        </p:tgtEl>
                                      </p:cBhvr>
                                    </p:animEffect>
                                  </p:childTnLst>
                                </p:cTn>
                              </p:par>
                              <p:par>
                                <p:cTn id="17" presetID="9" presetClass="emph" presetSubtype="0" grpId="0" nodeType="withEffect">
                                  <p:stCondLst>
                                    <p:cond delay="0"/>
                                  </p:stCondLst>
                                  <p:childTnLst>
                                    <p:set>
                                      <p:cBhvr rctx="PPT">
                                        <p:cTn id="18" dur="indefinite"/>
                                        <p:tgtEl>
                                          <p:spTgt spid="65"/>
                                        </p:tgtEl>
                                        <p:attrNameLst>
                                          <p:attrName>style.opacity</p:attrName>
                                        </p:attrNameLst>
                                      </p:cBhvr>
                                      <p:to>
                                        <p:strVal val="0.5"/>
                                      </p:to>
                                    </p:set>
                                    <p:animEffect filter="image" prLst="opacity: 0.5">
                                      <p:cBhvr rctx="IE">
                                        <p:cTn id="19" dur="indefinite"/>
                                        <p:tgtEl>
                                          <p:spTgt spid="65"/>
                                        </p:tgtEl>
                                      </p:cBhvr>
                                    </p:animEffect>
                                  </p:childTnLst>
                                </p:cTn>
                              </p:par>
                              <p:par>
                                <p:cTn id="20" presetID="9" presetClass="emph" presetSubtype="0" grpId="0" nodeType="withEffect">
                                  <p:stCondLst>
                                    <p:cond delay="0"/>
                                  </p:stCondLst>
                                  <p:childTnLst>
                                    <p:set>
                                      <p:cBhvr rctx="PPT">
                                        <p:cTn id="21" dur="indefinite"/>
                                        <p:tgtEl>
                                          <p:spTgt spid="66"/>
                                        </p:tgtEl>
                                        <p:attrNameLst>
                                          <p:attrName>style.opacity</p:attrName>
                                        </p:attrNameLst>
                                      </p:cBhvr>
                                      <p:to>
                                        <p:strVal val="0.5"/>
                                      </p:to>
                                    </p:set>
                                    <p:animEffect filter="image" prLst="opacity: 0.5">
                                      <p:cBhvr rctx="IE">
                                        <p:cTn id="22" dur="indefinite"/>
                                        <p:tgtEl>
                                          <p:spTgt spid="66"/>
                                        </p:tgtEl>
                                      </p:cBhvr>
                                    </p:animEffect>
                                  </p:childTnLst>
                                </p:cTn>
                              </p:par>
                              <p:par>
                                <p:cTn id="23" presetID="9" presetClass="emph" presetSubtype="0" grpId="0" nodeType="withEffect">
                                  <p:stCondLst>
                                    <p:cond delay="0"/>
                                  </p:stCondLst>
                                  <p:childTnLst>
                                    <p:set>
                                      <p:cBhvr rctx="PPT">
                                        <p:cTn id="24" dur="indefinite"/>
                                        <p:tgtEl>
                                          <p:spTgt spid="63"/>
                                        </p:tgtEl>
                                        <p:attrNameLst>
                                          <p:attrName>style.opacity</p:attrName>
                                        </p:attrNameLst>
                                      </p:cBhvr>
                                      <p:to>
                                        <p:strVal val="0.5"/>
                                      </p:to>
                                    </p:set>
                                    <p:animEffect filter="image" prLst="opacity: 0.5">
                                      <p:cBhvr rctx="IE">
                                        <p:cTn id="25" dur="indefinite"/>
                                        <p:tgtEl>
                                          <p:spTgt spid="63"/>
                                        </p:tgtEl>
                                      </p:cBhvr>
                                    </p:animEffect>
                                  </p:childTnLst>
                                </p:cTn>
                              </p:par>
                              <p:par>
                                <p:cTn id="26" presetID="9" presetClass="emph" presetSubtype="0" nodeType="withEffect">
                                  <p:stCondLst>
                                    <p:cond delay="0"/>
                                  </p:stCondLst>
                                  <p:childTnLst>
                                    <p:set>
                                      <p:cBhvr rctx="PPT">
                                        <p:cTn id="27" dur="indefinite"/>
                                        <p:tgtEl>
                                          <p:spTgt spid="61"/>
                                        </p:tgtEl>
                                        <p:attrNameLst>
                                          <p:attrName>style.opacity</p:attrName>
                                        </p:attrNameLst>
                                      </p:cBhvr>
                                      <p:to>
                                        <p:strVal val="0.5"/>
                                      </p:to>
                                    </p:set>
                                    <p:animEffect filter="image" prLst="opacity: 0.5">
                                      <p:cBhvr rctx="IE">
                                        <p:cTn id="28" dur="indefinite"/>
                                        <p:tgtEl>
                                          <p:spTgt spid="61"/>
                                        </p:tgtEl>
                                      </p:cBhvr>
                                    </p:animEffect>
                                  </p:childTnLst>
                                </p:cTn>
                              </p:par>
                              <p:par>
                                <p:cTn id="29" presetID="9" presetClass="emph" presetSubtype="0" nodeType="withEffect">
                                  <p:stCondLst>
                                    <p:cond delay="0"/>
                                  </p:stCondLst>
                                  <p:childTnLst>
                                    <p:set>
                                      <p:cBhvr rctx="PPT">
                                        <p:cTn id="30" dur="indefinite"/>
                                        <p:tgtEl>
                                          <p:spTgt spid="19"/>
                                        </p:tgtEl>
                                        <p:attrNameLst>
                                          <p:attrName>style.opacity</p:attrName>
                                        </p:attrNameLst>
                                      </p:cBhvr>
                                      <p:to>
                                        <p:strVal val="0.5"/>
                                      </p:to>
                                    </p:set>
                                    <p:animEffect filter="image" prLst="opacity: 0.5">
                                      <p:cBhvr rctx="IE">
                                        <p:cTn id="31" dur="indefinite"/>
                                        <p:tgtEl>
                                          <p:spTgt spid="19"/>
                                        </p:tgtEl>
                                      </p:cBhvr>
                                    </p:animEffect>
                                  </p:childTnLst>
                                </p:cTn>
                              </p:par>
                              <p:par>
                                <p:cTn id="32" presetID="9" presetClass="emph" presetSubtype="0" nodeType="withEffect">
                                  <p:stCondLst>
                                    <p:cond delay="0"/>
                                  </p:stCondLst>
                                  <p:childTnLst>
                                    <p:set>
                                      <p:cBhvr rctx="PPT">
                                        <p:cTn id="33" dur="indefinite"/>
                                        <p:tgtEl>
                                          <p:spTgt spid="48"/>
                                        </p:tgtEl>
                                        <p:attrNameLst>
                                          <p:attrName>style.opacity</p:attrName>
                                        </p:attrNameLst>
                                      </p:cBhvr>
                                      <p:to>
                                        <p:strVal val="0.5"/>
                                      </p:to>
                                    </p:set>
                                    <p:animEffect filter="image" prLst="opacity: 0.5">
                                      <p:cBhvr rctx="IE">
                                        <p:cTn id="34" dur="indefinite"/>
                                        <p:tgtEl>
                                          <p:spTgt spid="48"/>
                                        </p:tgtEl>
                                      </p:cBhvr>
                                    </p:animEffect>
                                  </p:childTnLst>
                                </p:cTn>
                              </p:par>
                              <p:par>
                                <p:cTn id="35" presetID="9" presetClass="emph" presetSubtype="0" grpId="0" nodeType="withEffect">
                                  <p:stCondLst>
                                    <p:cond delay="0"/>
                                  </p:stCondLst>
                                  <p:childTnLst>
                                    <p:set>
                                      <p:cBhvr rctx="PPT">
                                        <p:cTn id="36" dur="indefinite"/>
                                        <p:tgtEl>
                                          <p:spTgt spid="57"/>
                                        </p:tgtEl>
                                        <p:attrNameLst>
                                          <p:attrName>style.opacity</p:attrName>
                                        </p:attrNameLst>
                                      </p:cBhvr>
                                      <p:to>
                                        <p:strVal val="0.5"/>
                                      </p:to>
                                    </p:set>
                                    <p:animEffect filter="image" prLst="opacity: 0.5">
                                      <p:cBhvr rctx="IE">
                                        <p:cTn id="37" dur="indefinite"/>
                                        <p:tgtEl>
                                          <p:spTgt spid="57"/>
                                        </p:tgtEl>
                                      </p:cBhvr>
                                    </p:animEffect>
                                  </p:childTnLst>
                                </p:cTn>
                              </p:par>
                              <p:par>
                                <p:cTn id="38" presetID="9" presetClass="emph" presetSubtype="0" grpId="0" nodeType="withEffect">
                                  <p:stCondLst>
                                    <p:cond delay="0"/>
                                  </p:stCondLst>
                                  <p:childTnLst>
                                    <p:set>
                                      <p:cBhvr rctx="PPT">
                                        <p:cTn id="39" dur="indefinite"/>
                                        <p:tgtEl>
                                          <p:spTgt spid="60"/>
                                        </p:tgtEl>
                                        <p:attrNameLst>
                                          <p:attrName>style.opacity</p:attrName>
                                        </p:attrNameLst>
                                      </p:cBhvr>
                                      <p:to>
                                        <p:strVal val="0.5"/>
                                      </p:to>
                                    </p:set>
                                    <p:animEffect filter="image" prLst="opacity: 0.5">
                                      <p:cBhvr rctx="IE">
                                        <p:cTn id="40" dur="indefinite"/>
                                        <p:tgtEl>
                                          <p:spTgt spid="60"/>
                                        </p:tgtEl>
                                      </p:cBhvr>
                                    </p:animEffect>
                                  </p:childTnLst>
                                </p:cTn>
                              </p:par>
                              <p:par>
                                <p:cTn id="41" presetID="9" presetClass="emph" presetSubtype="0" grpId="0" nodeType="withEffect">
                                  <p:stCondLst>
                                    <p:cond delay="0"/>
                                  </p:stCondLst>
                                  <p:childTnLst>
                                    <p:set>
                                      <p:cBhvr rctx="PPT">
                                        <p:cTn id="42" dur="indefinite"/>
                                        <p:tgtEl>
                                          <p:spTgt spid="64"/>
                                        </p:tgtEl>
                                        <p:attrNameLst>
                                          <p:attrName>style.opacity</p:attrName>
                                        </p:attrNameLst>
                                      </p:cBhvr>
                                      <p:to>
                                        <p:strVal val="0.5"/>
                                      </p:to>
                                    </p:set>
                                    <p:animEffect filter="image" prLst="opacity: 0.5">
                                      <p:cBhvr rctx="IE">
                                        <p:cTn id="43" dur="indefinite"/>
                                        <p:tgtEl>
                                          <p:spTgt spid="64"/>
                                        </p:tgtEl>
                                      </p:cBhvr>
                                    </p:animEffect>
                                  </p:childTnLst>
                                </p:cTn>
                              </p:par>
                              <p:par>
                                <p:cTn id="44" presetID="9" presetClass="emph" presetSubtype="0" grpId="0" nodeType="withEffect">
                                  <p:stCondLst>
                                    <p:cond delay="0"/>
                                  </p:stCondLst>
                                  <p:childTnLst>
                                    <p:set>
                                      <p:cBhvr rctx="PPT">
                                        <p:cTn id="45" dur="indefinite"/>
                                        <p:tgtEl>
                                          <p:spTgt spid="62"/>
                                        </p:tgtEl>
                                        <p:attrNameLst>
                                          <p:attrName>style.opacity</p:attrName>
                                        </p:attrNameLst>
                                      </p:cBhvr>
                                      <p:to>
                                        <p:strVal val="0.5"/>
                                      </p:to>
                                    </p:set>
                                    <p:animEffect filter="image" prLst="opacity: 0.5">
                                      <p:cBhvr rctx="IE">
                                        <p:cTn id="46" dur="indefinite"/>
                                        <p:tgtEl>
                                          <p:spTgt spid="62"/>
                                        </p:tgtEl>
                                      </p:cBhvr>
                                    </p:animEffect>
                                  </p:childTnLst>
                                </p:cTn>
                              </p:par>
                              <p:par>
                                <p:cTn id="47" presetID="9" presetClass="emph" presetSubtype="0" nodeType="withEffect">
                                  <p:stCondLst>
                                    <p:cond delay="0"/>
                                  </p:stCondLst>
                                  <p:childTnLst>
                                    <p:set>
                                      <p:cBhvr rctx="PPT">
                                        <p:cTn id="48" dur="indefinite"/>
                                        <p:tgtEl>
                                          <p:spTgt spid="8"/>
                                        </p:tgtEl>
                                        <p:attrNameLst>
                                          <p:attrName>style.opacity</p:attrName>
                                        </p:attrNameLst>
                                      </p:cBhvr>
                                      <p:to>
                                        <p:strVal val="0.5"/>
                                      </p:to>
                                    </p:set>
                                    <p:animEffect filter="image" prLst="opacity: 0.5">
                                      <p:cBhvr rctx="IE">
                                        <p:cTn id="49" dur="indefinite"/>
                                        <p:tgtEl>
                                          <p:spTgt spid="8"/>
                                        </p:tgtEl>
                                      </p:cBhvr>
                                    </p:animEffect>
                                  </p:childTnLst>
                                </p:cTn>
                              </p:par>
                              <p:par>
                                <p:cTn id="50" presetID="9" presetClass="emph" presetSubtype="0" nodeType="withEffect">
                                  <p:stCondLst>
                                    <p:cond delay="0"/>
                                  </p:stCondLst>
                                  <p:childTnLst>
                                    <p:set>
                                      <p:cBhvr rctx="PPT">
                                        <p:cTn id="51" dur="indefinite"/>
                                        <p:tgtEl>
                                          <p:spTgt spid="49"/>
                                        </p:tgtEl>
                                        <p:attrNameLst>
                                          <p:attrName>style.opacity</p:attrName>
                                        </p:attrNameLst>
                                      </p:cBhvr>
                                      <p:to>
                                        <p:strVal val="0.5"/>
                                      </p:to>
                                    </p:set>
                                    <p:animEffect filter="image" prLst="opacity: 0.5">
                                      <p:cBhvr rctx="IE">
                                        <p:cTn id="52" dur="indefinite"/>
                                        <p:tgtEl>
                                          <p:spTgt spid="49"/>
                                        </p:tgtEl>
                                      </p:cBhvr>
                                    </p:animEffect>
                                  </p:childTnLst>
                                </p:cTn>
                              </p:par>
                              <p:par>
                                <p:cTn id="53" presetID="9" presetClass="emph" presetSubtype="0" grpId="0" nodeType="withEffect">
                                  <p:stCondLst>
                                    <p:cond delay="0"/>
                                  </p:stCondLst>
                                  <p:childTnLst>
                                    <p:set>
                                      <p:cBhvr rctx="PPT">
                                        <p:cTn id="54" dur="indefinite"/>
                                        <p:tgtEl>
                                          <p:spTgt spid="72"/>
                                        </p:tgtEl>
                                        <p:attrNameLst>
                                          <p:attrName>style.opacity</p:attrName>
                                        </p:attrNameLst>
                                      </p:cBhvr>
                                      <p:to>
                                        <p:strVal val="0.5"/>
                                      </p:to>
                                    </p:set>
                                    <p:animEffect filter="image" prLst="opacity: 0.5">
                                      <p:cBhvr rctx="IE">
                                        <p:cTn id="55" dur="indefinite"/>
                                        <p:tgtEl>
                                          <p:spTgt spid="72"/>
                                        </p:tgtEl>
                                      </p:cBhvr>
                                    </p:animEffect>
                                  </p:childTnLst>
                                </p:cTn>
                              </p:par>
                              <p:par>
                                <p:cTn id="56" presetID="9" presetClass="emph" presetSubtype="0" nodeType="withEffect">
                                  <p:stCondLst>
                                    <p:cond delay="0"/>
                                  </p:stCondLst>
                                  <p:childTnLst>
                                    <p:set>
                                      <p:cBhvr rctx="PPT">
                                        <p:cTn id="57" dur="indefinite"/>
                                        <p:tgtEl>
                                          <p:spTgt spid="71"/>
                                        </p:tgtEl>
                                        <p:attrNameLst>
                                          <p:attrName>style.opacity</p:attrName>
                                        </p:attrNameLst>
                                      </p:cBhvr>
                                      <p:to>
                                        <p:strVal val="0.5"/>
                                      </p:to>
                                    </p:set>
                                    <p:animEffect filter="image" prLst="opacity: 0.5">
                                      <p:cBhvr rctx="IE">
                                        <p:cTn id="58" dur="indefinite"/>
                                        <p:tgtEl>
                                          <p:spTgt spid="71"/>
                                        </p:tgtEl>
                                      </p:cBhvr>
                                    </p:animEffect>
                                  </p:childTnLst>
                                </p:cTn>
                              </p:par>
                              <p:par>
                                <p:cTn id="59" presetID="9" presetClass="emph" presetSubtype="0" grpId="0" nodeType="withEffect">
                                  <p:stCondLst>
                                    <p:cond delay="0"/>
                                  </p:stCondLst>
                                  <p:childTnLst>
                                    <p:set>
                                      <p:cBhvr rctx="PPT">
                                        <p:cTn id="60" dur="indefinite"/>
                                        <p:tgtEl>
                                          <p:spTgt spid="93"/>
                                        </p:tgtEl>
                                        <p:attrNameLst>
                                          <p:attrName>style.opacity</p:attrName>
                                        </p:attrNameLst>
                                      </p:cBhvr>
                                      <p:to>
                                        <p:strVal val="0.5"/>
                                      </p:to>
                                    </p:set>
                                    <p:animEffect filter="image" prLst="opacity: 0.5">
                                      <p:cBhvr rctx="IE">
                                        <p:cTn id="61" dur="indefinite"/>
                                        <p:tgtEl>
                                          <p:spTgt spid="93"/>
                                        </p:tgtEl>
                                      </p:cBhvr>
                                    </p:animEffect>
                                  </p:childTnLst>
                                </p:cTn>
                              </p:par>
                              <p:par>
                                <p:cTn id="62" presetID="9" presetClass="emph" presetSubtype="0" nodeType="withEffect">
                                  <p:stCondLst>
                                    <p:cond delay="0"/>
                                  </p:stCondLst>
                                  <p:childTnLst>
                                    <p:set>
                                      <p:cBhvr rctx="PPT">
                                        <p:cTn id="63" dur="indefinite"/>
                                        <p:tgtEl>
                                          <p:spTgt spid="90"/>
                                        </p:tgtEl>
                                        <p:attrNameLst>
                                          <p:attrName>style.opacity</p:attrName>
                                        </p:attrNameLst>
                                      </p:cBhvr>
                                      <p:to>
                                        <p:strVal val="0.5"/>
                                      </p:to>
                                    </p:set>
                                    <p:animEffect filter="image" prLst="opacity: 0.5">
                                      <p:cBhvr rctx="IE">
                                        <p:cTn id="64" dur="indefinite"/>
                                        <p:tgtEl>
                                          <p:spTgt spid="90"/>
                                        </p:tgtEl>
                                      </p:cBhvr>
                                    </p:animEffect>
                                  </p:childTnLst>
                                </p:cTn>
                              </p:par>
                            </p:childTnLst>
                          </p:cTn>
                        </p:par>
                      </p:childTnLst>
                    </p:cTn>
                  </p:par>
                  <p:par>
                    <p:cTn id="65" fill="hold">
                      <p:stCondLst>
                        <p:cond delay="indefinite"/>
                      </p:stCondLst>
                      <p:childTnLst>
                        <p:par>
                          <p:cTn id="66" fill="hold">
                            <p:stCondLst>
                              <p:cond delay="0"/>
                            </p:stCondLst>
                            <p:childTnLst>
                              <p:par>
                                <p:cTn id="67" presetID="24" presetClass="emph" presetSubtype="0" fill="hold" grpId="0" nodeType="clickEffect">
                                  <p:stCondLst>
                                    <p:cond delay="0"/>
                                  </p:stCondLst>
                                  <p:childTnLst>
                                    <p:animClr clrSpc="hsl" dir="cw">
                                      <p:cBhvr override="childStyle">
                                        <p:cTn id="68" dur="500" fill="hold"/>
                                        <p:tgtEl>
                                          <p:spTgt spid="7"/>
                                        </p:tgtEl>
                                        <p:attrNameLst>
                                          <p:attrName>style.color</p:attrName>
                                        </p:attrNameLst>
                                      </p:cBhvr>
                                      <p:by>
                                        <p:hsl h="0" s="-12549" l="-25098"/>
                                      </p:by>
                                    </p:animClr>
                                    <p:animClr clrSpc="hsl" dir="cw">
                                      <p:cBhvr>
                                        <p:cTn id="69" dur="500" fill="hold"/>
                                        <p:tgtEl>
                                          <p:spTgt spid="7"/>
                                        </p:tgtEl>
                                        <p:attrNameLst>
                                          <p:attrName>fillcolor</p:attrName>
                                        </p:attrNameLst>
                                      </p:cBhvr>
                                      <p:by>
                                        <p:hsl h="0" s="-12549" l="-25098"/>
                                      </p:by>
                                    </p:animClr>
                                    <p:animClr clrSpc="hsl" dir="cw">
                                      <p:cBhvr>
                                        <p:cTn id="70" dur="500" fill="hold"/>
                                        <p:tgtEl>
                                          <p:spTgt spid="7"/>
                                        </p:tgtEl>
                                        <p:attrNameLst>
                                          <p:attrName>stroke.color</p:attrName>
                                        </p:attrNameLst>
                                      </p:cBhvr>
                                      <p:by>
                                        <p:hsl h="0" s="-12549" l="-25098"/>
                                      </p:by>
                                    </p:animClr>
                                    <p:set>
                                      <p:cBhvr>
                                        <p:cTn id="71" dur="500" fill="hold"/>
                                        <p:tgtEl>
                                          <p:spTgt spid="7"/>
                                        </p:tgtEl>
                                        <p:attrNameLst>
                                          <p:attrName>fill.type</p:attrName>
                                        </p:attrNameLst>
                                      </p:cBhvr>
                                      <p:to>
                                        <p:strVal val="solid"/>
                                      </p:to>
                                    </p:set>
                                  </p:childTnLst>
                                </p:cTn>
                              </p:par>
                              <p:par>
                                <p:cTn id="72" presetID="26" presetClass="emph" presetSubtype="0" fill="hold" nodeType="withEffect">
                                  <p:stCondLst>
                                    <p:cond delay="0"/>
                                  </p:stCondLst>
                                  <p:childTnLst>
                                    <p:animEffect transition="out" filter="fade">
                                      <p:cBhvr>
                                        <p:cTn id="73" dur="500" tmFilter="0, 0; .2, .5; .8, .5; 1, 0"/>
                                        <p:tgtEl>
                                          <p:spTgt spid="9"/>
                                        </p:tgtEl>
                                      </p:cBhvr>
                                    </p:animEffect>
                                    <p:animScale>
                                      <p:cBhvr>
                                        <p:cTn id="74" dur="250" autoRev="1" fill="hold"/>
                                        <p:tgtEl>
                                          <p:spTgt spid="9"/>
                                        </p:tgtEl>
                                      </p:cBhvr>
                                      <p:by x="105000" y="105000"/>
                                    </p:animScale>
                                  </p:childTnLst>
                                </p:cTn>
                              </p:par>
                              <p:par>
                                <p:cTn id="75" presetID="26" presetClass="emph" presetSubtype="0" fill="hold" nodeType="withEffect">
                                  <p:stCondLst>
                                    <p:cond delay="0"/>
                                  </p:stCondLst>
                                  <p:childTnLst>
                                    <p:animEffect transition="out" filter="fade">
                                      <p:cBhvr>
                                        <p:cTn id="76" dur="500" tmFilter="0, 0; .2, .5; .8, .5; 1, 0"/>
                                        <p:tgtEl>
                                          <p:spTgt spid="15"/>
                                        </p:tgtEl>
                                      </p:cBhvr>
                                    </p:animEffect>
                                    <p:animScale>
                                      <p:cBhvr>
                                        <p:cTn id="77"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0" grpId="0" animBg="1"/>
      <p:bldP spid="65" grpId="0" animBg="1"/>
      <p:bldP spid="66" grpId="0" animBg="1"/>
      <p:bldP spid="63" grpId="0" animBg="1"/>
      <p:bldP spid="7" grpId="0" animBg="1"/>
      <p:bldP spid="57" grpId="0" animBg="1"/>
      <p:bldP spid="60" grpId="0" animBg="1"/>
      <p:bldP spid="64" grpId="0" animBg="1"/>
      <p:bldP spid="62" grpId="0" animBg="1"/>
      <p:bldP spid="72" grpId="0" animBg="1"/>
      <p:bldP spid="9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SSID type Selector</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smtClean="0"/>
              <a:t>Top-k Frequency is not a good idea</a:t>
            </a:r>
          </a:p>
          <a:p>
            <a:r>
              <a:rPr lang="en-US" altLang="zh-TW" dirty="0" smtClean="0"/>
              <a:t>Temporal selection is better</a:t>
            </a:r>
          </a:p>
          <a:p>
            <a:r>
              <a:rPr lang="en-US" altLang="zh-TW" dirty="0" smtClean="0"/>
              <a:t>Type selection will be good</a:t>
            </a:r>
          </a:p>
          <a:p>
            <a:pPr lvl="1"/>
            <a:r>
              <a:rPr lang="en-US" altLang="zh-TW" dirty="0" smtClean="0"/>
              <a:t>To classify the location (with respect to BSSID) into five types:</a:t>
            </a:r>
          </a:p>
          <a:p>
            <a:pPr lvl="2"/>
            <a:r>
              <a:rPr lang="en-US" altLang="zh-TW" dirty="0" smtClean="0"/>
              <a:t>Private Location</a:t>
            </a:r>
          </a:p>
          <a:p>
            <a:pPr lvl="2"/>
            <a:r>
              <a:rPr lang="en-US" altLang="zh-TW" dirty="0" smtClean="0"/>
              <a:t>Working Location</a:t>
            </a:r>
          </a:p>
          <a:p>
            <a:pPr lvl="2"/>
            <a:r>
              <a:rPr lang="en-US" altLang="zh-TW" dirty="0" smtClean="0"/>
              <a:t>Catering Location</a:t>
            </a:r>
          </a:p>
          <a:p>
            <a:pPr lvl="2"/>
            <a:r>
              <a:rPr lang="en-US" altLang="zh-TW" dirty="0" smtClean="0"/>
              <a:t>Shopping Location </a:t>
            </a:r>
          </a:p>
          <a:p>
            <a:pPr lvl="2"/>
            <a:r>
              <a:rPr lang="en-US" altLang="zh-TW" dirty="0" smtClean="0"/>
              <a:t>Recreation Location</a:t>
            </a:r>
            <a:endParaRPr lang="zh-TW" altLang="en-US" dirty="0"/>
          </a:p>
        </p:txBody>
      </p:sp>
    </p:spTree>
    <p:extLst>
      <p:ext uri="{BB962C8B-B14F-4D97-AF65-F5344CB8AC3E}">
        <p14:creationId xmlns:p14="http://schemas.microsoft.com/office/powerpoint/2010/main" xmlns="" val="330456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直線單箭頭接點 89"/>
          <p:cNvCxnSpPr/>
          <p:nvPr/>
        </p:nvCxnSpPr>
        <p:spPr>
          <a:xfrm rot="16200000" flipV="1">
            <a:off x="7095206" y="2437239"/>
            <a:ext cx="1079562" cy="95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78" name="群組 77"/>
          <p:cNvGrpSpPr/>
          <p:nvPr/>
        </p:nvGrpSpPr>
        <p:grpSpPr>
          <a:xfrm>
            <a:off x="673527" y="1652573"/>
            <a:ext cx="1785950" cy="1785951"/>
            <a:chOff x="785786" y="-166713"/>
            <a:chExt cx="2286016" cy="2381268"/>
          </a:xfrm>
        </p:grpSpPr>
        <p:sp>
          <p:nvSpPr>
            <p:cNvPr id="79" name="流程圖: 多重文件 78"/>
            <p:cNvSpPr/>
            <p:nvPr/>
          </p:nvSpPr>
          <p:spPr>
            <a:xfrm>
              <a:off x="1643042" y="-166713"/>
              <a:ext cx="1428760" cy="135732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80" name="流程圖: 多重文件 79"/>
            <p:cNvSpPr/>
            <p:nvPr/>
          </p:nvSpPr>
          <p:spPr>
            <a:xfrm>
              <a:off x="1357290" y="14285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81" name="流程圖: 多重文件 80"/>
            <p:cNvSpPr/>
            <p:nvPr/>
          </p:nvSpPr>
          <p:spPr>
            <a:xfrm>
              <a:off x="1071538" y="50004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86" name="流程圖: 多重文件 85"/>
            <p:cNvSpPr/>
            <p:nvPr/>
          </p:nvSpPr>
          <p:spPr>
            <a:xfrm>
              <a:off x="785786" y="857233"/>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sz="1400" dirty="0" smtClean="0"/>
                <a:t>Raw Wi-Fi Logs</a:t>
              </a:r>
              <a:endParaRPr lang="zh-TW" altLang="en-US" sz="1400" dirty="0"/>
            </a:p>
          </p:txBody>
        </p:sp>
      </p:grpSp>
      <p:cxnSp>
        <p:nvCxnSpPr>
          <p:cNvPr id="71" name="直線單箭頭接點 70"/>
          <p:cNvCxnSpPr/>
          <p:nvPr/>
        </p:nvCxnSpPr>
        <p:spPr>
          <a:xfrm rot="16200000" flipV="1">
            <a:off x="7127379" y="3912609"/>
            <a:ext cx="1079562" cy="95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7" name="流程圖: 卡片 66"/>
          <p:cNvSpPr/>
          <p:nvPr/>
        </p:nvSpPr>
        <p:spPr>
          <a:xfrm>
            <a:off x="7178538" y="3976094"/>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68" name="流程圖: 卡片 67"/>
          <p:cNvSpPr/>
          <p:nvPr/>
        </p:nvSpPr>
        <p:spPr>
          <a:xfrm>
            <a:off x="7535728" y="4047532"/>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69" name="流程圖: 卡片 68"/>
          <p:cNvSpPr/>
          <p:nvPr/>
        </p:nvSpPr>
        <p:spPr>
          <a:xfrm>
            <a:off x="6821348" y="4057056"/>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70" name="流程圖: 卡片 69"/>
          <p:cNvSpPr/>
          <p:nvPr/>
        </p:nvSpPr>
        <p:spPr>
          <a:xfrm>
            <a:off x="6535596" y="4190408"/>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65" name="流程圖: 卡片 64"/>
          <p:cNvSpPr/>
          <p:nvPr/>
        </p:nvSpPr>
        <p:spPr>
          <a:xfrm>
            <a:off x="7473814" y="4180884"/>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66" name="流程圖: 卡片 65"/>
          <p:cNvSpPr/>
          <p:nvPr/>
        </p:nvSpPr>
        <p:spPr>
          <a:xfrm>
            <a:off x="7750042" y="4333284"/>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63" name="流程圖: 卡片 62"/>
          <p:cNvSpPr/>
          <p:nvPr/>
        </p:nvSpPr>
        <p:spPr>
          <a:xfrm>
            <a:off x="7045186" y="4261846"/>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cxnSp>
        <p:nvCxnSpPr>
          <p:cNvPr id="61" name="直線單箭頭接點 60"/>
          <p:cNvCxnSpPr/>
          <p:nvPr/>
        </p:nvCxnSpPr>
        <p:spPr>
          <a:xfrm rot="16200000" flipV="1">
            <a:off x="7211887" y="5538059"/>
            <a:ext cx="865248" cy="952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矩形 6"/>
          <p:cNvSpPr/>
          <p:nvPr/>
        </p:nvSpPr>
        <p:spPr>
          <a:xfrm>
            <a:off x="3119294" y="2607463"/>
            <a:ext cx="2000264" cy="5000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b="1" dirty="0" smtClean="0"/>
              <a:t>SSID Type Selector</a:t>
            </a:r>
            <a:endParaRPr lang="zh-TW" altLang="en-US" b="1" dirty="0"/>
          </a:p>
        </p:txBody>
      </p:sp>
      <p:cxnSp>
        <p:nvCxnSpPr>
          <p:cNvPr id="9" name="直線單箭頭接點 8"/>
          <p:cNvCxnSpPr>
            <a:endCxn id="7" idx="1"/>
          </p:cNvCxnSpPr>
          <p:nvPr/>
        </p:nvCxnSpPr>
        <p:spPr>
          <a:xfrm>
            <a:off x="2134179" y="2847973"/>
            <a:ext cx="985115" cy="95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線單箭頭接點 14"/>
          <p:cNvCxnSpPr/>
          <p:nvPr/>
        </p:nvCxnSpPr>
        <p:spPr>
          <a:xfrm rot="16200000" flipH="1">
            <a:off x="3845672" y="3405279"/>
            <a:ext cx="546744" cy="7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線單箭頭接點 18"/>
          <p:cNvCxnSpPr/>
          <p:nvPr/>
        </p:nvCxnSpPr>
        <p:spPr>
          <a:xfrm>
            <a:off x="2148610" y="6343035"/>
            <a:ext cx="1785950" cy="15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38" name="群組 37"/>
          <p:cNvGrpSpPr/>
          <p:nvPr/>
        </p:nvGrpSpPr>
        <p:grpSpPr>
          <a:xfrm>
            <a:off x="3123323" y="3714752"/>
            <a:ext cx="1562706" cy="1553777"/>
            <a:chOff x="785786" y="142852"/>
            <a:chExt cx="2000264" cy="2071702"/>
          </a:xfrm>
        </p:grpSpPr>
        <p:sp>
          <p:nvSpPr>
            <p:cNvPr id="40" name="流程圖: 多重文件 39"/>
            <p:cNvSpPr/>
            <p:nvPr/>
          </p:nvSpPr>
          <p:spPr>
            <a:xfrm>
              <a:off x="1357290" y="14285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41" name="流程圖: 多重文件 40"/>
            <p:cNvSpPr/>
            <p:nvPr/>
          </p:nvSpPr>
          <p:spPr>
            <a:xfrm>
              <a:off x="1071538" y="50004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42" name="流程圖: 多重文件 41"/>
            <p:cNvSpPr/>
            <p:nvPr/>
          </p:nvSpPr>
          <p:spPr>
            <a:xfrm>
              <a:off x="785786" y="85723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sz="1400" dirty="0" smtClean="0"/>
                <a:t>Wi-Fi Log Subset</a:t>
              </a:r>
              <a:endParaRPr lang="zh-TW" altLang="en-US" sz="1400" dirty="0"/>
            </a:p>
          </p:txBody>
        </p:sp>
      </p:grpSp>
      <p:grpSp>
        <p:nvGrpSpPr>
          <p:cNvPr id="48" name="群組 47"/>
          <p:cNvGrpSpPr/>
          <p:nvPr/>
        </p:nvGrpSpPr>
        <p:grpSpPr>
          <a:xfrm>
            <a:off x="4118662" y="5482842"/>
            <a:ext cx="1339462" cy="1285884"/>
            <a:chOff x="785786" y="500042"/>
            <a:chExt cx="1714512" cy="1714512"/>
          </a:xfrm>
        </p:grpSpPr>
        <p:sp>
          <p:nvSpPr>
            <p:cNvPr id="50" name="流程圖: 多重文件 49"/>
            <p:cNvSpPr/>
            <p:nvPr/>
          </p:nvSpPr>
          <p:spPr>
            <a:xfrm>
              <a:off x="1071538" y="50004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51" name="流程圖: 多重文件 50"/>
            <p:cNvSpPr/>
            <p:nvPr/>
          </p:nvSpPr>
          <p:spPr>
            <a:xfrm>
              <a:off x="785786" y="85723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sz="1400" dirty="0" smtClean="0"/>
                <a:t>Wi-Fi Log Subset</a:t>
              </a:r>
              <a:endParaRPr lang="zh-TW" altLang="en-US" sz="1400" dirty="0"/>
            </a:p>
          </p:txBody>
        </p:sp>
      </p:grpSp>
      <p:sp>
        <p:nvSpPr>
          <p:cNvPr id="57" name="矩形 56"/>
          <p:cNvSpPr/>
          <p:nvPr/>
        </p:nvSpPr>
        <p:spPr>
          <a:xfrm>
            <a:off x="148346" y="5768594"/>
            <a:ext cx="2000264" cy="10001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TW" sz="1400" dirty="0" smtClean="0"/>
          </a:p>
          <a:p>
            <a:r>
              <a:rPr lang="en-US" altLang="zh-TW" b="1" dirty="0" smtClean="0"/>
              <a:t>Lexical Level Filter</a:t>
            </a:r>
          </a:p>
          <a:p>
            <a:pPr>
              <a:buFontTx/>
              <a:buChar char="-"/>
            </a:pPr>
            <a:r>
              <a:rPr lang="en-US" altLang="zh-TW" sz="1400" dirty="0" smtClean="0"/>
              <a:t>Initial Filter</a:t>
            </a:r>
          </a:p>
          <a:p>
            <a:pPr>
              <a:buFontTx/>
              <a:buChar char="-"/>
            </a:pPr>
            <a:r>
              <a:rPr lang="en-US" altLang="zh-TW" sz="1400" dirty="0" smtClean="0"/>
              <a:t>Affix Filter</a:t>
            </a:r>
          </a:p>
          <a:p>
            <a:pPr>
              <a:buFontTx/>
              <a:buChar char="-"/>
            </a:pPr>
            <a:r>
              <a:rPr lang="en-US" altLang="zh-TW" sz="1400" dirty="0" smtClean="0"/>
              <a:t>Lexical Classifier Filter</a:t>
            </a:r>
          </a:p>
          <a:p>
            <a:pPr algn="ctr"/>
            <a:endParaRPr lang="zh-TW" altLang="en-US" sz="1400" dirty="0"/>
          </a:p>
        </p:txBody>
      </p:sp>
      <p:sp>
        <p:nvSpPr>
          <p:cNvPr id="60" name="矩形 59"/>
          <p:cNvSpPr/>
          <p:nvPr/>
        </p:nvSpPr>
        <p:spPr>
          <a:xfrm>
            <a:off x="6644379" y="5991838"/>
            <a:ext cx="2000264" cy="714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b="1" dirty="0" smtClean="0"/>
              <a:t>Latent Semantic Enhancement </a:t>
            </a:r>
          </a:p>
        </p:txBody>
      </p:sp>
      <p:sp>
        <p:nvSpPr>
          <p:cNvPr id="64" name="流程圖: 卡片 63"/>
          <p:cNvSpPr/>
          <p:nvPr/>
        </p:nvSpPr>
        <p:spPr>
          <a:xfrm>
            <a:off x="7321414" y="4414246"/>
            <a:ext cx="1000132" cy="714380"/>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dirty="0"/>
          </a:p>
        </p:txBody>
      </p:sp>
      <p:sp>
        <p:nvSpPr>
          <p:cNvPr id="62" name="流程圖: 卡片 61"/>
          <p:cNvSpPr/>
          <p:nvPr/>
        </p:nvSpPr>
        <p:spPr>
          <a:xfrm>
            <a:off x="6892786" y="4476160"/>
            <a:ext cx="1000132" cy="785818"/>
          </a:xfrm>
          <a:prstGeom prst="flowChartPunchedCar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400" dirty="0" smtClean="0"/>
              <a:t>SSID Expanded Topics </a:t>
            </a:r>
            <a:endParaRPr lang="zh-TW" altLang="en-US" sz="1400" dirty="0"/>
          </a:p>
        </p:txBody>
      </p:sp>
      <p:sp>
        <p:nvSpPr>
          <p:cNvPr id="72" name="矩形 71"/>
          <p:cNvSpPr/>
          <p:nvPr/>
        </p:nvSpPr>
        <p:spPr>
          <a:xfrm>
            <a:off x="6658833" y="2564582"/>
            <a:ext cx="2000264" cy="714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b="1" dirty="0" smtClean="0"/>
              <a:t>Latent Semantic Filter</a:t>
            </a:r>
          </a:p>
        </p:txBody>
      </p:sp>
      <p:sp>
        <p:nvSpPr>
          <p:cNvPr id="93" name="流程圖: 文件 92"/>
          <p:cNvSpPr/>
          <p:nvPr/>
        </p:nvSpPr>
        <p:spPr>
          <a:xfrm>
            <a:off x="6808704" y="1366821"/>
            <a:ext cx="1643042" cy="785818"/>
          </a:xfrm>
          <a:prstGeom prst="flowChartDocumen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TW" dirty="0" smtClean="0"/>
              <a:t>User Profile</a:t>
            </a:r>
            <a:endParaRPr lang="zh-TW" altLang="en-US" dirty="0"/>
          </a:p>
        </p:txBody>
      </p:sp>
      <p:grpSp>
        <p:nvGrpSpPr>
          <p:cNvPr id="43" name="群組 42"/>
          <p:cNvGrpSpPr/>
          <p:nvPr/>
        </p:nvGrpSpPr>
        <p:grpSpPr>
          <a:xfrm>
            <a:off x="316337" y="2009763"/>
            <a:ext cx="1785950" cy="1785951"/>
            <a:chOff x="785786" y="-166713"/>
            <a:chExt cx="2286016" cy="2381268"/>
          </a:xfrm>
        </p:grpSpPr>
        <p:sp>
          <p:nvSpPr>
            <p:cNvPr id="44" name="流程圖: 多重文件 43"/>
            <p:cNvSpPr/>
            <p:nvPr/>
          </p:nvSpPr>
          <p:spPr>
            <a:xfrm>
              <a:off x="1643042" y="-166713"/>
              <a:ext cx="1428760" cy="1357323"/>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45" name="流程圖: 多重文件 44"/>
            <p:cNvSpPr/>
            <p:nvPr/>
          </p:nvSpPr>
          <p:spPr>
            <a:xfrm>
              <a:off x="1357290" y="14285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46" name="流程圖: 多重文件 45"/>
            <p:cNvSpPr/>
            <p:nvPr/>
          </p:nvSpPr>
          <p:spPr>
            <a:xfrm>
              <a:off x="1071538" y="500042"/>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sz="1400"/>
            </a:p>
          </p:txBody>
        </p:sp>
        <p:sp>
          <p:nvSpPr>
            <p:cNvPr id="47" name="流程圖: 多重文件 46"/>
            <p:cNvSpPr/>
            <p:nvPr/>
          </p:nvSpPr>
          <p:spPr>
            <a:xfrm>
              <a:off x="785786" y="857233"/>
              <a:ext cx="1428760" cy="1357322"/>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TW" sz="1400" dirty="0" smtClean="0"/>
                <a:t>Raw Wi-Fi Logs</a:t>
              </a:r>
              <a:endParaRPr lang="zh-TW" altLang="en-US" sz="1400" dirty="0"/>
            </a:p>
          </p:txBody>
        </p:sp>
      </p:grpSp>
      <p:sp>
        <p:nvSpPr>
          <p:cNvPr id="4" name="標題 3"/>
          <p:cNvSpPr>
            <a:spLocks noGrp="1"/>
          </p:cNvSpPr>
          <p:nvPr>
            <p:ph type="title"/>
          </p:nvPr>
        </p:nvSpPr>
        <p:spPr/>
        <p:txBody>
          <a:bodyPr/>
          <a:lstStyle/>
          <a:p>
            <a:r>
              <a:rPr lang="en-US" altLang="zh-TW" dirty="0" smtClean="0"/>
              <a:t>A Data Cleansing Framework</a:t>
            </a:r>
            <a:endParaRPr lang="zh-TW" altLang="en-US" dirty="0"/>
          </a:p>
        </p:txBody>
      </p:sp>
      <p:cxnSp>
        <p:nvCxnSpPr>
          <p:cNvPr id="8" name="肘形接點 7"/>
          <p:cNvCxnSpPr>
            <a:stCxn id="42" idx="1"/>
            <a:endCxn id="57" idx="0"/>
          </p:cNvCxnSpPr>
          <p:nvPr/>
        </p:nvCxnSpPr>
        <p:spPr>
          <a:xfrm rot="10800000" flipV="1">
            <a:off x="1148479" y="4759532"/>
            <a:ext cx="1974845" cy="1009061"/>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49" name="肘形接點 48"/>
          <p:cNvCxnSpPr>
            <a:stCxn id="50" idx="3"/>
            <a:endCxn id="60" idx="1"/>
          </p:cNvCxnSpPr>
          <p:nvPr/>
        </p:nvCxnSpPr>
        <p:spPr>
          <a:xfrm>
            <a:off x="5458124" y="5991838"/>
            <a:ext cx="1186255" cy="35719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15319366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 Opportunity </a:t>
            </a:r>
            <a:endParaRPr lang="zh-TW" altLang="en-US" dirty="0"/>
          </a:p>
        </p:txBody>
      </p:sp>
      <p:pic>
        <p:nvPicPr>
          <p:cNvPr id="6146" name="Picture 2"/>
          <p:cNvPicPr>
            <a:picLocks noGrp="1" noChangeAspect="1" noChangeArrowheads="1"/>
          </p:cNvPicPr>
          <p:nvPr>
            <p:ph idx="1"/>
          </p:nvPr>
        </p:nvPicPr>
        <p:blipFill>
          <a:blip r:embed="rId2"/>
          <a:srcRect/>
          <a:stretch>
            <a:fillRect/>
          </a:stretch>
        </p:blipFill>
        <p:spPr bwMode="auto">
          <a:xfrm>
            <a:off x="928662" y="1571612"/>
            <a:ext cx="6931553" cy="2928958"/>
          </a:xfrm>
          <a:prstGeom prst="rect">
            <a:avLst/>
          </a:prstGeom>
          <a:noFill/>
          <a:ln w="9525">
            <a:noFill/>
            <a:miter lim="800000"/>
            <a:headEnd/>
            <a:tailEnd/>
          </a:ln>
          <a:effectLst/>
        </p:spPr>
      </p:pic>
      <p:sp>
        <p:nvSpPr>
          <p:cNvPr id="5" name="矩形 4"/>
          <p:cNvSpPr/>
          <p:nvPr/>
        </p:nvSpPr>
        <p:spPr>
          <a:xfrm>
            <a:off x="857224" y="4643446"/>
            <a:ext cx="8072494" cy="1323439"/>
          </a:xfrm>
          <a:prstGeom prst="rect">
            <a:avLst/>
          </a:prstGeom>
        </p:spPr>
        <p:txBody>
          <a:bodyPr wrap="square">
            <a:spAutoFit/>
          </a:bodyPr>
          <a:lstStyle/>
          <a:p>
            <a:r>
              <a:rPr lang="en-US" altLang="zh-TW" sz="2000" dirty="0" smtClean="0"/>
              <a:t>The observation is that human behaviors are not random, e.g., people visit restaurants around noon, go for work in the daytime, and stay at home at night. Namely, we can make use of the visiting patterns of the users to a place to infer the type of the place.</a:t>
            </a:r>
            <a:endParaRPr lang="zh-TW" altLang="en-US" sz="2000" dirty="0"/>
          </a:p>
        </p:txBody>
      </p:sp>
    </p:spTree>
    <p:extLst>
      <p:ext uri="{BB962C8B-B14F-4D97-AF65-F5344CB8AC3E}">
        <p14:creationId xmlns:p14="http://schemas.microsoft.com/office/powerpoint/2010/main" xmlns="" val="3338945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600" dirty="0" smtClean="0"/>
              <a:t> Place Type </a:t>
            </a:r>
            <a:r>
              <a:rPr lang="en-US" altLang="zh-TW" sz="3600" dirty="0"/>
              <a:t>Distribution over a Week</a:t>
            </a:r>
            <a:endParaRPr lang="zh-TW" sz="3600" dirty="0"/>
          </a:p>
        </p:txBody>
      </p:sp>
      <p:pic>
        <p:nvPicPr>
          <p:cNvPr id="7198" name="Picture 30"/>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7504" y="2132856"/>
            <a:ext cx="4356096" cy="291611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 name="Picture 30"/>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572000" y="2141699"/>
            <a:ext cx="4356096" cy="294348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67304650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標題 1"/>
          <p:cNvSpPr txBox="1">
            <a:spLocks/>
          </p:cNvSpPr>
          <p:nvPr/>
        </p:nvSpPr>
        <p:spPr bwMode="auto">
          <a:xfrm>
            <a:off x="457200" y="274638"/>
            <a:ext cx="8229600" cy="1143000"/>
          </a:xfrm>
          <a:prstGeom prst="rect">
            <a:avLst/>
          </a:prstGeom>
          <a:noFill/>
          <a:ln w="9525">
            <a:noFill/>
            <a:miter lim="800000"/>
            <a:headEnd/>
            <a:tailEnd/>
          </a:ln>
        </p:spPr>
        <p:txBody>
          <a:bodyPr/>
          <a:lstStyle/>
          <a:p>
            <a:pPr algn="ctr">
              <a:lnSpc>
                <a:spcPct val="80000"/>
              </a:lnSpc>
            </a:pPr>
            <a:r>
              <a:rPr lang="en-US" altLang="zh-TW" sz="4100" dirty="0" smtClean="0">
                <a:latin typeface="Calibri" pitchFamily="34" charset="0"/>
              </a:rPr>
              <a:t>Step</a:t>
            </a:r>
            <a:r>
              <a:rPr kumimoji="0" lang="en-US" altLang="zh-TW" sz="4100" dirty="0" smtClean="0">
                <a:latin typeface="Calibri" pitchFamily="34" charset="0"/>
              </a:rPr>
              <a:t>(1/3</a:t>
            </a:r>
            <a:r>
              <a:rPr kumimoji="0" lang="en-US" altLang="zh-TW" sz="4100" dirty="0">
                <a:latin typeface="Calibri" pitchFamily="34" charset="0"/>
              </a:rPr>
              <a:t>): Crowdsourcing for place naming</a:t>
            </a:r>
            <a:endParaRPr kumimoji="0" lang="zh-TW" altLang="en-US" sz="4100" dirty="0">
              <a:solidFill>
                <a:srgbClr val="11488B"/>
              </a:solidFill>
              <a:latin typeface="Calibri" pitchFamily="34" charset="0"/>
            </a:endParaRPr>
          </a:p>
        </p:txBody>
      </p:sp>
      <p:sp>
        <p:nvSpPr>
          <p:cNvPr id="31" name="文字方塊 30"/>
          <p:cNvSpPr txBox="1">
            <a:spLocks noChangeArrowheads="1"/>
          </p:cNvSpPr>
          <p:nvPr/>
        </p:nvSpPr>
        <p:spPr bwMode="auto">
          <a:xfrm>
            <a:off x="4429124" y="5572140"/>
            <a:ext cx="3600450" cy="708025"/>
          </a:xfrm>
          <a:prstGeom prst="rect">
            <a:avLst/>
          </a:prstGeom>
          <a:solidFill>
            <a:srgbClr val="4BACC6"/>
          </a:solidFill>
          <a:ln w="38100">
            <a:solidFill>
              <a:schemeClr val="bg1"/>
            </a:solidFill>
            <a:miter lim="800000"/>
            <a:headEnd/>
            <a:tailEnd/>
          </a:ln>
          <a:effectLst>
            <a:outerShdw blurRad="63500" dist="20000" dir="5400000" rotWithShape="0">
              <a:srgbClr val="000000">
                <a:alpha val="37999"/>
              </a:srgbClr>
            </a:outerShdw>
          </a:effectLst>
        </p:spPr>
        <p:txBody>
          <a:bodyPr>
            <a:spAutoFit/>
          </a:bodyPr>
          <a:lstStyle/>
          <a:p>
            <a:pPr>
              <a:defRPr/>
            </a:pPr>
            <a:r>
              <a:rPr kumimoji="0" lang="en-US" altLang="zh-TW" sz="2000" b="1" dirty="0">
                <a:latin typeface="Calibri" pitchFamily="34" charset="0"/>
                <a:ea typeface="新細明體" pitchFamily="18" charset="-120"/>
              </a:rPr>
              <a:t>Employ User Feedbacks for Place Naming and Descriptions</a:t>
            </a:r>
            <a:endParaRPr kumimoji="0" lang="zh-TW" altLang="en-US" sz="2000" b="1" dirty="0">
              <a:latin typeface="Calibri" pitchFamily="34" charset="0"/>
              <a:ea typeface="新細明體" pitchFamily="18" charset="-120"/>
            </a:endParaRPr>
          </a:p>
        </p:txBody>
      </p:sp>
      <p:pic>
        <p:nvPicPr>
          <p:cNvPr id="40" name="Picture 2" descr="http://attach.sogi.com.tw/img_product/360/NO_9768.jpg"/>
          <p:cNvPicPr>
            <a:picLocks noChangeAspect="1" noChangeArrowheads="1"/>
          </p:cNvPicPr>
          <p:nvPr/>
        </p:nvPicPr>
        <p:blipFill>
          <a:blip r:embed="rId2" cstate="print">
            <a:extLst/>
          </a:blip>
          <a:srcRect/>
          <a:stretch>
            <a:fillRect/>
          </a:stretch>
        </p:blipFill>
        <p:spPr bwMode="auto">
          <a:xfrm>
            <a:off x="4286804" y="2492623"/>
            <a:ext cx="589596" cy="589596"/>
          </a:xfrm>
          <a:prstGeom prst="rect">
            <a:avLst/>
          </a:prstGeom>
          <a:ln>
            <a:noFill/>
          </a:ln>
          <a:effectLst>
            <a:softEdge rad="112500"/>
          </a:effectLst>
          <a:extLst/>
        </p:spPr>
      </p:pic>
      <p:graphicFrame>
        <p:nvGraphicFramePr>
          <p:cNvPr id="2" name="表格 1"/>
          <p:cNvGraphicFramePr>
            <a:graphicFrameLocks noGrp="1"/>
          </p:cNvGraphicFramePr>
          <p:nvPr/>
        </p:nvGraphicFramePr>
        <p:xfrm>
          <a:off x="4286248" y="2195501"/>
          <a:ext cx="4441825" cy="2600325"/>
        </p:xfrm>
        <a:graphic>
          <a:graphicData uri="http://schemas.openxmlformats.org/drawingml/2006/table">
            <a:tbl>
              <a:tblPr/>
              <a:tblGrid>
                <a:gridCol w="2220912"/>
                <a:gridCol w="2220913"/>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smtClean="0">
                          <a:ln>
                            <a:noFill/>
                          </a:ln>
                          <a:solidFill>
                            <a:srgbClr val="FFFFFF"/>
                          </a:solidFill>
                          <a:effectLst/>
                          <a:latin typeface="Calibri" pitchFamily="34" charset="0"/>
                          <a:ea typeface="新細明體" pitchFamily="18" charset="-120"/>
                        </a:rPr>
                        <a:t>BSSID</a:t>
                      </a:r>
                      <a:endParaRPr kumimoji="0" lang="zh-TW" altLang="en-US" sz="1800" b="1" i="0" u="none" strike="noStrike" cap="none" normalizeH="0" baseline="0" smtClean="0">
                        <a:ln>
                          <a:noFill/>
                        </a:ln>
                        <a:solidFill>
                          <a:srgbClr val="FFFFFF"/>
                        </a:solidFill>
                        <a:effectLst/>
                        <a:latin typeface="Calibri" pitchFamily="34" charset="0"/>
                        <a:ea typeface="新細明體" pitchFamily="18" charset="-120"/>
                      </a:endParaRPr>
                    </a:p>
                  </a:txBody>
                  <a:tcPr marL="91427" marR="91427"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1" i="0" u="none" strike="noStrike" cap="none" normalizeH="0" baseline="0" smtClean="0">
                          <a:ln>
                            <a:noFill/>
                          </a:ln>
                          <a:solidFill>
                            <a:srgbClr val="FFFFFF"/>
                          </a:solidFill>
                          <a:effectLst/>
                          <a:latin typeface="Calibri" pitchFamily="34" charset="0"/>
                          <a:ea typeface="新細明體" pitchFamily="18" charset="-120"/>
                        </a:rPr>
                        <a:t>Place Description</a:t>
                      </a:r>
                      <a:endParaRPr kumimoji="0" lang="zh-TW" altLang="en-US" sz="1800" b="1" i="0" u="none" strike="noStrike" cap="none" normalizeH="0" baseline="0" smtClean="0">
                        <a:ln>
                          <a:noFill/>
                        </a:ln>
                        <a:solidFill>
                          <a:srgbClr val="FFFFFF"/>
                        </a:solidFill>
                        <a:effectLst/>
                        <a:latin typeface="Calibri" pitchFamily="34" charset="0"/>
                        <a:ea typeface="新細明體" pitchFamily="18" charset="-120"/>
                      </a:endParaRPr>
                    </a:p>
                  </a:txBody>
                  <a:tcPr marL="91427" marR="91427"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Calibri" pitchFamily="34" charset="0"/>
                          <a:ea typeface="新細明體" pitchFamily="18" charset="-120"/>
                        </a:rPr>
                        <a:t>(40:4a:03:24:3c:b0)</a:t>
                      </a:r>
                      <a:endParaRPr kumimoji="0" lang="zh-TW" altLang="en-US" sz="1800" b="0" i="0" u="none" strike="noStrike" cap="none" normalizeH="0" baseline="0" smtClean="0">
                        <a:ln>
                          <a:noFill/>
                        </a:ln>
                        <a:solidFill>
                          <a:srgbClr val="000000"/>
                        </a:solidFill>
                        <a:effectLst/>
                        <a:latin typeface="Calibri" pitchFamily="34" charset="0"/>
                        <a:ea typeface="新細明體" pitchFamily="18" charset="-120"/>
                      </a:endParaRPr>
                    </a:p>
                  </a:txBody>
                  <a:tcPr marL="91427" marR="91427"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Calibri" pitchFamily="34" charset="0"/>
                          <a:ea typeface="新細明體" pitchFamily="18" charset="-120"/>
                        </a:rPr>
                        <a:t>TJs’ Grocery</a:t>
                      </a:r>
                      <a:endParaRPr kumimoji="0" lang="zh-TW" altLang="en-US" sz="1800" b="0" i="0" u="none" strike="noStrike" cap="none" normalizeH="0" baseline="0" smtClean="0">
                        <a:ln>
                          <a:noFill/>
                        </a:ln>
                        <a:solidFill>
                          <a:srgbClr val="000000"/>
                        </a:solidFill>
                        <a:effectLst/>
                        <a:latin typeface="Calibri" pitchFamily="34" charset="0"/>
                        <a:ea typeface="新細明體" pitchFamily="18" charset="-120"/>
                      </a:endParaRPr>
                    </a:p>
                  </a:txBody>
                  <a:tcPr marL="91427" marR="91427"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Calibri" pitchFamily="34" charset="0"/>
                          <a:ea typeface="新細明體" pitchFamily="18" charset="-120"/>
                        </a:rPr>
                        <a:t>     :</a:t>
                      </a:r>
                      <a:endParaRPr kumimoji="0" lang="zh-TW" altLang="en-US" sz="1800" b="0" i="0" u="none" strike="noStrike" cap="none" normalizeH="0" baseline="0" smtClean="0">
                        <a:ln>
                          <a:noFill/>
                        </a:ln>
                        <a:solidFill>
                          <a:srgbClr val="000000"/>
                        </a:solidFill>
                        <a:effectLst/>
                        <a:latin typeface="Calibri" pitchFamily="34" charset="0"/>
                        <a:ea typeface="新細明體" pitchFamily="18" charset="-120"/>
                      </a:endParaRPr>
                    </a:p>
                  </a:txBody>
                  <a:tcPr marL="91427" marR="91427"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Calibri" pitchFamily="34" charset="0"/>
                          <a:ea typeface="新細明體" pitchFamily="18" charset="-120"/>
                        </a:rPr>
                        <a:t>        :</a:t>
                      </a:r>
                      <a:endParaRPr kumimoji="0" lang="zh-TW" altLang="en-US" sz="1800" b="0" i="0" u="none" strike="noStrike" cap="none" normalizeH="0" baseline="0" smtClean="0">
                        <a:ln>
                          <a:noFill/>
                        </a:ln>
                        <a:solidFill>
                          <a:srgbClr val="000000"/>
                        </a:solidFill>
                        <a:effectLst/>
                        <a:latin typeface="Calibri" pitchFamily="34" charset="0"/>
                        <a:ea typeface="新細明體" pitchFamily="18" charset="-120"/>
                      </a:endParaRPr>
                    </a:p>
                  </a:txBody>
                  <a:tcPr marL="91427" marR="91427"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Calibri" pitchFamily="34" charset="0"/>
                          <a:ea typeface="新細明體" pitchFamily="18" charset="-120"/>
                        </a:rPr>
                        <a:t>     :</a:t>
                      </a:r>
                      <a:endParaRPr kumimoji="0" lang="zh-TW" altLang="en-US" sz="1800" b="0" i="0" u="none" strike="noStrike" cap="none" normalizeH="0" baseline="0" smtClean="0">
                        <a:ln>
                          <a:noFill/>
                        </a:ln>
                        <a:solidFill>
                          <a:srgbClr val="000000"/>
                        </a:solidFill>
                        <a:effectLst/>
                        <a:latin typeface="Calibri" pitchFamily="34" charset="0"/>
                        <a:ea typeface="新細明體" pitchFamily="18" charset="-120"/>
                      </a:endParaRPr>
                    </a:p>
                  </a:txBody>
                  <a:tcPr marL="91427" marR="91427"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Calibri" pitchFamily="34" charset="0"/>
                          <a:ea typeface="新細明體" pitchFamily="18" charset="-120"/>
                        </a:rPr>
                        <a:t>        :</a:t>
                      </a:r>
                      <a:endParaRPr kumimoji="0" lang="zh-TW" altLang="en-US" sz="1800" b="0" i="0" u="none" strike="noStrike" cap="none" normalizeH="0" baseline="0" smtClean="0">
                        <a:ln>
                          <a:noFill/>
                        </a:ln>
                        <a:solidFill>
                          <a:srgbClr val="000000"/>
                        </a:solidFill>
                        <a:effectLst/>
                        <a:latin typeface="Calibri" pitchFamily="34" charset="0"/>
                        <a:ea typeface="新細明體" pitchFamily="18" charset="-120"/>
                      </a:endParaRPr>
                    </a:p>
                  </a:txBody>
                  <a:tcPr marL="91427" marR="91427"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Calibri" pitchFamily="34" charset="0"/>
                          <a:ea typeface="新細明體" pitchFamily="18" charset="-120"/>
                        </a:rPr>
                        <a:t>(90:f6:52:bf:18:18)</a:t>
                      </a:r>
                      <a:endParaRPr kumimoji="0" lang="zh-TW" altLang="en-US" sz="1800" b="0" i="0" u="none" strike="noStrike" cap="none" normalizeH="0" baseline="0" smtClean="0">
                        <a:ln>
                          <a:noFill/>
                        </a:ln>
                        <a:solidFill>
                          <a:srgbClr val="000000"/>
                        </a:solidFill>
                        <a:effectLst/>
                        <a:latin typeface="Calibri" pitchFamily="34" charset="0"/>
                        <a:ea typeface="新細明體" pitchFamily="18" charset="-120"/>
                      </a:endParaRPr>
                    </a:p>
                  </a:txBody>
                  <a:tcPr marL="91427" marR="91427"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Calibri" pitchFamily="34" charset="0"/>
                          <a:ea typeface="新細明體" pitchFamily="18" charset="-120"/>
                        </a:rPr>
                        <a:t> Nthu Library</a:t>
                      </a:r>
                      <a:endParaRPr kumimoji="0" lang="zh-TW" altLang="en-US" sz="1800" b="0" i="0" u="none" strike="noStrike" cap="none" normalizeH="0" baseline="0" smtClean="0">
                        <a:ln>
                          <a:noFill/>
                        </a:ln>
                        <a:solidFill>
                          <a:srgbClr val="000000"/>
                        </a:solidFill>
                        <a:effectLst/>
                        <a:latin typeface="Calibri" pitchFamily="34" charset="0"/>
                        <a:ea typeface="新細明體" pitchFamily="18" charset="-120"/>
                      </a:endParaRPr>
                    </a:p>
                  </a:txBody>
                  <a:tcPr marL="91427" marR="91427"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Calibri" pitchFamily="34" charset="0"/>
                          <a:ea typeface="新細明體" pitchFamily="18" charset="-120"/>
                        </a:rPr>
                        <a:t>     :</a:t>
                      </a:r>
                      <a:endParaRPr kumimoji="0" lang="zh-TW" altLang="en-US" sz="1800" b="0" i="0" u="none" strike="noStrike" cap="none" normalizeH="0" baseline="0" smtClean="0">
                        <a:ln>
                          <a:noFill/>
                        </a:ln>
                        <a:solidFill>
                          <a:srgbClr val="000000"/>
                        </a:solidFill>
                        <a:effectLst/>
                        <a:latin typeface="Calibri" pitchFamily="34" charset="0"/>
                        <a:ea typeface="新細明體" pitchFamily="18" charset="-120"/>
                      </a:endParaRPr>
                    </a:p>
                  </a:txBody>
                  <a:tcPr marL="91427" marR="91427"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Calibri" pitchFamily="34" charset="0"/>
                          <a:ea typeface="新細明體" pitchFamily="18" charset="-120"/>
                        </a:rPr>
                        <a:t>        :</a:t>
                      </a:r>
                      <a:endParaRPr kumimoji="0" lang="zh-TW" altLang="en-US" sz="1800" b="0" i="0" u="none" strike="noStrike" cap="none" normalizeH="0" baseline="0" smtClean="0">
                        <a:ln>
                          <a:noFill/>
                        </a:ln>
                        <a:solidFill>
                          <a:srgbClr val="000000"/>
                        </a:solidFill>
                        <a:effectLst/>
                        <a:latin typeface="Calibri" pitchFamily="34" charset="0"/>
                        <a:ea typeface="新細明體" pitchFamily="18" charset="-120"/>
                      </a:endParaRPr>
                    </a:p>
                  </a:txBody>
                  <a:tcPr marL="91427" marR="91427"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Calibri" pitchFamily="34" charset="0"/>
                          <a:ea typeface="新細明體" pitchFamily="18" charset="-120"/>
                        </a:rPr>
                        <a:t>(10:6f:3f:8c:45:20)</a:t>
                      </a:r>
                      <a:endParaRPr kumimoji="0" lang="zh-TW" altLang="en-US" sz="1800" b="0" i="0" u="none" strike="noStrike" cap="none" normalizeH="0" baseline="0" smtClean="0">
                        <a:ln>
                          <a:noFill/>
                        </a:ln>
                        <a:solidFill>
                          <a:srgbClr val="000000"/>
                        </a:solidFill>
                        <a:effectLst/>
                        <a:latin typeface="Calibri" pitchFamily="34" charset="0"/>
                        <a:ea typeface="新細明體" pitchFamily="18" charset="-120"/>
                      </a:endParaRPr>
                    </a:p>
                  </a:txBody>
                  <a:tcPr marL="91427" marR="91427"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1800" b="0" i="0" u="none" strike="noStrike" cap="none" normalizeH="0" baseline="0" smtClean="0">
                          <a:ln>
                            <a:noFill/>
                          </a:ln>
                          <a:solidFill>
                            <a:srgbClr val="000000"/>
                          </a:solidFill>
                          <a:effectLst/>
                          <a:latin typeface="Calibri" pitchFamily="34" charset="0"/>
                          <a:ea typeface="新細明體" pitchFamily="18" charset="-120"/>
                        </a:rPr>
                        <a:t>      null</a:t>
                      </a:r>
                      <a:endParaRPr kumimoji="0" lang="zh-TW" altLang="en-US" sz="1800" b="0" i="0" u="none" strike="noStrike" cap="none" normalizeH="0" baseline="0" smtClean="0">
                        <a:ln>
                          <a:noFill/>
                        </a:ln>
                        <a:solidFill>
                          <a:srgbClr val="000000"/>
                        </a:solidFill>
                        <a:effectLst/>
                        <a:latin typeface="Calibri" pitchFamily="34" charset="0"/>
                        <a:ea typeface="新細明體" pitchFamily="18" charset="-120"/>
                      </a:endParaRPr>
                    </a:p>
                  </a:txBody>
                  <a:tcPr marL="91427" marR="91427"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3" name="文字方塊 2"/>
          <p:cNvSpPr txBox="1">
            <a:spLocks noChangeArrowheads="1"/>
          </p:cNvSpPr>
          <p:nvPr/>
        </p:nvSpPr>
        <p:spPr bwMode="auto">
          <a:xfrm>
            <a:off x="5421310" y="1785926"/>
            <a:ext cx="2419350" cy="461963"/>
          </a:xfrm>
          <a:prstGeom prst="rect">
            <a:avLst/>
          </a:prstGeom>
          <a:solidFill>
            <a:srgbClr val="4BACC6"/>
          </a:solidFill>
          <a:ln w="38100">
            <a:solidFill>
              <a:schemeClr val="bg1"/>
            </a:solidFill>
            <a:miter lim="800000"/>
            <a:headEnd/>
            <a:tailEnd/>
          </a:ln>
          <a:effectLst>
            <a:outerShdw blurRad="63500" dist="20000" dir="5400000" rotWithShape="0">
              <a:srgbClr val="000000">
                <a:alpha val="37999"/>
              </a:srgbClr>
            </a:outerShdw>
          </a:effectLst>
        </p:spPr>
        <p:txBody>
          <a:bodyPr wrap="none">
            <a:spAutoFit/>
          </a:bodyPr>
          <a:lstStyle/>
          <a:p>
            <a:pPr>
              <a:defRPr/>
            </a:pPr>
            <a:r>
              <a:rPr lang="en-US" altLang="zh-TW" sz="2400" b="1">
                <a:solidFill>
                  <a:srgbClr val="FF0000"/>
                </a:solidFill>
                <a:latin typeface="Calibri" pitchFamily="34" charset="0"/>
                <a:ea typeface="新細明體" pitchFamily="18" charset="-120"/>
              </a:rPr>
              <a:t>Semantic Table</a:t>
            </a:r>
            <a:endParaRPr lang="zh-TW" altLang="en-US" sz="2400" b="1">
              <a:solidFill>
                <a:srgbClr val="FF0000"/>
              </a:solidFill>
              <a:latin typeface="Calibri" pitchFamily="34" charset="0"/>
              <a:ea typeface="新細明體" pitchFamily="18" charset="-120"/>
            </a:endParaRPr>
          </a:p>
        </p:txBody>
      </p:sp>
      <p:pic>
        <p:nvPicPr>
          <p:cNvPr id="3074" name="Picture 2" descr="C:\Users\Administrator\Desktop\snapshot\snapshot\2014-01-01 14.21.14.png"/>
          <p:cNvPicPr>
            <a:picLocks noChangeAspect="1" noChangeArrowheads="1"/>
          </p:cNvPicPr>
          <p:nvPr/>
        </p:nvPicPr>
        <p:blipFill>
          <a:blip r:embed="rId3"/>
          <a:srcRect/>
          <a:stretch>
            <a:fillRect/>
          </a:stretch>
        </p:blipFill>
        <p:spPr bwMode="auto">
          <a:xfrm>
            <a:off x="642910" y="1285860"/>
            <a:ext cx="3009310" cy="5349884"/>
          </a:xfrm>
          <a:prstGeom prst="rect">
            <a:avLst/>
          </a:prstGeom>
          <a:noFill/>
        </p:spPr>
      </p:pic>
    </p:spTree>
    <p:extLst>
      <p:ext uri="{BB962C8B-B14F-4D97-AF65-F5344CB8AC3E}">
        <p14:creationId xmlns:p14="http://schemas.microsoft.com/office/powerpoint/2010/main" xmlns="" val="66314381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5" name="標題 1"/>
          <p:cNvSpPr txBox="1">
            <a:spLocks/>
          </p:cNvSpPr>
          <p:nvPr/>
        </p:nvSpPr>
        <p:spPr bwMode="auto">
          <a:xfrm>
            <a:off x="457200" y="274638"/>
            <a:ext cx="8229600" cy="1143000"/>
          </a:xfrm>
          <a:prstGeom prst="rect">
            <a:avLst/>
          </a:prstGeom>
          <a:noFill/>
          <a:ln w="9525">
            <a:noFill/>
            <a:miter lim="800000"/>
            <a:headEnd/>
            <a:tailEnd/>
          </a:ln>
        </p:spPr>
        <p:txBody>
          <a:bodyPr/>
          <a:lstStyle/>
          <a:p>
            <a:pPr algn="ctr">
              <a:lnSpc>
                <a:spcPct val="80000"/>
              </a:lnSpc>
            </a:pPr>
            <a:r>
              <a:rPr lang="en-US" altLang="zh-TW" sz="4100" dirty="0" smtClean="0">
                <a:latin typeface="Calibri" pitchFamily="34" charset="0"/>
              </a:rPr>
              <a:t>Step</a:t>
            </a:r>
            <a:r>
              <a:rPr kumimoji="0" lang="en-US" altLang="zh-TW" sz="4100" dirty="0" smtClean="0">
                <a:latin typeface="Calibri" pitchFamily="34" charset="0"/>
              </a:rPr>
              <a:t>(2/3</a:t>
            </a:r>
            <a:r>
              <a:rPr kumimoji="0" lang="en-US" altLang="zh-TW" sz="4100" dirty="0">
                <a:latin typeface="Calibri" pitchFamily="34" charset="0"/>
              </a:rPr>
              <a:t>): Mining rules for place naming</a:t>
            </a:r>
            <a:endParaRPr kumimoji="0" lang="zh-TW" altLang="en-US" sz="4100" dirty="0">
              <a:solidFill>
                <a:srgbClr val="11488B"/>
              </a:solidFill>
              <a:latin typeface="Calibri" pitchFamily="34" charset="0"/>
            </a:endParaRPr>
          </a:p>
        </p:txBody>
      </p:sp>
      <p:sp>
        <p:nvSpPr>
          <p:cNvPr id="10" name="內容版面配置區 2"/>
          <p:cNvSpPr txBox="1">
            <a:spLocks/>
          </p:cNvSpPr>
          <p:nvPr/>
        </p:nvSpPr>
        <p:spPr bwMode="auto">
          <a:xfrm>
            <a:off x="457200" y="1600200"/>
            <a:ext cx="8686800" cy="4421188"/>
          </a:xfrm>
          <a:prstGeom prst="rect">
            <a:avLst/>
          </a:prstGeom>
          <a:noFill/>
          <a:ln w="9525">
            <a:noFill/>
            <a:miter lim="800000"/>
            <a:headEnd/>
            <a:tailEnd/>
          </a:ln>
        </p:spPr>
        <p:txBody>
          <a:bodyPr/>
          <a:lstStyle/>
          <a:p>
            <a:pPr marL="342900" indent="-342900">
              <a:spcBef>
                <a:spcPct val="20000"/>
              </a:spcBef>
              <a:buFont typeface="Arial" charset="0"/>
              <a:buChar char="•"/>
            </a:pPr>
            <a:r>
              <a:rPr kumimoji="0" lang="en-US" altLang="zh-TW" sz="3200" dirty="0">
                <a:latin typeface="Calibri" pitchFamily="34" charset="0"/>
              </a:rPr>
              <a:t>Employ user feedback may be </a:t>
            </a:r>
            <a:r>
              <a:rPr kumimoji="0" lang="en-US" altLang="zh-TW" sz="3200" dirty="0" smtClean="0">
                <a:latin typeface="Calibri" pitchFamily="34" charset="0"/>
              </a:rPr>
              <a:t>cost</a:t>
            </a:r>
            <a:endParaRPr kumimoji="0" lang="en-US" altLang="zh-TW" sz="3200" dirty="0">
              <a:latin typeface="Calibri" pitchFamily="34" charset="0"/>
            </a:endParaRPr>
          </a:p>
          <a:p>
            <a:pPr marL="342900" indent="-342900">
              <a:spcBef>
                <a:spcPct val="20000"/>
              </a:spcBef>
              <a:buFont typeface="Arial" charset="0"/>
              <a:buChar char="•"/>
            </a:pPr>
            <a:r>
              <a:rPr kumimoji="0" lang="en-US" altLang="zh-TW" sz="3200" dirty="0">
                <a:latin typeface="Calibri" pitchFamily="34" charset="0"/>
              </a:rPr>
              <a:t>Mining rules for place naming and description </a:t>
            </a:r>
            <a:endParaRPr kumimoji="0" lang="zh-TW" altLang="en-US" sz="3200" dirty="0">
              <a:latin typeface="Calibri" pitchFamily="34" charset="0"/>
            </a:endParaRPr>
          </a:p>
        </p:txBody>
      </p:sp>
      <p:pic>
        <p:nvPicPr>
          <p:cNvPr id="7170" name="Picture 2"/>
          <p:cNvPicPr>
            <a:picLocks noChangeAspect="1" noChangeArrowheads="1"/>
          </p:cNvPicPr>
          <p:nvPr/>
        </p:nvPicPr>
        <p:blipFill>
          <a:blip r:embed="rId2"/>
          <a:srcRect/>
          <a:stretch>
            <a:fillRect/>
          </a:stretch>
        </p:blipFill>
        <p:spPr bwMode="auto">
          <a:xfrm>
            <a:off x="611560" y="2924175"/>
            <a:ext cx="4686300" cy="3933825"/>
          </a:xfrm>
          <a:prstGeom prst="rect">
            <a:avLst/>
          </a:prstGeom>
          <a:noFill/>
          <a:ln w="9525">
            <a:noFill/>
            <a:miter lim="800000"/>
            <a:headEnd/>
            <a:tailEnd/>
          </a:ln>
          <a:effectLst/>
        </p:spPr>
      </p:pic>
      <p:pic>
        <p:nvPicPr>
          <p:cNvPr id="5" name="Picture 2" descr="http://isl.ce.sharif.edu/wp-content/uploads/2011/10/machine-learning-250.jpg"/>
          <p:cNvPicPr>
            <a:picLocks noChangeAspect="1" noChangeArrowheads="1"/>
          </p:cNvPicPr>
          <p:nvPr/>
        </p:nvPicPr>
        <p:blipFill>
          <a:blip r:embed="rId3"/>
          <a:srcRect/>
          <a:stretch>
            <a:fillRect/>
          </a:stretch>
        </p:blipFill>
        <p:spPr bwMode="auto">
          <a:xfrm>
            <a:off x="5220072" y="3001963"/>
            <a:ext cx="3466728" cy="3855003"/>
          </a:xfrm>
          <a:prstGeom prst="rect">
            <a:avLst/>
          </a:prstGeom>
          <a:noFill/>
        </p:spPr>
      </p:pic>
    </p:spTree>
    <p:extLst>
      <p:ext uri="{BB962C8B-B14F-4D97-AF65-F5344CB8AC3E}">
        <p14:creationId xmlns:p14="http://schemas.microsoft.com/office/powerpoint/2010/main" xmlns="" val="361911997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fade">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txBox="1">
            <a:spLocks/>
          </p:cNvSpPr>
          <p:nvPr/>
        </p:nvSpPr>
        <p:spPr bwMode="auto">
          <a:xfrm>
            <a:off x="457200" y="274638"/>
            <a:ext cx="8229600" cy="1143000"/>
          </a:xfrm>
          <a:prstGeom prst="rect">
            <a:avLst/>
          </a:prstGeom>
          <a:noFill/>
          <a:ln w="9525">
            <a:noFill/>
            <a:miter lim="800000"/>
            <a:headEnd/>
            <a:tailEnd/>
          </a:ln>
        </p:spPr>
        <p:txBody>
          <a:bodyPr/>
          <a:lstStyle/>
          <a:p>
            <a:pPr algn="ctr">
              <a:lnSpc>
                <a:spcPct val="80000"/>
              </a:lnSpc>
            </a:pPr>
            <a:r>
              <a:rPr lang="en-US" altLang="zh-TW" sz="4100" dirty="0" smtClean="0">
                <a:latin typeface="Calibri" pitchFamily="34" charset="0"/>
              </a:rPr>
              <a:t>Step</a:t>
            </a:r>
            <a:r>
              <a:rPr kumimoji="0" lang="en-US" altLang="zh-TW" sz="4100" dirty="0" smtClean="0">
                <a:latin typeface="Calibri" pitchFamily="34" charset="0"/>
              </a:rPr>
              <a:t>(3/3</a:t>
            </a:r>
            <a:r>
              <a:rPr kumimoji="0" lang="en-US" altLang="zh-TW" sz="4100" dirty="0">
                <a:latin typeface="Calibri" pitchFamily="34" charset="0"/>
              </a:rPr>
              <a:t>): Mining rules for place </a:t>
            </a:r>
            <a:r>
              <a:rPr lang="en-US" altLang="zh-TW" sz="4100" dirty="0" smtClean="0">
                <a:latin typeface="Calibri" pitchFamily="34" charset="0"/>
              </a:rPr>
              <a:t>types</a:t>
            </a:r>
            <a:endParaRPr kumimoji="0" lang="zh-TW" altLang="en-US" sz="4100" dirty="0">
              <a:solidFill>
                <a:srgbClr val="11488B"/>
              </a:solidFill>
              <a:latin typeface="Calibri" pitchFamily="34" charset="0"/>
            </a:endParaRPr>
          </a:p>
        </p:txBody>
      </p:sp>
      <p:sp>
        <p:nvSpPr>
          <p:cNvPr id="15363" name="內容版面配置區 2"/>
          <p:cNvSpPr txBox="1">
            <a:spLocks/>
          </p:cNvSpPr>
          <p:nvPr/>
        </p:nvSpPr>
        <p:spPr bwMode="auto">
          <a:xfrm>
            <a:off x="457200" y="1600200"/>
            <a:ext cx="8686800" cy="4421188"/>
          </a:xfrm>
          <a:prstGeom prst="rect">
            <a:avLst/>
          </a:prstGeom>
          <a:noFill/>
          <a:ln w="9525">
            <a:noFill/>
            <a:miter lim="800000"/>
            <a:headEnd/>
            <a:tailEnd/>
          </a:ln>
        </p:spPr>
        <p:txBody>
          <a:bodyPr/>
          <a:lstStyle/>
          <a:p>
            <a:pPr marL="342900" indent="-342900">
              <a:spcBef>
                <a:spcPct val="20000"/>
              </a:spcBef>
              <a:buFont typeface="Arial" charset="0"/>
              <a:buChar char="•"/>
            </a:pPr>
            <a:r>
              <a:rPr kumimoji="0" lang="en-US" altLang="zh-TW" sz="3200" dirty="0">
                <a:latin typeface="Calibri" pitchFamily="34" charset="0"/>
              </a:rPr>
              <a:t>Take the following information collected from </a:t>
            </a:r>
            <a:r>
              <a:rPr kumimoji="0" lang="en-US" altLang="zh-TW" sz="3200" dirty="0" smtClean="0">
                <a:latin typeface="Calibri" pitchFamily="34" charset="0"/>
              </a:rPr>
              <a:t> users </a:t>
            </a:r>
            <a:r>
              <a:rPr kumimoji="0" lang="en-US" altLang="zh-TW" sz="3200" dirty="0">
                <a:latin typeface="Calibri" pitchFamily="34" charset="0"/>
              </a:rPr>
              <a:t>into consideration </a:t>
            </a:r>
          </a:p>
          <a:p>
            <a:pPr marL="742950" lvl="1" indent="-285750">
              <a:spcBef>
                <a:spcPct val="20000"/>
              </a:spcBef>
              <a:buFont typeface="Arial" charset="0"/>
              <a:buChar char="–"/>
            </a:pPr>
            <a:r>
              <a:rPr kumimoji="0" lang="en-US" altLang="zh-TW" sz="2800" dirty="0" smtClean="0">
                <a:latin typeface="Calibri" pitchFamily="34" charset="0"/>
              </a:rPr>
              <a:t>Hour Distribution (24</a:t>
            </a:r>
            <a:r>
              <a:rPr kumimoji="0" lang="zh-TW" altLang="en-US" sz="2800" dirty="0" smtClean="0">
                <a:latin typeface="Calibri" pitchFamily="34" charset="0"/>
              </a:rPr>
              <a:t> </a:t>
            </a:r>
            <a:r>
              <a:rPr kumimoji="0" lang="en-US" altLang="zh-TW" sz="2800" dirty="0" smtClean="0">
                <a:latin typeface="Calibri" pitchFamily="34" charset="0"/>
              </a:rPr>
              <a:t>features)</a:t>
            </a:r>
            <a:endParaRPr kumimoji="0" lang="en-US" altLang="zh-TW" sz="2800" dirty="0">
              <a:latin typeface="Calibri" pitchFamily="34" charset="0"/>
            </a:endParaRPr>
          </a:p>
          <a:p>
            <a:pPr marL="742950" lvl="1" indent="-285750">
              <a:spcBef>
                <a:spcPct val="20000"/>
              </a:spcBef>
              <a:buFont typeface="Arial" charset="0"/>
              <a:buChar char="–"/>
            </a:pPr>
            <a:r>
              <a:rPr lang="en-US" altLang="zh-TW" sz="2800" dirty="0" smtClean="0">
                <a:latin typeface="Calibri" pitchFamily="34" charset="0"/>
              </a:rPr>
              <a:t>Day Distribution (7 features)</a:t>
            </a:r>
          </a:p>
          <a:p>
            <a:pPr marL="742950" lvl="1" indent="-285750">
              <a:spcBef>
                <a:spcPct val="20000"/>
              </a:spcBef>
              <a:buFont typeface="Arial" charset="0"/>
              <a:buChar char="–"/>
            </a:pPr>
            <a:r>
              <a:rPr lang="en-US" altLang="zh-TW" sz="2800" dirty="0" smtClean="0">
                <a:latin typeface="Calibri" pitchFamily="34" charset="0"/>
              </a:rPr>
              <a:t>Stay </a:t>
            </a:r>
            <a:r>
              <a:rPr kumimoji="0" lang="en-US" altLang="zh-TW" sz="2800" dirty="0">
                <a:latin typeface="Calibri" pitchFamily="34" charset="0"/>
              </a:rPr>
              <a:t>Duration </a:t>
            </a:r>
            <a:r>
              <a:rPr lang="en-US" altLang="zh-TW" sz="2800" dirty="0" smtClean="0">
                <a:latin typeface="Calibri" pitchFamily="34" charset="0"/>
              </a:rPr>
              <a:t>(5 feature)</a:t>
            </a:r>
            <a:endParaRPr kumimoji="0" lang="en-US" altLang="zh-TW" sz="2800" dirty="0" smtClean="0">
              <a:latin typeface="Calibri" pitchFamily="34" charset="0"/>
            </a:endParaRPr>
          </a:p>
          <a:p>
            <a:pPr marL="742950" lvl="1" indent="-285750">
              <a:spcBef>
                <a:spcPct val="20000"/>
              </a:spcBef>
              <a:buFont typeface="Arial" charset="0"/>
              <a:buChar char="–"/>
            </a:pPr>
            <a:r>
              <a:rPr lang="en-US" altLang="zh-TW" sz="2800" dirty="0" smtClean="0"/>
              <a:t>Average Frequency of a Day (1 feature)</a:t>
            </a:r>
          </a:p>
          <a:p>
            <a:pPr marL="742950" lvl="1" indent="-285750">
              <a:spcBef>
                <a:spcPct val="20000"/>
              </a:spcBef>
              <a:buFont typeface="Arial" charset="0"/>
              <a:buChar char="–"/>
            </a:pPr>
            <a:endParaRPr kumimoji="0" lang="en-US" altLang="zh-TW" sz="2800" dirty="0">
              <a:latin typeface="Calibri" pitchFamily="34" charset="0"/>
            </a:endParaRPr>
          </a:p>
        </p:txBody>
      </p:sp>
    </p:spTree>
    <p:extLst>
      <p:ext uri="{BB962C8B-B14F-4D97-AF65-F5344CB8AC3E}">
        <p14:creationId xmlns:p14="http://schemas.microsoft.com/office/powerpoint/2010/main" xmlns="" val="6809023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I plan to bother you today?</a:t>
            </a:r>
            <a:endParaRPr lang="zh-TW" altLang="en-US" dirty="0"/>
          </a:p>
        </p:txBody>
      </p:sp>
      <p:sp>
        <p:nvSpPr>
          <p:cNvPr id="3" name="內容版面配置區 2"/>
          <p:cNvSpPr>
            <a:spLocks noGrp="1"/>
          </p:cNvSpPr>
          <p:nvPr>
            <p:ph idx="1"/>
          </p:nvPr>
        </p:nvSpPr>
        <p:spPr/>
        <p:txBody>
          <a:bodyPr/>
          <a:lstStyle/>
          <a:p>
            <a:r>
              <a:rPr lang="en-US" altLang="zh-TW" dirty="0" smtClean="0"/>
              <a:t>The Beginning </a:t>
            </a:r>
          </a:p>
          <a:p>
            <a:r>
              <a:rPr lang="en-US" altLang="zh-TW" dirty="0" smtClean="0"/>
              <a:t>The Idea and </a:t>
            </a:r>
            <a:r>
              <a:rPr lang="en-US" altLang="zh-TW" dirty="0"/>
              <a:t>I</a:t>
            </a:r>
            <a:r>
              <a:rPr lang="en-US" altLang="zh-TW" dirty="0" smtClean="0"/>
              <a:t>nitial Results</a:t>
            </a:r>
          </a:p>
          <a:p>
            <a:r>
              <a:rPr lang="en-US" altLang="zh-TW" dirty="0"/>
              <a:t>The Challenges</a:t>
            </a:r>
          </a:p>
          <a:p>
            <a:r>
              <a:rPr lang="en-US" altLang="zh-TW" dirty="0"/>
              <a:t>The Motivation and The Proposed Method</a:t>
            </a:r>
          </a:p>
          <a:p>
            <a:r>
              <a:rPr lang="en-US" altLang="zh-TW" b="1" dirty="0">
                <a:solidFill>
                  <a:srgbClr val="FF0000"/>
                </a:solidFill>
              </a:rPr>
              <a:t>Experiment Results</a:t>
            </a:r>
          </a:p>
          <a:p>
            <a:r>
              <a:rPr lang="en-US" altLang="zh-TW" dirty="0" smtClean="0"/>
              <a:t>Conclusion</a:t>
            </a:r>
          </a:p>
          <a:p>
            <a:r>
              <a:rPr lang="en-US" altLang="zh-TW" dirty="0" smtClean="0"/>
              <a:t>Future</a:t>
            </a:r>
            <a:endParaRPr lang="zh-TW" altLang="en-US" dirty="0"/>
          </a:p>
        </p:txBody>
      </p:sp>
    </p:spTree>
    <p:extLst>
      <p:ext uri="{BB962C8B-B14F-4D97-AF65-F5344CB8AC3E}">
        <p14:creationId xmlns:p14="http://schemas.microsoft.com/office/powerpoint/2010/main" xmlns="" val="23034666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mn-lt"/>
                <a:ea typeface="Microsoft JhengHei UI" panose="020B0604030504040204" pitchFamily="34" charset="-120"/>
              </a:rPr>
              <a:t>The participants and the settings </a:t>
            </a:r>
            <a:endParaRPr lang="zh-TW" dirty="0">
              <a:latin typeface="+mn-lt"/>
              <a:ea typeface="Microsoft JhengHei UI" panose="020B0604030504040204" pitchFamily="34" charset="-120"/>
            </a:endParaRPr>
          </a:p>
        </p:txBody>
      </p:sp>
      <p:pic>
        <p:nvPicPr>
          <p:cNvPr id="3" name="圖片 2"/>
          <p:cNvPicPr>
            <a:picLocks noChangeAspect="1"/>
          </p:cNvPicPr>
          <p:nvPr/>
        </p:nvPicPr>
        <p:blipFill>
          <a:blip r:embed="rId3"/>
          <a:stretch>
            <a:fillRect/>
          </a:stretch>
        </p:blipFill>
        <p:spPr>
          <a:xfrm>
            <a:off x="1224645" y="1537559"/>
            <a:ext cx="6519386" cy="4123689"/>
          </a:xfrm>
          <a:prstGeom prst="rect">
            <a:avLst/>
          </a:prstGeom>
        </p:spPr>
      </p:pic>
    </p:spTree>
    <p:extLst>
      <p:ext uri="{BB962C8B-B14F-4D97-AF65-F5344CB8AC3E}">
        <p14:creationId xmlns:p14="http://schemas.microsoft.com/office/powerpoint/2010/main" xmlns="" val="2294563508"/>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Introduction</a:t>
            </a:r>
            <a:endParaRPr lang="zh-TW" altLang="en-US" sz="2800" dirty="0"/>
          </a:p>
        </p:txBody>
      </p:sp>
      <p:sp>
        <p:nvSpPr>
          <p:cNvPr id="3" name="內容版面配置區 2"/>
          <p:cNvSpPr>
            <a:spLocks noGrp="1"/>
          </p:cNvSpPr>
          <p:nvPr>
            <p:ph sz="quarter" idx="1"/>
          </p:nvPr>
        </p:nvSpPr>
        <p:spPr>
          <a:xfrm>
            <a:off x="457200" y="1412776"/>
            <a:ext cx="8291264" cy="4873752"/>
          </a:xfrm>
        </p:spPr>
        <p:txBody>
          <a:bodyPr/>
          <a:lstStyle/>
          <a:p>
            <a:r>
              <a:rPr lang="en-US" altLang="zh-TW" sz="2800" dirty="0" smtClean="0"/>
              <a:t>Mobile device has becomes a ubiquitous medium supporting various forms of functionality.</a:t>
            </a:r>
          </a:p>
          <a:p>
            <a:r>
              <a:rPr lang="en-US" altLang="zh-TW" sz="2800" dirty="0" smtClean="0"/>
              <a:t>Mobile </a:t>
            </a:r>
            <a:r>
              <a:rPr lang="en-US" altLang="zh-TW" sz="2800" dirty="0"/>
              <a:t>devices can be viewed in a </a:t>
            </a:r>
            <a:r>
              <a:rPr lang="en-US" altLang="zh-TW" sz="2800" dirty="0" smtClean="0"/>
              <a:t>novel perspective</a:t>
            </a:r>
            <a:r>
              <a:rPr lang="en-US" altLang="zh-TW" sz="2800" dirty="0"/>
              <a:t>: a mobile device is not just a mini </a:t>
            </a:r>
            <a:r>
              <a:rPr lang="en-US" altLang="zh-TW" sz="2800" dirty="0" smtClean="0"/>
              <a:t>computer for </a:t>
            </a:r>
            <a:r>
              <a:rPr lang="en-US" altLang="zh-TW" sz="2800" dirty="0"/>
              <a:t>the device holder, but a personal behavior observer </a:t>
            </a:r>
            <a:r>
              <a:rPr lang="en-US" altLang="zh-TW" sz="2800" dirty="0" smtClean="0"/>
              <a:t>providing sensor data </a:t>
            </a:r>
            <a:r>
              <a:rPr lang="en-US" altLang="zh-TW" sz="2800" dirty="0"/>
              <a:t>around the holder or generated by the holder.</a:t>
            </a:r>
            <a:endParaRPr lang="en-US" altLang="zh-TW" sz="2800" dirty="0" smtClean="0"/>
          </a:p>
        </p:txBody>
      </p:sp>
      <p:pic>
        <p:nvPicPr>
          <p:cNvPr id="1026" name="Picture 2" descr="http://blogs.synopsys.com/configurablethoughts/files/2012/05/Smartphone-Sensors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19872" y="4322772"/>
            <a:ext cx="4248472" cy="235073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1158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 Methods to Compare</a:t>
            </a:r>
            <a:endParaRPr lang="zh-TW" altLang="en-US" dirty="0"/>
          </a:p>
        </p:txBody>
      </p:sp>
      <p:sp>
        <p:nvSpPr>
          <p:cNvPr id="3" name="內容版面配置區 2"/>
          <p:cNvSpPr>
            <a:spLocks noGrp="1"/>
          </p:cNvSpPr>
          <p:nvPr>
            <p:ph idx="1"/>
          </p:nvPr>
        </p:nvSpPr>
        <p:spPr/>
        <p:txBody>
          <a:bodyPr/>
          <a:lstStyle/>
          <a:p>
            <a:r>
              <a:rPr lang="en-US" altLang="zh-TW" b="1" dirty="0" smtClean="0"/>
              <a:t>Five classification algorithms are used</a:t>
            </a:r>
          </a:p>
          <a:p>
            <a:pPr lvl="1"/>
            <a:r>
              <a:rPr lang="en-US" altLang="zh-TW" sz="2400" b="1" dirty="0" smtClean="0"/>
              <a:t>SVM</a:t>
            </a:r>
          </a:p>
          <a:p>
            <a:pPr lvl="1"/>
            <a:r>
              <a:rPr lang="en-US" altLang="zh-TW" sz="2400" b="1" dirty="0" err="1" smtClean="0"/>
              <a:t>BayesNet</a:t>
            </a:r>
            <a:endParaRPr lang="en-US" altLang="zh-TW" sz="2400" b="1" dirty="0" smtClean="0"/>
          </a:p>
          <a:p>
            <a:pPr lvl="1"/>
            <a:r>
              <a:rPr lang="en-US" altLang="zh-TW" sz="2400" b="1" dirty="0" smtClean="0"/>
              <a:t>C4.5</a:t>
            </a:r>
          </a:p>
          <a:p>
            <a:pPr lvl="1"/>
            <a:r>
              <a:rPr lang="en-US" altLang="zh-TW" sz="2400" b="1" dirty="0" smtClean="0"/>
              <a:t>Random Forest </a:t>
            </a:r>
          </a:p>
          <a:p>
            <a:pPr lvl="1"/>
            <a:r>
              <a:rPr lang="en-US" altLang="zh-TW" sz="2400" b="1" dirty="0" err="1" smtClean="0"/>
              <a:t>REPTree</a:t>
            </a:r>
            <a:endParaRPr lang="en-US" altLang="zh-TW" sz="2400" b="1" dirty="0" smtClean="0"/>
          </a:p>
          <a:p>
            <a:r>
              <a:rPr lang="en-US" altLang="zh-TW" b="1" dirty="0" smtClean="0"/>
              <a:t>Ten folds Cross-Validation over the Label Data</a:t>
            </a:r>
            <a:endParaRPr lang="zh-TW" altLang="en-US" b="1" dirty="0"/>
          </a:p>
        </p:txBody>
      </p:sp>
    </p:spTree>
    <p:extLst>
      <p:ext uri="{BB962C8B-B14F-4D97-AF65-F5344CB8AC3E}">
        <p14:creationId xmlns:p14="http://schemas.microsoft.com/office/powerpoint/2010/main" xmlns="" val="4344961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12263" y="0"/>
            <a:ext cx="8229600" cy="1143000"/>
          </a:xfrm>
        </p:spPr>
        <p:txBody>
          <a:bodyPr>
            <a:normAutofit/>
          </a:bodyPr>
          <a:lstStyle/>
          <a:p>
            <a:r>
              <a:rPr lang="en-US" altLang="zh-TW" sz="4000" dirty="0" smtClean="0">
                <a:latin typeface="+mn-lt"/>
                <a:ea typeface="Microsoft JhengHei UI" panose="020B0604030504040204" pitchFamily="34" charset="-120"/>
              </a:rPr>
              <a:t>A Performance Overview</a:t>
            </a:r>
            <a:endParaRPr lang="zh-TW" sz="4000" dirty="0">
              <a:latin typeface="+mn-lt"/>
              <a:ea typeface="Microsoft JhengHei UI" panose="020B0604030504040204" pitchFamily="34" charset="-120"/>
            </a:endParaRPr>
          </a:p>
        </p:txBody>
      </p:sp>
      <p:sp>
        <p:nvSpPr>
          <p:cNvPr id="3" name="內容版面配置區 2"/>
          <p:cNvSpPr>
            <a:spLocks noGrp="1"/>
          </p:cNvSpPr>
          <p:nvPr>
            <p:ph idx="1"/>
          </p:nvPr>
        </p:nvSpPr>
        <p:spPr/>
        <p:txBody>
          <a:bodyPr>
            <a:normAutofit/>
          </a:bodyPr>
          <a:lstStyle/>
          <a:p>
            <a:endParaRPr lang="en-US" altLang="zh-TW" dirty="0" smtClean="0"/>
          </a:p>
          <a:p>
            <a:endParaRPr lang="en-US" altLang="zh-TW" dirty="0"/>
          </a:p>
          <a:p>
            <a:endParaRPr lang="en-US" altLang="zh-TW" dirty="0" smtClean="0"/>
          </a:p>
          <a:p>
            <a:pPr marL="0" indent="0">
              <a:buNone/>
            </a:pPr>
            <a:endParaRPr lang="en-US" altLang="zh-TW" sz="4000" dirty="0" smtClean="0">
              <a:ea typeface="Microsoft JhengHei UI" panose="020B0604030504040204" pitchFamily="34" charset="-120"/>
              <a:cs typeface="+mj-cs"/>
            </a:endParaRPr>
          </a:p>
        </p:txBody>
      </p:sp>
      <p:pic>
        <p:nvPicPr>
          <p:cNvPr id="18461" name="Picture 29"/>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26368" y="908720"/>
            <a:ext cx="8244407" cy="294798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6" name="Picture 28"/>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018495" y="3931168"/>
            <a:ext cx="5652280" cy="282660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4" name="矩形 3"/>
          <p:cNvSpPr/>
          <p:nvPr/>
        </p:nvSpPr>
        <p:spPr>
          <a:xfrm>
            <a:off x="267343" y="4221088"/>
            <a:ext cx="2749664" cy="2246769"/>
          </a:xfrm>
          <a:prstGeom prst="rect">
            <a:avLst/>
          </a:prstGeom>
        </p:spPr>
        <p:txBody>
          <a:bodyPr wrap="square">
            <a:spAutoFit/>
          </a:bodyPr>
          <a:lstStyle/>
          <a:p>
            <a:r>
              <a:rPr lang="en-US" altLang="zh-TW" sz="2800" b="1" dirty="0">
                <a:ea typeface="Microsoft JhengHei UI" panose="020B0604030504040204" pitchFamily="34" charset="-120"/>
              </a:rPr>
              <a:t>We evaluate the approaches by Kappa Measure over all the participants</a:t>
            </a:r>
            <a:endParaRPr lang="zh-TW" altLang="en-US" sz="2800" b="1" dirty="0">
              <a:ea typeface="Microsoft JhengHei UI" panose="020B0604030504040204" pitchFamily="34" charset="-120"/>
            </a:endParaRPr>
          </a:p>
        </p:txBody>
      </p:sp>
    </p:spTree>
    <p:extLst>
      <p:ext uri="{BB962C8B-B14F-4D97-AF65-F5344CB8AC3E}">
        <p14:creationId xmlns:p14="http://schemas.microsoft.com/office/powerpoint/2010/main" xmlns="" val="204188725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latin typeface="+mn-lt"/>
                <a:ea typeface="Microsoft JhengHei UI" panose="020B0604030504040204" pitchFamily="34" charset="-120"/>
              </a:rPr>
              <a:t>A Performance Study on decreasing the amount of training data </a:t>
            </a:r>
            <a:endParaRPr lang="zh-TW" dirty="0">
              <a:latin typeface="+mn-lt"/>
              <a:ea typeface="Microsoft JhengHei UI" panose="020B0604030504040204" pitchFamily="34" charset="-120"/>
            </a:endParaRPr>
          </a:p>
        </p:txBody>
      </p:sp>
      <p:pic>
        <p:nvPicPr>
          <p:cNvPr id="5" name="圖片 4"/>
          <p:cNvPicPr>
            <a:picLocks noChangeAspect="1"/>
          </p:cNvPicPr>
          <p:nvPr/>
        </p:nvPicPr>
        <p:blipFill>
          <a:blip r:embed="rId3"/>
          <a:stretch>
            <a:fillRect/>
          </a:stretch>
        </p:blipFill>
        <p:spPr>
          <a:xfrm>
            <a:off x="107504" y="3933055"/>
            <a:ext cx="4405367" cy="1800200"/>
          </a:xfrm>
          <a:prstGeom prst="rect">
            <a:avLst/>
          </a:prstGeom>
        </p:spPr>
      </p:pic>
      <p:pic>
        <p:nvPicPr>
          <p:cNvPr id="6" name="圖片 5"/>
          <p:cNvPicPr>
            <a:picLocks noChangeAspect="1"/>
          </p:cNvPicPr>
          <p:nvPr/>
        </p:nvPicPr>
        <p:blipFill>
          <a:blip r:embed="rId4"/>
          <a:stretch>
            <a:fillRect/>
          </a:stretch>
        </p:blipFill>
        <p:spPr>
          <a:xfrm>
            <a:off x="134929" y="1988840"/>
            <a:ext cx="4405367" cy="1800200"/>
          </a:xfrm>
          <a:prstGeom prst="rect">
            <a:avLst/>
          </a:prstGeom>
        </p:spPr>
      </p:pic>
      <p:pic>
        <p:nvPicPr>
          <p:cNvPr id="7" name="圖片 6"/>
          <p:cNvPicPr>
            <a:picLocks noChangeAspect="1"/>
          </p:cNvPicPr>
          <p:nvPr/>
        </p:nvPicPr>
        <p:blipFill>
          <a:blip r:embed="rId5"/>
          <a:stretch>
            <a:fillRect/>
          </a:stretch>
        </p:blipFill>
        <p:spPr>
          <a:xfrm>
            <a:off x="4644008" y="2021133"/>
            <a:ext cx="4304784" cy="1767908"/>
          </a:xfrm>
          <a:prstGeom prst="rect">
            <a:avLst/>
          </a:prstGeom>
        </p:spPr>
      </p:pic>
      <p:pic>
        <p:nvPicPr>
          <p:cNvPr id="8" name="圖片 7"/>
          <p:cNvPicPr>
            <a:picLocks noChangeAspect="1"/>
          </p:cNvPicPr>
          <p:nvPr/>
        </p:nvPicPr>
        <p:blipFill>
          <a:blip r:embed="rId6"/>
          <a:stretch>
            <a:fillRect/>
          </a:stretch>
        </p:blipFill>
        <p:spPr>
          <a:xfrm>
            <a:off x="4644008" y="3933056"/>
            <a:ext cx="4383414" cy="1800200"/>
          </a:xfrm>
          <a:prstGeom prst="rect">
            <a:avLst/>
          </a:prstGeom>
        </p:spPr>
      </p:pic>
    </p:spTree>
    <p:extLst>
      <p:ext uri="{BB962C8B-B14F-4D97-AF65-F5344CB8AC3E}">
        <p14:creationId xmlns:p14="http://schemas.microsoft.com/office/powerpoint/2010/main" xmlns="" val="331740078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 Short Conclusion </a:t>
            </a:r>
            <a:endParaRPr lang="zh-TW" altLang="en-US" dirty="0"/>
          </a:p>
        </p:txBody>
      </p:sp>
      <p:sp>
        <p:nvSpPr>
          <p:cNvPr id="3" name="內容版面配置區 2"/>
          <p:cNvSpPr>
            <a:spLocks noGrp="1"/>
          </p:cNvSpPr>
          <p:nvPr>
            <p:ph idx="1"/>
          </p:nvPr>
        </p:nvSpPr>
        <p:spPr/>
        <p:txBody>
          <a:bodyPr/>
          <a:lstStyle/>
          <a:p>
            <a:r>
              <a:rPr lang="en-US" altLang="zh-TW" dirty="0" smtClean="0"/>
              <a:t>The SSIDs are with Semantics </a:t>
            </a:r>
          </a:p>
          <a:p>
            <a:r>
              <a:rPr lang="en-US" altLang="zh-TW" dirty="0" smtClean="0"/>
              <a:t>Profiling User through SSID Logs</a:t>
            </a:r>
          </a:p>
          <a:p>
            <a:r>
              <a:rPr lang="en-US" altLang="zh-TW" dirty="0" smtClean="0"/>
              <a:t>Noises are the </a:t>
            </a:r>
            <a:r>
              <a:rPr lang="en-US" altLang="zh-TW" dirty="0"/>
              <a:t>C</a:t>
            </a:r>
            <a:r>
              <a:rPr lang="en-US" altLang="zh-TW" dirty="0" smtClean="0"/>
              <a:t>hallenge</a:t>
            </a:r>
          </a:p>
          <a:p>
            <a:r>
              <a:rPr lang="en-US" altLang="zh-TW" dirty="0" smtClean="0"/>
              <a:t>Cleansing is required</a:t>
            </a:r>
          </a:p>
          <a:p>
            <a:r>
              <a:rPr lang="en-US" altLang="zh-TW" dirty="0" smtClean="0"/>
              <a:t>Selections by the </a:t>
            </a:r>
            <a:r>
              <a:rPr lang="en-US" altLang="zh-TW" dirty="0"/>
              <a:t>T</a:t>
            </a:r>
            <a:r>
              <a:rPr lang="en-US" altLang="zh-TW" dirty="0" smtClean="0"/>
              <a:t>ype </a:t>
            </a:r>
            <a:r>
              <a:rPr lang="en-US" altLang="zh-TW" dirty="0"/>
              <a:t>S</a:t>
            </a:r>
            <a:r>
              <a:rPr lang="en-US" altLang="zh-TW" dirty="0" smtClean="0"/>
              <a:t>hould be Effective </a:t>
            </a:r>
          </a:p>
          <a:p>
            <a:r>
              <a:rPr lang="en-US" altLang="zh-TW" dirty="0" smtClean="0"/>
              <a:t>A </a:t>
            </a:r>
            <a:r>
              <a:rPr lang="en-US" altLang="zh-TW" dirty="0"/>
              <a:t>Machine-Learning </a:t>
            </a:r>
            <a:r>
              <a:rPr lang="en-US" altLang="zh-TW" dirty="0" smtClean="0"/>
              <a:t>Approach On the Semantic Annotation of Daily Places</a:t>
            </a:r>
            <a:endParaRPr lang="en-US" altLang="zh-TW" dirty="0"/>
          </a:p>
          <a:p>
            <a:endParaRPr lang="en-US" altLang="zh-TW" dirty="0" smtClean="0"/>
          </a:p>
        </p:txBody>
      </p:sp>
    </p:spTree>
    <p:extLst>
      <p:ext uri="{BB962C8B-B14F-4D97-AF65-F5344CB8AC3E}">
        <p14:creationId xmlns:p14="http://schemas.microsoft.com/office/powerpoint/2010/main" xmlns="" val="906704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 Large Scale Data Collection</a:t>
            </a:r>
            <a:endParaRPr lang="zh-TW" altLang="en-US" dirty="0"/>
          </a:p>
        </p:txBody>
      </p:sp>
      <p:sp>
        <p:nvSpPr>
          <p:cNvPr id="3" name="內容版面配置區 2"/>
          <p:cNvSpPr>
            <a:spLocks noGrp="1"/>
          </p:cNvSpPr>
          <p:nvPr>
            <p:ph idx="1"/>
          </p:nvPr>
        </p:nvSpPr>
        <p:spPr>
          <a:xfrm>
            <a:off x="214282" y="1600200"/>
            <a:ext cx="8786874" cy="4525963"/>
          </a:xfrm>
        </p:spPr>
        <p:txBody>
          <a:bodyPr>
            <a:normAutofit fontScale="92500" lnSpcReduction="20000"/>
          </a:bodyPr>
          <a:lstStyle/>
          <a:p>
            <a:r>
              <a:rPr lang="en-US" altLang="zh-TW" dirty="0" smtClean="0"/>
              <a:t>With the support of </a:t>
            </a:r>
            <a:r>
              <a:rPr lang="en-US" altLang="zh-TW" dirty="0" err="1" smtClean="0"/>
              <a:t>hTC</a:t>
            </a:r>
            <a:r>
              <a:rPr lang="en-US" altLang="zh-TW" dirty="0" smtClean="0"/>
              <a:t> academic project, </a:t>
            </a:r>
          </a:p>
          <a:p>
            <a:r>
              <a:rPr lang="en-US" altLang="zh-TW" dirty="0" smtClean="0"/>
              <a:t>We start from the data collected by mobile devices for the purpose of understanding users</a:t>
            </a:r>
          </a:p>
          <a:p>
            <a:r>
              <a:rPr lang="en-US" altLang="zh-TW" dirty="0" smtClean="0"/>
              <a:t>100 users from </a:t>
            </a:r>
            <a:r>
              <a:rPr lang="en-US" altLang="zh-TW" dirty="0" err="1" smtClean="0"/>
              <a:t>nthu</a:t>
            </a:r>
            <a:r>
              <a:rPr lang="en-US" altLang="zh-TW" dirty="0" smtClean="0"/>
              <a:t>, </a:t>
            </a:r>
            <a:r>
              <a:rPr lang="en-US" altLang="zh-TW" dirty="0" err="1" smtClean="0"/>
              <a:t>nchu</a:t>
            </a:r>
            <a:r>
              <a:rPr lang="en-US" altLang="zh-TW" dirty="0" smtClean="0"/>
              <a:t>, and </a:t>
            </a:r>
            <a:r>
              <a:rPr lang="en-US" altLang="zh-TW" dirty="0" err="1" smtClean="0"/>
              <a:t>nccu</a:t>
            </a:r>
            <a:r>
              <a:rPr lang="en-US" altLang="zh-TW" dirty="0" smtClean="0"/>
              <a:t> were recruited</a:t>
            </a:r>
          </a:p>
          <a:p>
            <a:r>
              <a:rPr lang="en-US" altLang="zh-TW" dirty="0" smtClean="0"/>
              <a:t>Start from April 2013</a:t>
            </a:r>
          </a:p>
          <a:p>
            <a:pPr lvl="1"/>
            <a:r>
              <a:rPr lang="en-US" altLang="zh-TW" dirty="0" smtClean="0"/>
              <a:t>Mobile phone usage data were logged </a:t>
            </a:r>
          </a:p>
          <a:p>
            <a:pPr lvl="1"/>
            <a:r>
              <a:rPr lang="en-US" altLang="zh-TW" dirty="0" smtClean="0"/>
              <a:t>GPS Data, Battery Status, App Usage Status</a:t>
            </a:r>
          </a:p>
          <a:p>
            <a:pPr lvl="1"/>
            <a:r>
              <a:rPr lang="en-US" altLang="zh-TW" dirty="0" smtClean="0"/>
              <a:t>Wi-Fi Signal Data</a:t>
            </a:r>
          </a:p>
          <a:p>
            <a:pPr lvl="1"/>
            <a:r>
              <a:rPr lang="en-US" altLang="zh-TW" dirty="0" smtClean="0"/>
              <a:t>15 seconds per sampling </a:t>
            </a:r>
          </a:p>
          <a:p>
            <a:r>
              <a:rPr lang="en-US" altLang="zh-TW" dirty="0" smtClean="0"/>
              <a:t>Total 577 Gigabyte data</a:t>
            </a:r>
          </a:p>
        </p:txBody>
      </p:sp>
      <p:pic>
        <p:nvPicPr>
          <p:cNvPr id="4" name="Picture 2" descr="http://cdn.redmondpie.com/wp-content/uploads/2011/02/HTC-logo1.png"/>
          <p:cNvPicPr>
            <a:picLocks noChangeAspect="1" noChangeArrowheads="1"/>
          </p:cNvPicPr>
          <p:nvPr/>
        </p:nvPicPr>
        <p:blipFill>
          <a:blip r:embed="rId2" cstate="print"/>
          <a:srcRect/>
          <a:stretch>
            <a:fillRect/>
          </a:stretch>
        </p:blipFill>
        <p:spPr bwMode="auto">
          <a:xfrm>
            <a:off x="5436096" y="4869160"/>
            <a:ext cx="2881312" cy="1620837"/>
          </a:xfrm>
          <a:prstGeom prst="rect">
            <a:avLst/>
          </a:prstGeom>
          <a:noFill/>
          <a:ln w="9525">
            <a:noFill/>
            <a:miter lim="800000"/>
            <a:headEnd/>
            <a:tailEnd/>
          </a:ln>
        </p:spPr>
      </p:pic>
    </p:spTree>
    <p:extLst>
      <p:ext uri="{BB962C8B-B14F-4D97-AF65-F5344CB8AC3E}">
        <p14:creationId xmlns:p14="http://schemas.microsoft.com/office/powerpoint/2010/main" xmlns="" val="429103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attach.sogi.com.tw/img_product/360/NO_9768.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556792"/>
            <a:ext cx="2271713" cy="2270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標題 1"/>
          <p:cNvSpPr>
            <a:spLocks noGrp="1"/>
          </p:cNvSpPr>
          <p:nvPr>
            <p:ph type="title"/>
          </p:nvPr>
        </p:nvSpPr>
        <p:spPr>
          <a:xfrm>
            <a:off x="251520" y="22394"/>
            <a:ext cx="8229600" cy="1143000"/>
          </a:xfrm>
        </p:spPr>
        <p:txBody>
          <a:bodyPr/>
          <a:lstStyle/>
          <a:p>
            <a:r>
              <a:rPr lang="en-US" altLang="zh-TW" dirty="0" smtClean="0"/>
              <a:t>The data in this work</a:t>
            </a:r>
            <a:endParaRPr lang="zh-TW" altLang="en-US" dirty="0"/>
          </a:p>
        </p:txBody>
      </p:sp>
      <p:pic>
        <p:nvPicPr>
          <p:cNvPr id="4" name="Picture 2"/>
          <p:cNvPicPr>
            <a:picLocks noGrp="1" noChangeAspect="1" noChangeArrowheads="1"/>
          </p:cNvPicPr>
          <p:nvPr>
            <p:ph idx="1"/>
          </p:nvPr>
        </p:nvPicPr>
        <p:blipFill>
          <a:blip r:embed="rId3"/>
          <a:srcRect l="3783" t="10417" r="41992" b="7291"/>
          <a:stretch>
            <a:fillRect/>
          </a:stretch>
        </p:blipFill>
        <p:spPr bwMode="auto">
          <a:xfrm>
            <a:off x="3491880" y="1700808"/>
            <a:ext cx="5800320" cy="4951452"/>
          </a:xfrm>
          <a:prstGeom prst="rect">
            <a:avLst/>
          </a:prstGeom>
          <a:noFill/>
          <a:ln w="9525">
            <a:noFill/>
            <a:miter lim="800000"/>
            <a:headEnd/>
            <a:tailEnd/>
          </a:ln>
          <a:effectLst/>
        </p:spPr>
      </p:pic>
      <p:pic>
        <p:nvPicPr>
          <p:cNvPr id="6" name="Picture 4" descr="http://www.myaccount.charter.com/CMS_IMAGES/sup_androidWiFi_clip_image010.ccom"/>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40457" y="1412776"/>
            <a:ext cx="2619375" cy="3000376"/>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descr="http://cdn.androidcentral.com/sites/androidcentral.com/files/postimages/9685/wifisetup.jp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19164" y="1340768"/>
            <a:ext cx="2784684" cy="475252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矩形 2"/>
          <p:cNvSpPr/>
          <p:nvPr/>
        </p:nvSpPr>
        <p:spPr>
          <a:xfrm>
            <a:off x="5292080" y="1628800"/>
            <a:ext cx="504056" cy="216024"/>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sp>
        <p:nvSpPr>
          <p:cNvPr id="10" name="文字方塊 9"/>
          <p:cNvSpPr txBox="1"/>
          <p:nvPr/>
        </p:nvSpPr>
        <p:spPr>
          <a:xfrm>
            <a:off x="3707904" y="1115452"/>
            <a:ext cx="2198850" cy="369332"/>
          </a:xfrm>
          <a:prstGeom prst="rect">
            <a:avLst/>
          </a:prstGeom>
          <a:noFill/>
        </p:spPr>
        <p:txBody>
          <a:bodyPr wrap="square" rtlCol="0">
            <a:spAutoFit/>
          </a:bodyPr>
          <a:lstStyle/>
          <a:p>
            <a:r>
              <a:rPr lang="en-US" altLang="zh-TW" b="1" dirty="0" smtClean="0">
                <a:solidFill>
                  <a:srgbClr val="FF0000"/>
                </a:solidFill>
              </a:rPr>
              <a:t>SSID, Network Name</a:t>
            </a:r>
            <a:endParaRPr lang="zh-TW" altLang="en-US" b="1" dirty="0">
              <a:solidFill>
                <a:srgbClr val="FF0000"/>
              </a:solidFill>
            </a:endParaRPr>
          </a:p>
        </p:txBody>
      </p:sp>
      <p:sp>
        <p:nvSpPr>
          <p:cNvPr id="11" name="文字方塊 10"/>
          <p:cNvSpPr txBox="1"/>
          <p:nvPr/>
        </p:nvSpPr>
        <p:spPr>
          <a:xfrm>
            <a:off x="6266794" y="1124744"/>
            <a:ext cx="2676502" cy="369332"/>
          </a:xfrm>
          <a:prstGeom prst="rect">
            <a:avLst/>
          </a:prstGeom>
          <a:noFill/>
        </p:spPr>
        <p:txBody>
          <a:bodyPr wrap="none" rtlCol="0">
            <a:spAutoFit/>
          </a:bodyPr>
          <a:lstStyle/>
          <a:p>
            <a:r>
              <a:rPr lang="en-US" altLang="zh-TW" b="1" dirty="0" smtClean="0">
                <a:solidFill>
                  <a:srgbClr val="FF0000"/>
                </a:solidFill>
              </a:rPr>
              <a:t>BSSID (AP’s Mac Address )</a:t>
            </a:r>
            <a:endParaRPr lang="zh-TW" altLang="en-US" b="1" dirty="0">
              <a:solidFill>
                <a:srgbClr val="FF0000"/>
              </a:solidFill>
            </a:endParaRPr>
          </a:p>
        </p:txBody>
      </p:sp>
      <p:sp>
        <p:nvSpPr>
          <p:cNvPr id="12" name="矩形 11"/>
          <p:cNvSpPr/>
          <p:nvPr/>
        </p:nvSpPr>
        <p:spPr>
          <a:xfrm>
            <a:off x="5994244" y="1634845"/>
            <a:ext cx="1746107" cy="209979"/>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TW" altLang="en-US"/>
          </a:p>
        </p:txBody>
      </p:sp>
      <p:cxnSp>
        <p:nvCxnSpPr>
          <p:cNvPr id="14" name="直線單箭頭接點 13"/>
          <p:cNvCxnSpPr>
            <a:stCxn id="10" idx="2"/>
            <a:endCxn id="3" idx="0"/>
          </p:cNvCxnSpPr>
          <p:nvPr/>
        </p:nvCxnSpPr>
        <p:spPr>
          <a:xfrm>
            <a:off x="4807329" y="1484784"/>
            <a:ext cx="736779" cy="144016"/>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15" name="直線單箭頭接點 14"/>
          <p:cNvCxnSpPr>
            <a:stCxn id="11" idx="2"/>
            <a:endCxn id="12" idx="0"/>
          </p:cNvCxnSpPr>
          <p:nvPr/>
        </p:nvCxnSpPr>
        <p:spPr>
          <a:xfrm flipH="1">
            <a:off x="6867298" y="1494076"/>
            <a:ext cx="737747" cy="140769"/>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141767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1" grpId="0"/>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
          </p:nvPr>
        </p:nvSpPr>
        <p:spPr>
          <a:xfrm>
            <a:off x="214282" y="357166"/>
            <a:ext cx="8715436" cy="4873752"/>
          </a:xfrm>
        </p:spPr>
        <p:txBody>
          <a:bodyPr/>
          <a:lstStyle/>
          <a:p>
            <a:pPr>
              <a:buNone/>
            </a:pPr>
            <a:r>
              <a:rPr lang="en-US" altLang="zh-TW" sz="3600" b="1" dirty="0" smtClean="0"/>
              <a:t>Data Collection Process</a:t>
            </a:r>
          </a:p>
          <a:p>
            <a:pPr lvl="1">
              <a:buFontTx/>
              <a:buChar char="-"/>
            </a:pPr>
            <a:endParaRPr lang="en-US" altLang="zh-TW" dirty="0" smtClean="0"/>
          </a:p>
          <a:p>
            <a:pPr lvl="1"/>
            <a:endParaRPr lang="en-US" altLang="zh-TW" dirty="0" smtClean="0"/>
          </a:p>
          <a:p>
            <a:pPr lvl="1"/>
            <a:endParaRPr lang="zh-TW" altLang="en-US" dirty="0"/>
          </a:p>
        </p:txBody>
      </p:sp>
      <p:pic>
        <p:nvPicPr>
          <p:cNvPr id="9" name="Picture 13" descr="C:\Users\user\Desktop\下載.jpg"/>
          <p:cNvPicPr>
            <a:picLocks noChangeAspect="1" noChangeArrowheads="1"/>
          </p:cNvPicPr>
          <p:nvPr/>
        </p:nvPicPr>
        <p:blipFill>
          <a:blip r:embed="rId2" cstate="print"/>
          <a:srcRect/>
          <a:stretch>
            <a:fillRect/>
          </a:stretch>
        </p:blipFill>
        <p:spPr bwMode="auto">
          <a:xfrm flipH="1">
            <a:off x="1712646" y="1517888"/>
            <a:ext cx="683568" cy="737368"/>
          </a:xfrm>
          <a:prstGeom prst="rect">
            <a:avLst/>
          </a:prstGeom>
          <a:noFill/>
        </p:spPr>
      </p:pic>
      <p:pic>
        <p:nvPicPr>
          <p:cNvPr id="10" name="Picture 4" descr="http://i.huffpost.com/gen/1356609/thumbs/o-WALKING-SMARTPHONE-facebook.jpg"/>
          <p:cNvPicPr>
            <a:picLocks noChangeAspect="1" noChangeArrowheads="1"/>
          </p:cNvPicPr>
          <p:nvPr/>
        </p:nvPicPr>
        <p:blipFill>
          <a:blip r:embed="rId3" cstate="print"/>
          <a:srcRect l="48000" t="7122" r="23377"/>
          <a:stretch>
            <a:fillRect/>
          </a:stretch>
        </p:blipFill>
        <p:spPr bwMode="auto">
          <a:xfrm flipH="1">
            <a:off x="1892158" y="2309976"/>
            <a:ext cx="1785950" cy="3582890"/>
          </a:xfrm>
          <a:prstGeom prst="rect">
            <a:avLst/>
          </a:prstGeom>
          <a:noFill/>
        </p:spPr>
      </p:pic>
      <p:sp>
        <p:nvSpPr>
          <p:cNvPr id="11" name="文字方塊 10"/>
          <p:cNvSpPr txBox="1"/>
          <p:nvPr/>
        </p:nvSpPr>
        <p:spPr>
          <a:xfrm>
            <a:off x="2540230" y="1755397"/>
            <a:ext cx="2899127" cy="338554"/>
          </a:xfrm>
          <a:prstGeom prst="rect">
            <a:avLst/>
          </a:prstGeom>
          <a:noFill/>
        </p:spPr>
        <p:txBody>
          <a:bodyPr wrap="none" rtlCol="0">
            <a:spAutoFit/>
          </a:bodyPr>
          <a:lstStyle/>
          <a:p>
            <a:r>
              <a:rPr lang="en-US" altLang="zh-TW" sz="1600" dirty="0" smtClean="0"/>
              <a:t>Wi-Fi Access Point  (SSID, BSSID,)</a:t>
            </a:r>
            <a:endParaRPr lang="zh-TW" altLang="en-US" sz="1600" dirty="0"/>
          </a:p>
        </p:txBody>
      </p:sp>
      <p:sp>
        <p:nvSpPr>
          <p:cNvPr id="12" name="矩形 11"/>
          <p:cNvSpPr/>
          <p:nvPr/>
        </p:nvSpPr>
        <p:spPr>
          <a:xfrm>
            <a:off x="4443976" y="2496886"/>
            <a:ext cx="2520280" cy="316240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altLang="zh-TW" sz="1050" dirty="0" smtClean="0"/>
              <a:t>2013/09/10 08:59 AM  ,   default</a:t>
            </a:r>
          </a:p>
          <a:p>
            <a:pPr>
              <a:defRPr/>
            </a:pPr>
            <a:r>
              <a:rPr lang="en-US" altLang="zh-TW" sz="1050" dirty="0" smtClean="0"/>
              <a:t>2013/09/10 08:59 AM  ,   default</a:t>
            </a:r>
          </a:p>
          <a:p>
            <a:pPr>
              <a:defRPr/>
            </a:pPr>
            <a:r>
              <a:rPr lang="en-US" altLang="zh-TW" sz="1050" dirty="0" smtClean="0"/>
              <a:t>2013/09/10 09:04 AM  ,   default</a:t>
            </a:r>
          </a:p>
          <a:p>
            <a:pPr>
              <a:defRPr/>
            </a:pPr>
            <a:r>
              <a:rPr lang="en-US" altLang="zh-TW" sz="1050" dirty="0" smtClean="0"/>
              <a:t>2013/09/10 09:09 AM  ,   ASUS</a:t>
            </a:r>
          </a:p>
          <a:p>
            <a:pPr>
              <a:defRPr/>
            </a:pPr>
            <a:r>
              <a:rPr lang="en-US" altLang="zh-TW" sz="1050" dirty="0" smtClean="0"/>
              <a:t>2013/09/10 09:11 AM  ,   ERROR</a:t>
            </a:r>
          </a:p>
          <a:p>
            <a:pPr>
              <a:defRPr/>
            </a:pPr>
            <a:r>
              <a:rPr lang="en-US" altLang="zh-TW" sz="1050" dirty="0" smtClean="0"/>
              <a:t>2013/09/10 09:11 AM  ,   default</a:t>
            </a:r>
          </a:p>
          <a:p>
            <a:pPr>
              <a:defRPr/>
            </a:pPr>
            <a:r>
              <a:rPr lang="en-US" altLang="zh-TW" sz="1050" dirty="0" smtClean="0"/>
              <a:t>2013/09/10 09:13 AM  ,   </a:t>
            </a:r>
            <a:r>
              <a:rPr lang="en-US" altLang="zh-TW" sz="1050" dirty="0" err="1" smtClean="0"/>
              <a:t>SMLeeWLAN</a:t>
            </a:r>
            <a:endParaRPr lang="en-US" altLang="zh-TW" sz="1050" dirty="0" smtClean="0"/>
          </a:p>
          <a:p>
            <a:pPr>
              <a:defRPr/>
            </a:pPr>
            <a:r>
              <a:rPr lang="en-US" altLang="zh-TW" sz="1050" dirty="0" smtClean="0"/>
              <a:t>2013/09/10 09:15 AM  ,   CP_PAPA</a:t>
            </a:r>
          </a:p>
          <a:p>
            <a:pPr>
              <a:defRPr/>
            </a:pPr>
            <a:r>
              <a:rPr lang="en-US" altLang="zh-TW" sz="1050" dirty="0" smtClean="0"/>
              <a:t>2013/09/10 09:16 AM  ,   </a:t>
            </a:r>
            <a:r>
              <a:rPr lang="en-US" altLang="zh-TW" sz="1050" dirty="0" err="1" smtClean="0"/>
              <a:t>shortyXD</a:t>
            </a:r>
            <a:endParaRPr lang="en-US" altLang="zh-TW" sz="1050" dirty="0" smtClean="0"/>
          </a:p>
          <a:p>
            <a:pPr>
              <a:defRPr/>
            </a:pPr>
            <a:r>
              <a:rPr lang="en-US" altLang="zh-TW" sz="1050" dirty="0" smtClean="0"/>
              <a:t>2013/09/10 09:16 AM  ,   0024A5B4A65A</a:t>
            </a:r>
          </a:p>
          <a:p>
            <a:pPr>
              <a:defRPr/>
            </a:pPr>
            <a:r>
              <a:rPr lang="en-US" altLang="zh-TW" sz="1050" dirty="0" smtClean="0"/>
              <a:t>2013/09/10 09:18 AM  ,   P874</a:t>
            </a:r>
          </a:p>
          <a:p>
            <a:pPr>
              <a:defRPr/>
            </a:pPr>
            <a:r>
              <a:rPr lang="en-US" altLang="zh-TW" sz="1050" dirty="0" smtClean="0"/>
              <a:t>2013/09/10 09:20 AM  ,   </a:t>
            </a:r>
            <a:r>
              <a:rPr lang="en-US" altLang="zh-TW" sz="1050" dirty="0" err="1" smtClean="0"/>
              <a:t>nchu</a:t>
            </a:r>
            <a:r>
              <a:rPr lang="en-US" altLang="zh-TW" sz="1050" dirty="0" smtClean="0"/>
              <a:t>--cc</a:t>
            </a:r>
          </a:p>
          <a:p>
            <a:pPr>
              <a:defRPr/>
            </a:pPr>
            <a:r>
              <a:rPr lang="en-US" altLang="zh-TW" sz="1050" dirty="0" smtClean="0"/>
              <a:t>2013/09/10 09:21 AM  ,   CP_PAPA</a:t>
            </a:r>
          </a:p>
          <a:p>
            <a:pPr>
              <a:defRPr/>
            </a:pPr>
            <a:r>
              <a:rPr lang="en-US" altLang="zh-TW" sz="1050" dirty="0" smtClean="0"/>
              <a:t>2013/09/10 09:22 AM  ,   default</a:t>
            </a:r>
          </a:p>
          <a:p>
            <a:pPr>
              <a:defRPr/>
            </a:pPr>
            <a:r>
              <a:rPr lang="en-US" altLang="zh-TW" sz="1050" dirty="0" smtClean="0"/>
              <a:t>2013/09/10 09:23 AM  ,   default</a:t>
            </a:r>
          </a:p>
          <a:p>
            <a:pPr>
              <a:defRPr/>
            </a:pPr>
            <a:r>
              <a:rPr lang="en-US" altLang="zh-TW" sz="1050" dirty="0" smtClean="0"/>
              <a:t>2013/09/10 09:25 AM  ,   </a:t>
            </a:r>
            <a:r>
              <a:rPr lang="en-US" altLang="zh-TW" sz="1050" dirty="0" err="1" smtClean="0"/>
              <a:t>nchu</a:t>
            </a:r>
            <a:r>
              <a:rPr lang="en-US" altLang="zh-TW" sz="1050" dirty="0" smtClean="0"/>
              <a:t>-lib</a:t>
            </a:r>
          </a:p>
          <a:p>
            <a:pPr>
              <a:defRPr/>
            </a:pPr>
            <a:r>
              <a:rPr lang="en-US" altLang="zh-TW" sz="1050" b="1" dirty="0" smtClean="0">
                <a:solidFill>
                  <a:schemeClr val="tx1"/>
                </a:solidFill>
              </a:rPr>
              <a:t>2013/09/10 09:25 AM  ,   7-11 </a:t>
            </a:r>
            <a:r>
              <a:rPr lang="en-US" altLang="zh-TW" sz="1050" b="1" dirty="0" err="1" smtClean="0">
                <a:solidFill>
                  <a:schemeClr val="tx1"/>
                </a:solidFill>
              </a:rPr>
              <a:t>wifi</a:t>
            </a:r>
            <a:endParaRPr lang="en-US" altLang="zh-TW" sz="1050" b="1" dirty="0" smtClean="0">
              <a:solidFill>
                <a:schemeClr val="tx1"/>
              </a:solidFill>
            </a:endParaRPr>
          </a:p>
          <a:p>
            <a:pPr>
              <a:defRPr/>
            </a:pPr>
            <a:r>
              <a:rPr lang="en-US" altLang="zh-TW" sz="1050" dirty="0" smtClean="0"/>
              <a:t>                                   :</a:t>
            </a:r>
          </a:p>
          <a:p>
            <a:pPr>
              <a:defRPr/>
            </a:pPr>
            <a:r>
              <a:rPr lang="en-US" altLang="zh-TW" sz="1050" dirty="0" smtClean="0"/>
              <a:t>                                   :</a:t>
            </a:r>
            <a:endParaRPr lang="zh-TW" altLang="en-US" sz="1050" dirty="0"/>
          </a:p>
        </p:txBody>
      </p:sp>
      <p:sp>
        <p:nvSpPr>
          <p:cNvPr id="13" name="矩形 12"/>
          <p:cNvSpPr>
            <a:spLocks noChangeArrowheads="1"/>
          </p:cNvSpPr>
          <p:nvPr/>
        </p:nvSpPr>
        <p:spPr bwMode="auto">
          <a:xfrm>
            <a:off x="4371968" y="2136846"/>
            <a:ext cx="2363787" cy="338137"/>
          </a:xfrm>
          <a:prstGeom prst="rect">
            <a:avLst/>
          </a:prstGeom>
          <a:noFill/>
          <a:ln w="9525">
            <a:noFill/>
            <a:miter lim="800000"/>
            <a:headEnd/>
            <a:tailEnd/>
          </a:ln>
        </p:spPr>
        <p:txBody>
          <a:bodyPr wrap="none">
            <a:spAutoFit/>
          </a:bodyPr>
          <a:lstStyle/>
          <a:p>
            <a:r>
              <a:rPr lang="en-US" altLang="zh-TW" sz="1600" dirty="0"/>
              <a:t>IMEI:77132194f7a8fdc0</a:t>
            </a:r>
            <a:endParaRPr lang="zh-TW" altLang="en-US" sz="1600" dirty="0"/>
          </a:p>
        </p:txBody>
      </p:sp>
    </p:spTree>
    <p:extLst>
      <p:ext uri="{BB962C8B-B14F-4D97-AF65-F5344CB8AC3E}">
        <p14:creationId xmlns:p14="http://schemas.microsoft.com/office/powerpoint/2010/main" xmlns="" val="164627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blinds(horizontal)">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blinds(horizontal)">
                                      <p:cBhvr>
                                        <p:cTn id="12" dur="500"/>
                                        <p:tgtEl>
                                          <p:spTgt spid="12">
                                            <p:txEl>
                                              <p:pRg st="2" end="2"/>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blinds(horizontal)">
                                      <p:cBhvr>
                                        <p:cTn id="16" dur="500"/>
                                        <p:tgtEl>
                                          <p:spTgt spid="12">
                                            <p:txEl>
                                              <p:pRg st="3" end="3"/>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12">
                                            <p:txEl>
                                              <p:pRg st="4" end="4"/>
                                            </p:txEl>
                                          </p:spTgt>
                                        </p:tgtEl>
                                        <p:attrNameLst>
                                          <p:attrName>style.visibility</p:attrName>
                                        </p:attrNameLst>
                                      </p:cBhvr>
                                      <p:to>
                                        <p:strVal val="visible"/>
                                      </p:to>
                                    </p:set>
                                    <p:animEffect transition="in" filter="blinds(horizontal)">
                                      <p:cBhvr>
                                        <p:cTn id="20" dur="500"/>
                                        <p:tgtEl>
                                          <p:spTgt spid="12">
                                            <p:txEl>
                                              <p:pRg st="4" end="4"/>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animEffect transition="in" filter="blinds(horizontal)">
                                      <p:cBhvr>
                                        <p:cTn id="24" dur="500"/>
                                        <p:tgtEl>
                                          <p:spTgt spid="12">
                                            <p:txEl>
                                              <p:pRg st="5" end="5"/>
                                            </p:txEl>
                                          </p:spTgt>
                                        </p:tgtEl>
                                      </p:cBhvr>
                                    </p:animEffect>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12">
                                            <p:txEl>
                                              <p:pRg st="6" end="6"/>
                                            </p:txEl>
                                          </p:spTgt>
                                        </p:tgtEl>
                                        <p:attrNameLst>
                                          <p:attrName>style.visibility</p:attrName>
                                        </p:attrNameLst>
                                      </p:cBhvr>
                                      <p:to>
                                        <p:strVal val="visible"/>
                                      </p:to>
                                    </p:set>
                                    <p:animEffect transition="in" filter="blinds(horizontal)">
                                      <p:cBhvr>
                                        <p:cTn id="28" dur="500"/>
                                        <p:tgtEl>
                                          <p:spTgt spid="12">
                                            <p:txEl>
                                              <p:pRg st="6" end="6"/>
                                            </p:txEl>
                                          </p:spTgt>
                                        </p:tgtEl>
                                      </p:cBhvr>
                                    </p:animEffect>
                                  </p:childTnLst>
                                </p:cTn>
                              </p:par>
                            </p:childTnLst>
                          </p:cTn>
                        </p:par>
                        <p:par>
                          <p:cTn id="29" fill="hold">
                            <p:stCondLst>
                              <p:cond delay="2500"/>
                            </p:stCondLst>
                            <p:childTnLst>
                              <p:par>
                                <p:cTn id="30" presetID="3" presetClass="entr" presetSubtype="10" fill="hold" nodeType="afterEffect">
                                  <p:stCondLst>
                                    <p:cond delay="0"/>
                                  </p:stCondLst>
                                  <p:childTnLst>
                                    <p:set>
                                      <p:cBhvr>
                                        <p:cTn id="31" dur="1" fill="hold">
                                          <p:stCondLst>
                                            <p:cond delay="0"/>
                                          </p:stCondLst>
                                        </p:cTn>
                                        <p:tgtEl>
                                          <p:spTgt spid="12">
                                            <p:txEl>
                                              <p:pRg st="7" end="7"/>
                                            </p:txEl>
                                          </p:spTgt>
                                        </p:tgtEl>
                                        <p:attrNameLst>
                                          <p:attrName>style.visibility</p:attrName>
                                        </p:attrNameLst>
                                      </p:cBhvr>
                                      <p:to>
                                        <p:strVal val="visible"/>
                                      </p:to>
                                    </p:set>
                                    <p:animEffect transition="in" filter="blinds(horizontal)">
                                      <p:cBhvr>
                                        <p:cTn id="32" dur="500"/>
                                        <p:tgtEl>
                                          <p:spTgt spid="12">
                                            <p:txEl>
                                              <p:pRg st="7" end="7"/>
                                            </p:txEl>
                                          </p:spTgt>
                                        </p:tgtEl>
                                      </p:cBhvr>
                                    </p:animEffect>
                                  </p:childTnLst>
                                </p:cTn>
                              </p:par>
                            </p:childTnLst>
                          </p:cTn>
                        </p:par>
                        <p:par>
                          <p:cTn id="33" fill="hold">
                            <p:stCondLst>
                              <p:cond delay="3000"/>
                            </p:stCondLst>
                            <p:childTnLst>
                              <p:par>
                                <p:cTn id="34" presetID="3" presetClass="entr" presetSubtype="10" fill="hold" nodeType="afterEffect">
                                  <p:stCondLst>
                                    <p:cond delay="0"/>
                                  </p:stCondLst>
                                  <p:childTnLst>
                                    <p:set>
                                      <p:cBhvr>
                                        <p:cTn id="35" dur="1" fill="hold">
                                          <p:stCondLst>
                                            <p:cond delay="0"/>
                                          </p:stCondLst>
                                        </p:cTn>
                                        <p:tgtEl>
                                          <p:spTgt spid="12">
                                            <p:txEl>
                                              <p:pRg st="8" end="8"/>
                                            </p:txEl>
                                          </p:spTgt>
                                        </p:tgtEl>
                                        <p:attrNameLst>
                                          <p:attrName>style.visibility</p:attrName>
                                        </p:attrNameLst>
                                      </p:cBhvr>
                                      <p:to>
                                        <p:strVal val="visible"/>
                                      </p:to>
                                    </p:set>
                                    <p:animEffect transition="in" filter="blinds(horizontal)">
                                      <p:cBhvr>
                                        <p:cTn id="36" dur="500"/>
                                        <p:tgtEl>
                                          <p:spTgt spid="12">
                                            <p:txEl>
                                              <p:pRg st="8" end="8"/>
                                            </p:txEl>
                                          </p:spTgt>
                                        </p:tgtEl>
                                      </p:cBhvr>
                                    </p:animEffect>
                                  </p:childTnLst>
                                </p:cTn>
                              </p:par>
                            </p:childTnLst>
                          </p:cTn>
                        </p:par>
                        <p:par>
                          <p:cTn id="37" fill="hold">
                            <p:stCondLst>
                              <p:cond delay="3500"/>
                            </p:stCondLst>
                            <p:childTnLst>
                              <p:par>
                                <p:cTn id="38" presetID="3" presetClass="entr" presetSubtype="10" fill="hold" nodeType="afterEffect">
                                  <p:stCondLst>
                                    <p:cond delay="0"/>
                                  </p:stCondLst>
                                  <p:childTnLst>
                                    <p:set>
                                      <p:cBhvr>
                                        <p:cTn id="39" dur="1" fill="hold">
                                          <p:stCondLst>
                                            <p:cond delay="0"/>
                                          </p:stCondLst>
                                        </p:cTn>
                                        <p:tgtEl>
                                          <p:spTgt spid="12">
                                            <p:txEl>
                                              <p:pRg st="9" end="9"/>
                                            </p:txEl>
                                          </p:spTgt>
                                        </p:tgtEl>
                                        <p:attrNameLst>
                                          <p:attrName>style.visibility</p:attrName>
                                        </p:attrNameLst>
                                      </p:cBhvr>
                                      <p:to>
                                        <p:strVal val="visible"/>
                                      </p:to>
                                    </p:set>
                                    <p:animEffect transition="in" filter="blinds(horizontal)">
                                      <p:cBhvr>
                                        <p:cTn id="40" dur="500"/>
                                        <p:tgtEl>
                                          <p:spTgt spid="12">
                                            <p:txEl>
                                              <p:pRg st="9" end="9"/>
                                            </p:txEl>
                                          </p:spTgt>
                                        </p:tgtEl>
                                      </p:cBhvr>
                                    </p:animEffect>
                                  </p:childTnLst>
                                </p:cTn>
                              </p:par>
                            </p:childTnLst>
                          </p:cTn>
                        </p:par>
                        <p:par>
                          <p:cTn id="41" fill="hold">
                            <p:stCondLst>
                              <p:cond delay="4000"/>
                            </p:stCondLst>
                            <p:childTnLst>
                              <p:par>
                                <p:cTn id="42" presetID="3" presetClass="entr" presetSubtype="10" fill="hold" nodeType="afterEffect">
                                  <p:stCondLst>
                                    <p:cond delay="0"/>
                                  </p:stCondLst>
                                  <p:childTnLst>
                                    <p:set>
                                      <p:cBhvr>
                                        <p:cTn id="43" dur="1" fill="hold">
                                          <p:stCondLst>
                                            <p:cond delay="0"/>
                                          </p:stCondLst>
                                        </p:cTn>
                                        <p:tgtEl>
                                          <p:spTgt spid="12">
                                            <p:txEl>
                                              <p:pRg st="10" end="10"/>
                                            </p:txEl>
                                          </p:spTgt>
                                        </p:tgtEl>
                                        <p:attrNameLst>
                                          <p:attrName>style.visibility</p:attrName>
                                        </p:attrNameLst>
                                      </p:cBhvr>
                                      <p:to>
                                        <p:strVal val="visible"/>
                                      </p:to>
                                    </p:set>
                                    <p:animEffect transition="in" filter="blinds(horizontal)">
                                      <p:cBhvr>
                                        <p:cTn id="44" dur="500"/>
                                        <p:tgtEl>
                                          <p:spTgt spid="12">
                                            <p:txEl>
                                              <p:pRg st="10" end="10"/>
                                            </p:txEl>
                                          </p:spTgt>
                                        </p:tgtEl>
                                      </p:cBhvr>
                                    </p:animEffect>
                                  </p:childTnLst>
                                </p:cTn>
                              </p:par>
                            </p:childTnLst>
                          </p:cTn>
                        </p:par>
                        <p:par>
                          <p:cTn id="45" fill="hold">
                            <p:stCondLst>
                              <p:cond delay="4500"/>
                            </p:stCondLst>
                            <p:childTnLst>
                              <p:par>
                                <p:cTn id="46" presetID="3" presetClass="entr" presetSubtype="10" fill="hold" nodeType="afterEffect">
                                  <p:stCondLst>
                                    <p:cond delay="0"/>
                                  </p:stCondLst>
                                  <p:childTnLst>
                                    <p:set>
                                      <p:cBhvr>
                                        <p:cTn id="47" dur="1" fill="hold">
                                          <p:stCondLst>
                                            <p:cond delay="0"/>
                                          </p:stCondLst>
                                        </p:cTn>
                                        <p:tgtEl>
                                          <p:spTgt spid="12">
                                            <p:txEl>
                                              <p:pRg st="11" end="11"/>
                                            </p:txEl>
                                          </p:spTgt>
                                        </p:tgtEl>
                                        <p:attrNameLst>
                                          <p:attrName>style.visibility</p:attrName>
                                        </p:attrNameLst>
                                      </p:cBhvr>
                                      <p:to>
                                        <p:strVal val="visible"/>
                                      </p:to>
                                    </p:set>
                                    <p:animEffect transition="in" filter="blinds(horizontal)">
                                      <p:cBhvr>
                                        <p:cTn id="48" dur="500"/>
                                        <p:tgtEl>
                                          <p:spTgt spid="12">
                                            <p:txEl>
                                              <p:pRg st="11" end="11"/>
                                            </p:txEl>
                                          </p:spTgt>
                                        </p:tgtEl>
                                      </p:cBhvr>
                                    </p:animEffect>
                                  </p:childTnLst>
                                </p:cTn>
                              </p:par>
                            </p:childTnLst>
                          </p:cTn>
                        </p:par>
                        <p:par>
                          <p:cTn id="49" fill="hold">
                            <p:stCondLst>
                              <p:cond delay="5000"/>
                            </p:stCondLst>
                            <p:childTnLst>
                              <p:par>
                                <p:cTn id="50" presetID="3" presetClass="entr" presetSubtype="10" fill="hold" nodeType="afterEffect">
                                  <p:stCondLst>
                                    <p:cond delay="0"/>
                                  </p:stCondLst>
                                  <p:childTnLst>
                                    <p:set>
                                      <p:cBhvr>
                                        <p:cTn id="51" dur="1" fill="hold">
                                          <p:stCondLst>
                                            <p:cond delay="0"/>
                                          </p:stCondLst>
                                        </p:cTn>
                                        <p:tgtEl>
                                          <p:spTgt spid="12">
                                            <p:txEl>
                                              <p:pRg st="12" end="12"/>
                                            </p:txEl>
                                          </p:spTgt>
                                        </p:tgtEl>
                                        <p:attrNameLst>
                                          <p:attrName>style.visibility</p:attrName>
                                        </p:attrNameLst>
                                      </p:cBhvr>
                                      <p:to>
                                        <p:strVal val="visible"/>
                                      </p:to>
                                    </p:set>
                                    <p:animEffect transition="in" filter="blinds(horizontal)">
                                      <p:cBhvr>
                                        <p:cTn id="52" dur="500"/>
                                        <p:tgtEl>
                                          <p:spTgt spid="12">
                                            <p:txEl>
                                              <p:pRg st="12" end="12"/>
                                            </p:txEl>
                                          </p:spTgt>
                                        </p:tgtEl>
                                      </p:cBhvr>
                                    </p:animEffect>
                                  </p:childTnLst>
                                </p:cTn>
                              </p:par>
                            </p:childTnLst>
                          </p:cTn>
                        </p:par>
                        <p:par>
                          <p:cTn id="53" fill="hold">
                            <p:stCondLst>
                              <p:cond delay="5500"/>
                            </p:stCondLst>
                            <p:childTnLst>
                              <p:par>
                                <p:cTn id="54" presetID="3" presetClass="entr" presetSubtype="10" fill="hold" nodeType="afterEffect">
                                  <p:stCondLst>
                                    <p:cond delay="0"/>
                                  </p:stCondLst>
                                  <p:childTnLst>
                                    <p:set>
                                      <p:cBhvr>
                                        <p:cTn id="55" dur="1" fill="hold">
                                          <p:stCondLst>
                                            <p:cond delay="0"/>
                                          </p:stCondLst>
                                        </p:cTn>
                                        <p:tgtEl>
                                          <p:spTgt spid="12">
                                            <p:txEl>
                                              <p:pRg st="13" end="13"/>
                                            </p:txEl>
                                          </p:spTgt>
                                        </p:tgtEl>
                                        <p:attrNameLst>
                                          <p:attrName>style.visibility</p:attrName>
                                        </p:attrNameLst>
                                      </p:cBhvr>
                                      <p:to>
                                        <p:strVal val="visible"/>
                                      </p:to>
                                    </p:set>
                                    <p:animEffect transition="in" filter="blinds(horizontal)">
                                      <p:cBhvr>
                                        <p:cTn id="56" dur="500"/>
                                        <p:tgtEl>
                                          <p:spTgt spid="12">
                                            <p:txEl>
                                              <p:pRg st="13" end="13"/>
                                            </p:txEl>
                                          </p:spTgt>
                                        </p:tgtEl>
                                      </p:cBhvr>
                                    </p:animEffect>
                                  </p:childTnLst>
                                </p:cTn>
                              </p:par>
                            </p:childTnLst>
                          </p:cTn>
                        </p:par>
                        <p:par>
                          <p:cTn id="57" fill="hold">
                            <p:stCondLst>
                              <p:cond delay="6000"/>
                            </p:stCondLst>
                            <p:childTnLst>
                              <p:par>
                                <p:cTn id="58" presetID="3" presetClass="entr" presetSubtype="10" fill="hold" nodeType="afterEffect">
                                  <p:stCondLst>
                                    <p:cond delay="0"/>
                                  </p:stCondLst>
                                  <p:childTnLst>
                                    <p:set>
                                      <p:cBhvr>
                                        <p:cTn id="59" dur="1" fill="hold">
                                          <p:stCondLst>
                                            <p:cond delay="0"/>
                                          </p:stCondLst>
                                        </p:cTn>
                                        <p:tgtEl>
                                          <p:spTgt spid="12">
                                            <p:txEl>
                                              <p:pRg st="14" end="14"/>
                                            </p:txEl>
                                          </p:spTgt>
                                        </p:tgtEl>
                                        <p:attrNameLst>
                                          <p:attrName>style.visibility</p:attrName>
                                        </p:attrNameLst>
                                      </p:cBhvr>
                                      <p:to>
                                        <p:strVal val="visible"/>
                                      </p:to>
                                    </p:set>
                                    <p:animEffect transition="in" filter="blinds(horizontal)">
                                      <p:cBhvr>
                                        <p:cTn id="60" dur="500"/>
                                        <p:tgtEl>
                                          <p:spTgt spid="12">
                                            <p:txEl>
                                              <p:pRg st="14" end="14"/>
                                            </p:txEl>
                                          </p:spTgt>
                                        </p:tgtEl>
                                      </p:cBhvr>
                                    </p:animEffect>
                                  </p:childTnLst>
                                </p:cTn>
                              </p:par>
                            </p:childTnLst>
                          </p:cTn>
                        </p:par>
                        <p:par>
                          <p:cTn id="61" fill="hold">
                            <p:stCondLst>
                              <p:cond delay="6500"/>
                            </p:stCondLst>
                            <p:childTnLst>
                              <p:par>
                                <p:cTn id="62" presetID="3" presetClass="entr" presetSubtype="10" fill="hold" nodeType="afterEffect">
                                  <p:stCondLst>
                                    <p:cond delay="0"/>
                                  </p:stCondLst>
                                  <p:childTnLst>
                                    <p:set>
                                      <p:cBhvr>
                                        <p:cTn id="63" dur="1" fill="hold">
                                          <p:stCondLst>
                                            <p:cond delay="0"/>
                                          </p:stCondLst>
                                        </p:cTn>
                                        <p:tgtEl>
                                          <p:spTgt spid="12">
                                            <p:txEl>
                                              <p:pRg st="15" end="15"/>
                                            </p:txEl>
                                          </p:spTgt>
                                        </p:tgtEl>
                                        <p:attrNameLst>
                                          <p:attrName>style.visibility</p:attrName>
                                        </p:attrNameLst>
                                      </p:cBhvr>
                                      <p:to>
                                        <p:strVal val="visible"/>
                                      </p:to>
                                    </p:set>
                                    <p:animEffect transition="in" filter="blinds(horizontal)">
                                      <p:cBhvr>
                                        <p:cTn id="64" dur="500"/>
                                        <p:tgtEl>
                                          <p:spTgt spid="12">
                                            <p:txEl>
                                              <p:pRg st="15" end="15"/>
                                            </p:txEl>
                                          </p:spTgt>
                                        </p:tgtEl>
                                      </p:cBhvr>
                                    </p:animEffect>
                                  </p:childTnLst>
                                </p:cTn>
                              </p:par>
                            </p:childTnLst>
                          </p:cTn>
                        </p:par>
                        <p:par>
                          <p:cTn id="65" fill="hold">
                            <p:stCondLst>
                              <p:cond delay="7000"/>
                            </p:stCondLst>
                            <p:childTnLst>
                              <p:par>
                                <p:cTn id="66" presetID="3" presetClass="entr" presetSubtype="10" fill="hold" nodeType="afterEffect">
                                  <p:stCondLst>
                                    <p:cond delay="0"/>
                                  </p:stCondLst>
                                  <p:childTnLst>
                                    <p:set>
                                      <p:cBhvr>
                                        <p:cTn id="67" dur="1" fill="hold">
                                          <p:stCondLst>
                                            <p:cond delay="0"/>
                                          </p:stCondLst>
                                        </p:cTn>
                                        <p:tgtEl>
                                          <p:spTgt spid="12">
                                            <p:txEl>
                                              <p:pRg st="16" end="16"/>
                                            </p:txEl>
                                          </p:spTgt>
                                        </p:tgtEl>
                                        <p:attrNameLst>
                                          <p:attrName>style.visibility</p:attrName>
                                        </p:attrNameLst>
                                      </p:cBhvr>
                                      <p:to>
                                        <p:strVal val="visible"/>
                                      </p:to>
                                    </p:set>
                                    <p:animEffect transition="in" filter="blinds(horizontal)">
                                      <p:cBhvr>
                                        <p:cTn id="68" dur="500"/>
                                        <p:tgtEl>
                                          <p:spTgt spid="1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http://connectual.com/_img/site/blog/examiner.jpg"/>
          <p:cNvPicPr>
            <a:picLocks noChangeAspect="1" noChangeArrowheads="1"/>
          </p:cNvPicPr>
          <p:nvPr/>
        </p:nvPicPr>
        <p:blipFill>
          <a:blip r:embed="rId2" cstate="print"/>
          <a:srcRect/>
          <a:stretch>
            <a:fillRect/>
          </a:stretch>
        </p:blipFill>
        <p:spPr bwMode="auto">
          <a:xfrm>
            <a:off x="0" y="1486273"/>
            <a:ext cx="3571868" cy="4443057"/>
          </a:xfrm>
          <a:prstGeom prst="rect">
            <a:avLst/>
          </a:prstGeom>
          <a:noFill/>
        </p:spPr>
      </p:pic>
      <p:sp>
        <p:nvSpPr>
          <p:cNvPr id="2" name="標題 1"/>
          <p:cNvSpPr>
            <a:spLocks noGrp="1"/>
          </p:cNvSpPr>
          <p:nvPr>
            <p:ph type="title"/>
          </p:nvPr>
        </p:nvSpPr>
        <p:spPr/>
        <p:txBody>
          <a:bodyPr/>
          <a:lstStyle/>
          <a:p>
            <a:r>
              <a:rPr lang="en-US" altLang="zh-TW" dirty="0" smtClean="0"/>
              <a:t>With the data, we are able to</a:t>
            </a:r>
            <a:endParaRPr lang="zh-TW" altLang="en-US" dirty="0"/>
          </a:p>
        </p:txBody>
      </p:sp>
      <p:pic>
        <p:nvPicPr>
          <p:cNvPr id="4" name="Picture 2" descr="http://thecontentwrangler.com/wp-content/uploads/2011/08/User.png"/>
          <p:cNvPicPr>
            <a:picLocks noChangeAspect="1" noChangeArrowheads="1"/>
          </p:cNvPicPr>
          <p:nvPr/>
        </p:nvPicPr>
        <p:blipFill>
          <a:blip r:embed="rId3" cstate="print"/>
          <a:srcRect/>
          <a:stretch>
            <a:fillRect/>
          </a:stretch>
        </p:blipFill>
        <p:spPr bwMode="auto">
          <a:xfrm>
            <a:off x="2000232" y="3357562"/>
            <a:ext cx="1357322" cy="1357322"/>
          </a:xfrm>
          <a:prstGeom prst="rect">
            <a:avLst/>
          </a:prstGeom>
          <a:noFill/>
          <a:ln w="9525">
            <a:noFill/>
            <a:miter lim="800000"/>
            <a:headEnd/>
            <a:tailEnd/>
          </a:ln>
        </p:spPr>
      </p:pic>
      <p:sp>
        <p:nvSpPr>
          <p:cNvPr id="5" name="文字方塊 4"/>
          <p:cNvSpPr txBox="1"/>
          <p:nvPr/>
        </p:nvSpPr>
        <p:spPr>
          <a:xfrm>
            <a:off x="4500562" y="2071679"/>
            <a:ext cx="1433277" cy="954107"/>
          </a:xfrm>
          <a:prstGeom prst="rect">
            <a:avLst/>
          </a:prstGeom>
          <a:noFill/>
        </p:spPr>
        <p:txBody>
          <a:bodyPr wrap="square" rtlCol="0">
            <a:spAutoFit/>
          </a:bodyPr>
          <a:lstStyle/>
          <a:p>
            <a:r>
              <a:rPr lang="en-US" altLang="zh-TW" sz="2800" b="1" dirty="0" smtClean="0"/>
              <a:t>Identity </a:t>
            </a:r>
          </a:p>
          <a:p>
            <a:endParaRPr lang="zh-TW" altLang="en-US" sz="2800" b="1" dirty="0"/>
          </a:p>
        </p:txBody>
      </p:sp>
      <p:sp>
        <p:nvSpPr>
          <p:cNvPr id="6" name="文字方塊 5"/>
          <p:cNvSpPr txBox="1"/>
          <p:nvPr/>
        </p:nvSpPr>
        <p:spPr>
          <a:xfrm>
            <a:off x="4500562" y="2714620"/>
            <a:ext cx="2500330" cy="954107"/>
          </a:xfrm>
          <a:prstGeom prst="rect">
            <a:avLst/>
          </a:prstGeom>
          <a:noFill/>
        </p:spPr>
        <p:txBody>
          <a:bodyPr wrap="square" rtlCol="0">
            <a:spAutoFit/>
          </a:bodyPr>
          <a:lstStyle/>
          <a:p>
            <a:r>
              <a:rPr lang="en-US" altLang="zh-TW" sz="2800" b="1" dirty="0" smtClean="0"/>
              <a:t>Professionals</a:t>
            </a:r>
          </a:p>
          <a:p>
            <a:endParaRPr lang="zh-TW" altLang="en-US" sz="2800" b="1" dirty="0"/>
          </a:p>
        </p:txBody>
      </p:sp>
      <p:sp>
        <p:nvSpPr>
          <p:cNvPr id="7" name="文字方塊 6"/>
          <p:cNvSpPr txBox="1"/>
          <p:nvPr/>
        </p:nvSpPr>
        <p:spPr>
          <a:xfrm>
            <a:off x="4500562" y="3403587"/>
            <a:ext cx="1433277" cy="954107"/>
          </a:xfrm>
          <a:prstGeom prst="rect">
            <a:avLst/>
          </a:prstGeom>
          <a:noFill/>
        </p:spPr>
        <p:txBody>
          <a:bodyPr wrap="square" rtlCol="0">
            <a:spAutoFit/>
          </a:bodyPr>
          <a:lstStyle/>
          <a:p>
            <a:r>
              <a:rPr lang="en-US" altLang="zh-TW" sz="2800" b="1" dirty="0" smtClean="0"/>
              <a:t>Genders</a:t>
            </a:r>
          </a:p>
          <a:p>
            <a:endParaRPr lang="zh-TW" altLang="en-US" sz="2800" b="1" dirty="0"/>
          </a:p>
        </p:txBody>
      </p:sp>
      <p:sp>
        <p:nvSpPr>
          <p:cNvPr id="8" name="文字方塊 7"/>
          <p:cNvSpPr txBox="1"/>
          <p:nvPr/>
        </p:nvSpPr>
        <p:spPr>
          <a:xfrm>
            <a:off x="4500562" y="4071942"/>
            <a:ext cx="2214578" cy="954107"/>
          </a:xfrm>
          <a:prstGeom prst="rect">
            <a:avLst/>
          </a:prstGeom>
          <a:noFill/>
        </p:spPr>
        <p:txBody>
          <a:bodyPr wrap="square" rtlCol="0">
            <a:spAutoFit/>
          </a:bodyPr>
          <a:lstStyle/>
          <a:p>
            <a:r>
              <a:rPr lang="en-US" altLang="zh-TW" sz="2800" b="1" dirty="0" smtClean="0"/>
              <a:t>Preferences </a:t>
            </a:r>
          </a:p>
          <a:p>
            <a:endParaRPr lang="zh-TW" altLang="en-US" sz="2800" b="1" dirty="0"/>
          </a:p>
        </p:txBody>
      </p:sp>
      <p:sp>
        <p:nvSpPr>
          <p:cNvPr id="9" name="文字方塊 8"/>
          <p:cNvSpPr txBox="1"/>
          <p:nvPr/>
        </p:nvSpPr>
        <p:spPr>
          <a:xfrm>
            <a:off x="4500562" y="5500702"/>
            <a:ext cx="2857520" cy="1815882"/>
          </a:xfrm>
          <a:prstGeom prst="rect">
            <a:avLst/>
          </a:prstGeom>
          <a:noFill/>
        </p:spPr>
        <p:txBody>
          <a:bodyPr wrap="square" rtlCol="0">
            <a:spAutoFit/>
          </a:bodyPr>
          <a:lstStyle/>
          <a:p>
            <a:r>
              <a:rPr lang="en-US" altLang="zh-TW" sz="2800" b="1" dirty="0" smtClean="0"/>
              <a:t>Moving Pattern</a:t>
            </a:r>
          </a:p>
          <a:p>
            <a:r>
              <a:rPr lang="en-US" altLang="zh-TW" sz="2800" b="1" dirty="0" smtClean="0"/>
              <a:t>   :</a:t>
            </a:r>
          </a:p>
          <a:p>
            <a:r>
              <a:rPr lang="en-US" altLang="zh-TW" sz="2800" b="1" dirty="0" smtClean="0"/>
              <a:t>   :</a:t>
            </a:r>
          </a:p>
          <a:p>
            <a:endParaRPr lang="zh-TW" altLang="en-US" sz="2800" b="1" dirty="0"/>
          </a:p>
        </p:txBody>
      </p:sp>
      <p:sp>
        <p:nvSpPr>
          <p:cNvPr id="10" name="文字方塊 9"/>
          <p:cNvSpPr txBox="1"/>
          <p:nvPr/>
        </p:nvSpPr>
        <p:spPr>
          <a:xfrm>
            <a:off x="4500562" y="4786322"/>
            <a:ext cx="3143272" cy="954107"/>
          </a:xfrm>
          <a:prstGeom prst="rect">
            <a:avLst/>
          </a:prstGeom>
          <a:noFill/>
        </p:spPr>
        <p:txBody>
          <a:bodyPr wrap="square" rtlCol="0">
            <a:spAutoFit/>
          </a:bodyPr>
          <a:lstStyle/>
          <a:p>
            <a:r>
              <a:rPr lang="en-US" altLang="zh-TW" sz="2800" b="1" dirty="0" smtClean="0"/>
              <a:t>Social Relationships</a:t>
            </a:r>
          </a:p>
          <a:p>
            <a:endParaRPr lang="zh-TW" altLang="en-US" sz="2800" b="1" dirty="0"/>
          </a:p>
        </p:txBody>
      </p:sp>
      <p:cxnSp>
        <p:nvCxnSpPr>
          <p:cNvPr id="12" name="直線單箭頭接點 11"/>
          <p:cNvCxnSpPr/>
          <p:nvPr/>
        </p:nvCxnSpPr>
        <p:spPr>
          <a:xfrm flipV="1">
            <a:off x="3214678" y="2357430"/>
            <a:ext cx="1143008"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V="1">
            <a:off x="3357554" y="3071810"/>
            <a:ext cx="107157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3500430" y="3714752"/>
            <a:ext cx="92869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3428992" y="4286256"/>
            <a:ext cx="100013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3500430" y="4786322"/>
            <a:ext cx="928694"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a:off x="3357554" y="5214950"/>
            <a:ext cx="1000132"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5060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par>
                                <p:cTn id="16" presetID="3" presetClass="entr" presetSubtype="1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par>
                                <p:cTn id="19" presetID="3" presetClass="entr" presetSubtype="1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par>
                                <p:cTn id="22" presetID="3" presetClass="entr" presetSubtype="1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linds(horizontal)">
                                      <p:cBhvr>
                                        <p:cTn id="24" dur="500"/>
                                        <p:tgtEl>
                                          <p:spTgt spid="21"/>
                                        </p:tgtEl>
                                      </p:cBhvr>
                                    </p:animEffect>
                                  </p:childTnLst>
                                </p:cTn>
                              </p:par>
                              <p:par>
                                <p:cTn id="25" presetID="3" presetClass="entr" presetSubtype="1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linds(horizontal)">
                                      <p:cBhvr>
                                        <p:cTn id="27" dur="500"/>
                                        <p:tgtEl>
                                          <p:spTgt spid="2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linds(horizontal)">
                                      <p:cBhvr>
                                        <p:cTn id="33" dur="500"/>
                                        <p:tgtEl>
                                          <p:spTgt spid="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linds(horizontal)">
                                      <p:cBhvr>
                                        <p:cTn id="39" dur="500"/>
                                        <p:tgtEl>
                                          <p:spTgt spid="8"/>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How I plan to bother you today?</a:t>
            </a:r>
            <a:endParaRPr lang="zh-TW" altLang="en-US" dirty="0"/>
          </a:p>
        </p:txBody>
      </p:sp>
      <p:sp>
        <p:nvSpPr>
          <p:cNvPr id="3" name="內容版面配置區 2"/>
          <p:cNvSpPr>
            <a:spLocks noGrp="1"/>
          </p:cNvSpPr>
          <p:nvPr>
            <p:ph idx="1"/>
          </p:nvPr>
        </p:nvSpPr>
        <p:spPr/>
        <p:txBody>
          <a:bodyPr/>
          <a:lstStyle/>
          <a:p>
            <a:r>
              <a:rPr lang="en-US" altLang="zh-TW" dirty="0" smtClean="0"/>
              <a:t>The Beginning </a:t>
            </a:r>
          </a:p>
          <a:p>
            <a:r>
              <a:rPr lang="en-US" altLang="zh-TW" b="1" dirty="0" smtClean="0">
                <a:solidFill>
                  <a:srgbClr val="FF0000"/>
                </a:solidFill>
              </a:rPr>
              <a:t>The Idea and </a:t>
            </a:r>
            <a:r>
              <a:rPr lang="en-US" altLang="zh-TW" b="1" dirty="0">
                <a:solidFill>
                  <a:srgbClr val="FF0000"/>
                </a:solidFill>
              </a:rPr>
              <a:t>I</a:t>
            </a:r>
            <a:r>
              <a:rPr lang="en-US" altLang="zh-TW" b="1" dirty="0" smtClean="0">
                <a:solidFill>
                  <a:srgbClr val="FF0000"/>
                </a:solidFill>
              </a:rPr>
              <a:t>nitial Results</a:t>
            </a:r>
          </a:p>
          <a:p>
            <a:r>
              <a:rPr lang="en-US" altLang="zh-TW" dirty="0" smtClean="0"/>
              <a:t>The Challenges</a:t>
            </a:r>
          </a:p>
          <a:p>
            <a:r>
              <a:rPr lang="en-US" altLang="zh-TW" dirty="0" smtClean="0"/>
              <a:t>The Motivation and The Proposed Method</a:t>
            </a:r>
          </a:p>
          <a:p>
            <a:r>
              <a:rPr lang="en-US" altLang="zh-TW" dirty="0" smtClean="0"/>
              <a:t>Experiment Results</a:t>
            </a:r>
          </a:p>
          <a:p>
            <a:r>
              <a:rPr lang="en-US" altLang="zh-TW" dirty="0" smtClean="0"/>
              <a:t>Conclusion</a:t>
            </a:r>
          </a:p>
          <a:p>
            <a:r>
              <a:rPr lang="en-US" altLang="zh-TW" dirty="0" smtClean="0"/>
              <a:t>Future</a:t>
            </a:r>
            <a:endParaRPr lang="zh-TW" altLang="en-US" dirty="0"/>
          </a:p>
        </p:txBody>
      </p:sp>
    </p:spTree>
    <p:extLst>
      <p:ext uri="{BB962C8B-B14F-4D97-AF65-F5344CB8AC3E}">
        <p14:creationId xmlns:p14="http://schemas.microsoft.com/office/powerpoint/2010/main" xmlns="" val="3256918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6"/>
            <a:ext cx="8229600" cy="1143000"/>
          </a:xfrm>
        </p:spPr>
        <p:txBody>
          <a:bodyPr>
            <a:normAutofit/>
          </a:bodyPr>
          <a:lstStyle/>
          <a:p>
            <a:r>
              <a:rPr lang="en-US" altLang="zh-TW" sz="4400" dirty="0" smtClean="0"/>
              <a:t>Basic Ideas</a:t>
            </a:r>
            <a:endParaRPr lang="zh-TW" altLang="en-US" sz="4400" dirty="0"/>
          </a:p>
        </p:txBody>
      </p:sp>
      <p:sp>
        <p:nvSpPr>
          <p:cNvPr id="3" name="內容版面配置區 2"/>
          <p:cNvSpPr>
            <a:spLocks noGrp="1"/>
          </p:cNvSpPr>
          <p:nvPr>
            <p:ph sz="quarter" idx="1"/>
          </p:nvPr>
        </p:nvSpPr>
        <p:spPr>
          <a:xfrm>
            <a:off x="457200" y="1000108"/>
            <a:ext cx="8219256" cy="5587554"/>
          </a:xfrm>
        </p:spPr>
        <p:txBody>
          <a:bodyPr>
            <a:normAutofit/>
          </a:bodyPr>
          <a:lstStyle/>
          <a:p>
            <a:r>
              <a:rPr lang="en-US" altLang="zh-TW" dirty="0" smtClean="0"/>
              <a:t>Why we can achieve the applications ?</a:t>
            </a:r>
          </a:p>
          <a:p>
            <a:pPr lvl="1"/>
            <a:r>
              <a:rPr lang="en-US" altLang="zh-TW" dirty="0" smtClean="0"/>
              <a:t>Network name are often with semantics</a:t>
            </a:r>
          </a:p>
          <a:p>
            <a:pPr lvl="2"/>
            <a:r>
              <a:rPr lang="en-US" altLang="zh-TW" dirty="0" err="1" smtClean="0"/>
              <a:t>Nchu-Wi-Fi</a:t>
            </a:r>
            <a:r>
              <a:rPr lang="en-US" altLang="zh-TW" dirty="0" smtClean="0"/>
              <a:t> </a:t>
            </a:r>
            <a:r>
              <a:rPr lang="zh-TW" altLang="en-US" dirty="0" smtClean="0"/>
              <a:t>→</a:t>
            </a:r>
            <a:r>
              <a:rPr lang="en-US" altLang="zh-TW" dirty="0" smtClean="0"/>
              <a:t>National Chung </a:t>
            </a:r>
            <a:r>
              <a:rPr lang="en-US" altLang="zh-TW" dirty="0" err="1" smtClean="0"/>
              <a:t>Hsing</a:t>
            </a:r>
            <a:r>
              <a:rPr lang="en-US" altLang="zh-TW" dirty="0" smtClean="0"/>
              <a:t> University</a:t>
            </a:r>
          </a:p>
          <a:p>
            <a:pPr lvl="1"/>
            <a:r>
              <a:rPr lang="en-US" altLang="zh-TW" dirty="0" smtClean="0"/>
              <a:t>A Wi-Fi log is produced when a user is nearby a Wi-Fi access point. </a:t>
            </a:r>
          </a:p>
          <a:p>
            <a:pPr lvl="2"/>
            <a:r>
              <a:rPr lang="en-US" altLang="zh-TW" dirty="0" smtClean="0"/>
              <a:t>A highly frequently observed network name implies a long stay duration at a place</a:t>
            </a:r>
          </a:p>
          <a:p>
            <a:pPr lvl="1"/>
            <a:endParaRPr lang="zh-TW" altLang="en-US" dirty="0" smtClean="0"/>
          </a:p>
          <a:p>
            <a:pPr lvl="1"/>
            <a:endParaRPr lang="en-US" altLang="zh-TW" dirty="0" smtClean="0"/>
          </a:p>
          <a:p>
            <a:pPr lvl="1"/>
            <a:endParaRPr lang="en-US" altLang="zh-TW" dirty="0" smtClean="0"/>
          </a:p>
          <a:p>
            <a:pPr lvl="1"/>
            <a:endParaRPr lang="zh-TW" altLang="en-US" dirty="0"/>
          </a:p>
        </p:txBody>
      </p:sp>
      <p:sp>
        <p:nvSpPr>
          <p:cNvPr id="4" name="矩形 3"/>
          <p:cNvSpPr/>
          <p:nvPr/>
        </p:nvSpPr>
        <p:spPr>
          <a:xfrm>
            <a:off x="1142976" y="4616761"/>
            <a:ext cx="3338490" cy="18928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altLang="zh-TW" sz="900" dirty="0">
                <a:solidFill>
                  <a:srgbClr val="000000"/>
                </a:solidFill>
              </a:rPr>
              <a:t>2013/09/10 08:59 AM  ,   default  +00:24:8c:8d:07:db+ </a:t>
            </a:r>
          </a:p>
          <a:p>
            <a:pPr>
              <a:defRPr/>
            </a:pPr>
            <a:r>
              <a:rPr lang="en-US" altLang="zh-TW" sz="900" dirty="0">
                <a:solidFill>
                  <a:srgbClr val="000000"/>
                </a:solidFill>
              </a:rPr>
              <a:t>2013/09/10 08:59 AM  ,   default  +00:24:8c:8d:07:db+</a:t>
            </a:r>
          </a:p>
          <a:p>
            <a:pPr>
              <a:defRPr/>
            </a:pPr>
            <a:r>
              <a:rPr lang="en-US" altLang="zh-TW" sz="900" dirty="0">
                <a:solidFill>
                  <a:srgbClr val="000000"/>
                </a:solidFill>
              </a:rPr>
              <a:t>2013/09/10 09:04 AM  ,   default  +00:24:8c:8d:07:db+</a:t>
            </a:r>
          </a:p>
          <a:p>
            <a:pPr>
              <a:defRPr/>
            </a:pPr>
            <a:r>
              <a:rPr lang="en-US" altLang="zh-TW" sz="900" dirty="0">
                <a:solidFill>
                  <a:srgbClr val="000000"/>
                </a:solidFill>
              </a:rPr>
              <a:t>2013/09/10 09:09 AM  ,   ASUS  +20:cf:30:ef:30:d8+</a:t>
            </a:r>
          </a:p>
          <a:p>
            <a:pPr>
              <a:defRPr/>
            </a:pPr>
            <a:r>
              <a:rPr lang="en-US" altLang="zh-TW" sz="900" dirty="0">
                <a:solidFill>
                  <a:srgbClr val="000000"/>
                </a:solidFill>
              </a:rPr>
              <a:t>2013/09/10 09:11 AM  ,   ERROR  +40:4a:03:58:7f:16+</a:t>
            </a:r>
          </a:p>
          <a:p>
            <a:pPr>
              <a:defRPr/>
            </a:pPr>
            <a:r>
              <a:rPr lang="en-US" altLang="zh-TW" sz="900" dirty="0">
                <a:solidFill>
                  <a:srgbClr val="000000"/>
                </a:solidFill>
              </a:rPr>
              <a:t>2013/09/10 09:11 AM  ,   default  +00:24:8c:8d:07:db+</a:t>
            </a:r>
          </a:p>
          <a:p>
            <a:pPr>
              <a:defRPr/>
            </a:pPr>
            <a:r>
              <a:rPr lang="en-US" altLang="zh-TW" sz="900" dirty="0">
                <a:solidFill>
                  <a:srgbClr val="000000"/>
                </a:solidFill>
              </a:rPr>
              <a:t>2013/09/10 09:13 AM  ,   </a:t>
            </a:r>
            <a:r>
              <a:rPr lang="en-US" altLang="zh-TW" sz="900" dirty="0" err="1">
                <a:solidFill>
                  <a:srgbClr val="000000"/>
                </a:solidFill>
              </a:rPr>
              <a:t>SMLeeWLAN</a:t>
            </a:r>
            <a:r>
              <a:rPr lang="en-US" altLang="zh-TW" sz="900" dirty="0">
                <a:solidFill>
                  <a:srgbClr val="000000"/>
                </a:solidFill>
              </a:rPr>
              <a:t>  +78:44:76:0d:45:84+</a:t>
            </a:r>
          </a:p>
          <a:p>
            <a:pPr>
              <a:defRPr/>
            </a:pPr>
            <a:r>
              <a:rPr lang="en-US" altLang="zh-TW" sz="900" dirty="0">
                <a:solidFill>
                  <a:srgbClr val="000000"/>
                </a:solidFill>
              </a:rPr>
              <a:t>2013/09/10 09:15 AM  ,   CP_PAPA  +f4:ec:38:a0:61:a4+</a:t>
            </a:r>
          </a:p>
          <a:p>
            <a:pPr>
              <a:defRPr/>
            </a:pPr>
            <a:r>
              <a:rPr lang="en-US" altLang="zh-TW" sz="900" dirty="0">
                <a:solidFill>
                  <a:srgbClr val="000000"/>
                </a:solidFill>
              </a:rPr>
              <a:t>2013/09/10 09:16 AM  ,   </a:t>
            </a:r>
            <a:r>
              <a:rPr lang="en-US" altLang="zh-TW" sz="900" dirty="0" err="1">
                <a:solidFill>
                  <a:srgbClr val="000000"/>
                </a:solidFill>
              </a:rPr>
              <a:t>shortyXD</a:t>
            </a:r>
            <a:r>
              <a:rPr lang="en-US" altLang="zh-TW" sz="900" dirty="0">
                <a:solidFill>
                  <a:srgbClr val="000000"/>
                </a:solidFill>
              </a:rPr>
              <a:t>  +00:d0:41:d1:1a:74+</a:t>
            </a:r>
          </a:p>
          <a:p>
            <a:pPr>
              <a:defRPr/>
            </a:pPr>
            <a:r>
              <a:rPr lang="en-US" altLang="zh-TW" sz="900" dirty="0">
                <a:solidFill>
                  <a:srgbClr val="000000"/>
                </a:solidFill>
              </a:rPr>
              <a:t>2013/09/10 09:16 AM  ,   0024A5B4A65A  +00:24:a5:b4:a6:5a+</a:t>
            </a:r>
          </a:p>
          <a:p>
            <a:pPr>
              <a:defRPr/>
            </a:pPr>
            <a:r>
              <a:rPr lang="en-US" altLang="zh-TW" sz="900" dirty="0">
                <a:solidFill>
                  <a:srgbClr val="000000"/>
                </a:solidFill>
              </a:rPr>
              <a:t>2013/09/10 09:18 AM  ,   P874  +c8:6c:87:32:73:9f+</a:t>
            </a:r>
          </a:p>
          <a:p>
            <a:pPr>
              <a:defRPr/>
            </a:pPr>
            <a:endParaRPr lang="en-US" altLang="zh-TW" sz="900" dirty="0">
              <a:solidFill>
                <a:srgbClr val="000000"/>
              </a:solidFill>
            </a:endParaRPr>
          </a:p>
          <a:p>
            <a:pPr>
              <a:defRPr/>
            </a:pPr>
            <a:r>
              <a:rPr lang="en-US" altLang="zh-TW" sz="900" dirty="0">
                <a:solidFill>
                  <a:srgbClr val="000000"/>
                </a:solidFill>
              </a:rPr>
              <a:t>                                       </a:t>
            </a:r>
            <a:r>
              <a:rPr lang="en-US" altLang="zh-TW" sz="900" dirty="0" smtClean="0">
                <a:solidFill>
                  <a:srgbClr val="000000"/>
                </a:solidFill>
              </a:rPr>
              <a:t>:</a:t>
            </a:r>
            <a:endParaRPr lang="en-US" altLang="zh-TW" sz="900" dirty="0">
              <a:solidFill>
                <a:srgbClr val="000000"/>
              </a:solidFill>
            </a:endParaRPr>
          </a:p>
        </p:txBody>
      </p:sp>
      <p:sp>
        <p:nvSpPr>
          <p:cNvPr id="5" name="矩形 5"/>
          <p:cNvSpPr>
            <a:spLocks noChangeArrowheads="1"/>
          </p:cNvSpPr>
          <p:nvPr/>
        </p:nvSpPr>
        <p:spPr bwMode="auto">
          <a:xfrm>
            <a:off x="1142976" y="4286256"/>
            <a:ext cx="2544286" cy="369332"/>
          </a:xfrm>
          <a:prstGeom prst="rect">
            <a:avLst/>
          </a:prstGeom>
          <a:noFill/>
          <a:ln w="9525">
            <a:noFill/>
            <a:miter lim="800000"/>
            <a:headEnd/>
            <a:tailEnd/>
          </a:ln>
        </p:spPr>
        <p:txBody>
          <a:bodyPr wrap="none">
            <a:spAutoFit/>
          </a:bodyPr>
          <a:lstStyle/>
          <a:p>
            <a:r>
              <a:rPr lang="en-US" altLang="zh-TW" dirty="0"/>
              <a:t>IMEI:b97c8225461bb7b4</a:t>
            </a:r>
            <a:endParaRPr lang="zh-TW" altLang="en-US" dirty="0"/>
          </a:p>
        </p:txBody>
      </p:sp>
      <p:sp>
        <p:nvSpPr>
          <p:cNvPr id="6" name="向右箭號 5"/>
          <p:cNvSpPr/>
          <p:nvPr/>
        </p:nvSpPr>
        <p:spPr>
          <a:xfrm>
            <a:off x="4948286" y="5143512"/>
            <a:ext cx="576262" cy="5032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p>
        </p:txBody>
      </p:sp>
      <p:sp>
        <p:nvSpPr>
          <p:cNvPr id="7" name="矩形 6"/>
          <p:cNvSpPr/>
          <p:nvPr/>
        </p:nvSpPr>
        <p:spPr>
          <a:xfrm>
            <a:off x="6143636" y="4546453"/>
            <a:ext cx="2233612" cy="195438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zh-TW" sz="1100" dirty="0" smtClean="0">
                <a:solidFill>
                  <a:schemeClr val="tx1"/>
                </a:solidFill>
              </a:rPr>
              <a:t>707     </a:t>
            </a:r>
            <a:r>
              <a:rPr lang="en-US" altLang="zh-TW" sz="1100" dirty="0" err="1" smtClean="0">
                <a:solidFill>
                  <a:schemeClr val="tx1"/>
                </a:solidFill>
              </a:rPr>
              <a:t>MAKE_Lab</a:t>
            </a:r>
            <a:endParaRPr lang="en-US" altLang="zh-TW" sz="1100" dirty="0">
              <a:solidFill>
                <a:schemeClr val="tx1"/>
              </a:solidFill>
            </a:endParaRPr>
          </a:p>
          <a:p>
            <a:pPr>
              <a:defRPr/>
            </a:pPr>
            <a:r>
              <a:rPr lang="en-US" altLang="zh-TW" sz="1100" dirty="0" smtClean="0">
                <a:solidFill>
                  <a:schemeClr val="tx1"/>
                </a:solidFill>
              </a:rPr>
              <a:t>886     </a:t>
            </a:r>
            <a:r>
              <a:rPr lang="en-US" altLang="zh-TW" sz="1100" dirty="0">
                <a:solidFill>
                  <a:schemeClr val="tx1"/>
                </a:solidFill>
              </a:rPr>
              <a:t>Scott-wireless</a:t>
            </a:r>
          </a:p>
          <a:p>
            <a:pPr>
              <a:defRPr/>
            </a:pPr>
            <a:r>
              <a:rPr lang="en-US" altLang="zh-TW" sz="1100" dirty="0">
                <a:solidFill>
                  <a:schemeClr val="tx1"/>
                </a:solidFill>
              </a:rPr>
              <a:t>898     </a:t>
            </a:r>
            <a:r>
              <a:rPr lang="en-US" altLang="zh-TW" sz="1100" dirty="0" err="1">
                <a:solidFill>
                  <a:schemeClr val="tx1"/>
                </a:solidFill>
              </a:rPr>
              <a:t>nanta</a:t>
            </a:r>
            <a:endParaRPr lang="en-US" altLang="zh-TW" sz="1100" dirty="0">
              <a:solidFill>
                <a:schemeClr val="tx1"/>
              </a:solidFill>
            </a:endParaRPr>
          </a:p>
          <a:p>
            <a:pPr marL="342900" indent="-342900">
              <a:buFontTx/>
              <a:buAutoNum type="arabicPlain" startAt="976"/>
              <a:defRPr/>
            </a:pPr>
            <a:r>
              <a:rPr lang="en-US" altLang="zh-TW" sz="1100" dirty="0">
                <a:solidFill>
                  <a:schemeClr val="tx1"/>
                </a:solidFill>
              </a:rPr>
              <a:t>   CHT</a:t>
            </a:r>
          </a:p>
          <a:p>
            <a:pPr marL="342900" indent="-342900">
              <a:defRPr/>
            </a:pPr>
            <a:r>
              <a:rPr lang="en-US" altLang="zh-TW" sz="1100" dirty="0">
                <a:solidFill>
                  <a:schemeClr val="tx1"/>
                </a:solidFill>
              </a:rPr>
              <a:t>1454    </a:t>
            </a:r>
            <a:r>
              <a:rPr lang="en-US" altLang="zh-TW" sz="1100" dirty="0" err="1" smtClean="0">
                <a:solidFill>
                  <a:schemeClr val="tx1"/>
                </a:solidFill>
              </a:rPr>
              <a:t>nchu</a:t>
            </a:r>
            <a:r>
              <a:rPr lang="en-US" altLang="zh-TW" sz="1100" dirty="0" smtClean="0">
                <a:solidFill>
                  <a:schemeClr val="tx1"/>
                </a:solidFill>
              </a:rPr>
              <a:t>-cc</a:t>
            </a:r>
            <a:endParaRPr lang="en-US" altLang="zh-TW" sz="1100" dirty="0">
              <a:solidFill>
                <a:schemeClr val="tx1"/>
              </a:solidFill>
            </a:endParaRPr>
          </a:p>
          <a:p>
            <a:pPr>
              <a:defRPr/>
            </a:pPr>
            <a:r>
              <a:rPr lang="en-US" altLang="zh-TW" sz="1100" dirty="0">
                <a:solidFill>
                  <a:schemeClr val="tx1"/>
                </a:solidFill>
              </a:rPr>
              <a:t>1819    P874-23</a:t>
            </a:r>
          </a:p>
          <a:p>
            <a:pPr>
              <a:defRPr/>
            </a:pPr>
            <a:r>
              <a:rPr lang="en-US" altLang="zh-TW" sz="1100" dirty="0">
                <a:solidFill>
                  <a:schemeClr val="tx1"/>
                </a:solidFill>
              </a:rPr>
              <a:t>1876    </a:t>
            </a:r>
            <a:r>
              <a:rPr lang="en-US" altLang="zh-TW" sz="1100" dirty="0" err="1" smtClean="0">
                <a:solidFill>
                  <a:schemeClr val="tx1"/>
                </a:solidFill>
              </a:rPr>
              <a:t>nchupeap</a:t>
            </a:r>
            <a:endParaRPr lang="en-US" altLang="zh-TW" sz="1100" dirty="0">
              <a:solidFill>
                <a:schemeClr val="tx1"/>
              </a:solidFill>
            </a:endParaRPr>
          </a:p>
          <a:p>
            <a:pPr>
              <a:defRPr/>
            </a:pPr>
            <a:r>
              <a:rPr lang="en-US" altLang="zh-TW" sz="1100" dirty="0">
                <a:solidFill>
                  <a:schemeClr val="tx1"/>
                </a:solidFill>
              </a:rPr>
              <a:t>1909    CHT0433</a:t>
            </a:r>
          </a:p>
          <a:p>
            <a:pPr>
              <a:defRPr/>
            </a:pPr>
            <a:r>
              <a:rPr lang="en-US" altLang="zh-TW" sz="1100" dirty="0">
                <a:solidFill>
                  <a:schemeClr val="tx1"/>
                </a:solidFill>
              </a:rPr>
              <a:t>2070    001601925AD0</a:t>
            </a:r>
          </a:p>
          <a:p>
            <a:pPr>
              <a:defRPr/>
            </a:pPr>
            <a:r>
              <a:rPr lang="en-US" altLang="zh-TW" sz="1100" dirty="0">
                <a:solidFill>
                  <a:schemeClr val="tx1"/>
                </a:solidFill>
              </a:rPr>
              <a:t>2468    </a:t>
            </a:r>
            <a:r>
              <a:rPr lang="en-US" altLang="zh-TW" sz="1100" dirty="0" err="1" smtClean="0">
                <a:solidFill>
                  <a:schemeClr val="tx1"/>
                </a:solidFill>
              </a:rPr>
              <a:t>yfan</a:t>
            </a:r>
            <a:r>
              <a:rPr lang="en-US" altLang="zh-TW" sz="1100" dirty="0" smtClean="0">
                <a:solidFill>
                  <a:schemeClr val="tx1"/>
                </a:solidFill>
              </a:rPr>
              <a:t>-wireless</a:t>
            </a:r>
            <a:endParaRPr lang="en-US" altLang="zh-TW" sz="1100" dirty="0">
              <a:solidFill>
                <a:schemeClr val="tx1"/>
              </a:solidFill>
            </a:endParaRPr>
          </a:p>
          <a:p>
            <a:pPr>
              <a:defRPr/>
            </a:pPr>
            <a:r>
              <a:rPr lang="en-US" altLang="zh-TW" sz="1100" dirty="0">
                <a:solidFill>
                  <a:schemeClr val="tx1"/>
                </a:solidFill>
              </a:rPr>
              <a:t>3130    </a:t>
            </a:r>
            <a:r>
              <a:rPr lang="en-US" altLang="zh-TW" sz="1100" dirty="0" err="1" smtClean="0">
                <a:solidFill>
                  <a:schemeClr val="tx1"/>
                </a:solidFill>
              </a:rPr>
              <a:t>nchu-cs</a:t>
            </a:r>
            <a:r>
              <a:rPr lang="en-US" altLang="zh-TW" sz="1100" dirty="0" smtClean="0">
                <a:solidFill>
                  <a:schemeClr val="tx1"/>
                </a:solidFill>
              </a:rPr>
              <a:t>                                  </a:t>
            </a:r>
            <a:endParaRPr lang="en-US" altLang="zh-TW" sz="1100" dirty="0">
              <a:solidFill>
                <a:schemeClr val="tx1"/>
              </a:solidFill>
            </a:endParaRPr>
          </a:p>
        </p:txBody>
      </p:sp>
      <p:sp>
        <p:nvSpPr>
          <p:cNvPr id="8" name="文字方塊 7"/>
          <p:cNvSpPr txBox="1">
            <a:spLocks noChangeArrowheads="1"/>
          </p:cNvSpPr>
          <p:nvPr/>
        </p:nvSpPr>
        <p:spPr bwMode="auto">
          <a:xfrm>
            <a:off x="4551380" y="5619752"/>
            <a:ext cx="1728788" cy="522288"/>
          </a:xfrm>
          <a:prstGeom prst="rect">
            <a:avLst/>
          </a:prstGeom>
          <a:noFill/>
          <a:ln w="9525">
            <a:noFill/>
            <a:miter lim="800000"/>
            <a:headEnd/>
            <a:tailEnd/>
          </a:ln>
        </p:spPr>
        <p:txBody>
          <a:bodyPr>
            <a:spAutoFit/>
          </a:bodyPr>
          <a:lstStyle/>
          <a:p>
            <a:r>
              <a:rPr lang="en-US" altLang="zh-TW" sz="1400"/>
              <a:t>Count and Sort the frequency of SSID</a:t>
            </a:r>
            <a:endParaRPr lang="zh-TW" altLang="en-US" sz="1400"/>
          </a:p>
        </p:txBody>
      </p:sp>
    </p:spTree>
    <p:extLst>
      <p:ext uri="{BB962C8B-B14F-4D97-AF65-F5344CB8AC3E}">
        <p14:creationId xmlns:p14="http://schemas.microsoft.com/office/powerpoint/2010/main" xmlns="" val="406717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215</TotalTime>
  <Words>1572</Words>
  <Application>Microsoft Office PowerPoint</Application>
  <PresentationFormat>如螢幕大小 (4:3)</PresentationFormat>
  <Paragraphs>276</Paragraphs>
  <Slides>33</Slides>
  <Notes>7</Notes>
  <HiddenSlides>0</HiddenSlides>
  <MMClips>0</MMClips>
  <ScaleCrop>false</ScaleCrop>
  <HeadingPairs>
    <vt:vector size="4" baseType="variant">
      <vt:variant>
        <vt:lpstr>佈景主題</vt:lpstr>
      </vt:variant>
      <vt:variant>
        <vt:i4>1</vt:i4>
      </vt:variant>
      <vt:variant>
        <vt:lpstr>投影片標題</vt:lpstr>
      </vt:variant>
      <vt:variant>
        <vt:i4>33</vt:i4>
      </vt:variant>
    </vt:vector>
  </HeadingPairs>
  <TitlesOfParts>
    <vt:vector size="34" baseType="lpstr">
      <vt:lpstr>Office 佈景主題</vt:lpstr>
      <vt:lpstr>On the Semantic Annotation of Daily Places: A Machine-Learning Approach</vt:lpstr>
      <vt:lpstr>How I plan to bother you today?</vt:lpstr>
      <vt:lpstr>Introduction</vt:lpstr>
      <vt:lpstr>A Large Scale Data Collection</vt:lpstr>
      <vt:lpstr>The data in this work</vt:lpstr>
      <vt:lpstr>投影片 6</vt:lpstr>
      <vt:lpstr>With the data, we are able to</vt:lpstr>
      <vt:lpstr>How I plan to bother you today?</vt:lpstr>
      <vt:lpstr>Basic Ideas</vt:lpstr>
      <vt:lpstr>投影片 10</vt:lpstr>
      <vt:lpstr>投影片 11</vt:lpstr>
      <vt:lpstr>How I plan to bother you today?</vt:lpstr>
      <vt:lpstr>Real Example for the Profile</vt:lpstr>
      <vt:lpstr>Weak descriptiveness (1/2)</vt:lpstr>
      <vt:lpstr>Weak descriptiveness (2/2)</vt:lpstr>
      <vt:lpstr>Noise, Noise, and Noise</vt:lpstr>
      <vt:lpstr>A Data Cleansing Framework</vt:lpstr>
      <vt:lpstr>Lexical-level Filter</vt:lpstr>
      <vt:lpstr>Semantic-level Filter</vt:lpstr>
      <vt:lpstr>A Data Cleansing Framework</vt:lpstr>
      <vt:lpstr>SSID type Selector</vt:lpstr>
      <vt:lpstr>A Data Cleansing Framework</vt:lpstr>
      <vt:lpstr>The Opportunity </vt:lpstr>
      <vt:lpstr> Place Type Distribution over a Week</vt:lpstr>
      <vt:lpstr>投影片 25</vt:lpstr>
      <vt:lpstr>投影片 26</vt:lpstr>
      <vt:lpstr>投影片 27</vt:lpstr>
      <vt:lpstr>How I plan to bother you today?</vt:lpstr>
      <vt:lpstr>The participants and the settings </vt:lpstr>
      <vt:lpstr>The Methods to Compare</vt:lpstr>
      <vt:lpstr>A Performance Overview</vt:lpstr>
      <vt:lpstr>A Performance Study on decreasing the amount of training data </vt:lpstr>
      <vt:lpstr>A Short 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tomoto</dc:creator>
  <cp:lastModifiedBy>yfan</cp:lastModifiedBy>
  <cp:revision>29</cp:revision>
  <dcterms:created xsi:type="dcterms:W3CDTF">2014-11-02T13:25:43Z</dcterms:created>
  <dcterms:modified xsi:type="dcterms:W3CDTF">2014-11-24T01:55:00Z</dcterms:modified>
</cp:coreProperties>
</file>