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78" r:id="rId4"/>
    <p:sldId id="288" r:id="rId5"/>
    <p:sldId id="262" r:id="rId6"/>
    <p:sldId id="259" r:id="rId7"/>
    <p:sldId id="274" r:id="rId8"/>
    <p:sldId id="279" r:id="rId9"/>
    <p:sldId id="281" r:id="rId10"/>
    <p:sldId id="263" r:id="rId11"/>
    <p:sldId id="287" r:id="rId12"/>
    <p:sldId id="260" r:id="rId13"/>
    <p:sldId id="266" r:id="rId14"/>
    <p:sldId id="271" r:id="rId15"/>
    <p:sldId id="280" r:id="rId16"/>
    <p:sldId id="283" r:id="rId17"/>
    <p:sldId id="273" r:id="rId18"/>
    <p:sldId id="275" r:id="rId19"/>
    <p:sldId id="282" r:id="rId20"/>
    <p:sldId id="284" r:id="rId21"/>
    <p:sldId id="28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AFAF"/>
    <a:srgbClr val="4B7B82"/>
    <a:srgbClr val="00FFFF"/>
    <a:srgbClr val="FF0000"/>
    <a:srgbClr val="353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59318-59FE-4DA7-A5F2-CEB3F8A223DE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3DE0-043F-4114-A345-5CE91E3F8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80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3DE0-043F-4114-A345-5CE91E3F80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7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3DE0-043F-4114-A345-5CE91E3F80D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7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3DE0-043F-4114-A345-5CE91E3F80D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59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3DE0-043F-4114-A345-5CE91E3F80D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94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3DE0-043F-4114-A345-5CE91E3F80D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47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46AF-B7FF-4C44-A6B6-1E09EB7F3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1E101-1452-4106-BBB2-2DD71972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749A-EB74-422C-9DA7-DDACF206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EF30-8EDD-482B-8DC0-799CB251641E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822D-7510-41AE-8747-038B334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EE8B-D952-4214-B54D-1E014BA5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3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2413-41BB-41D4-B491-3B92526D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D6590-1779-4541-976D-5A408FEC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B016-DAE8-4F76-A0BA-53F55111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3232-42B7-4982-B954-2DA9A9DCABBE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FCCD-9F89-4225-BAF4-A9056546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28E5-3282-49BC-9B0B-1178D5F9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3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C2C73-F653-4C2F-8C28-63A0866D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98C98-1F73-4CEE-93B0-3F7DC99F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3015-77A4-497B-99CD-E70B79A2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AF05-7508-4DA8-9228-876AFEE2E41E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5157-AE80-42A0-BE67-A42C5DE2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9558-5B1B-4ED2-A4F2-493A22C1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0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E68D-4B3C-447E-A55E-F0119F6D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4017-5EB6-41DB-A103-BC599856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7AE85-7031-4A5E-AAFB-6A890BC4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86BA-04C9-4B24-81E7-00133075B29C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B63A-A979-4EF1-BF8E-EE04C4E1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E222A-7C64-4EFF-A168-698FD487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none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3A560A2-FD61-41F9-AF4C-66D4299FE8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30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7989-5138-409D-9049-4B8DABB5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A1EB-4229-4B25-A1D8-C0385D50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0477-75E7-47EE-9A2B-861FCFD4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EB5F-3321-45FD-B457-74E88FFBEBA1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22E9-7420-426C-B2D7-1F095EE0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C082-CD55-403F-AC71-2D9B1B08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3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5CF3-672D-422D-BE0E-47D0FA1C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C928-586F-4B85-80C3-5E8231A9E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71B73-114E-4890-BB52-79BCA0B1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DA6D1-C344-461E-873F-309E80DF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EB7B-EA97-4E0B-BED5-44DD5C14FD82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D713-A1A6-4F37-B34E-29298AEC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56A51-D1C9-4F67-8DDE-07C35771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8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FF6-6AB0-4277-830C-57485E3B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ACDE-4BB9-4687-9478-8FBEE841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4BFB-B562-4D69-A45C-0E531A28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1BEA9-7E86-44A0-BA81-AA29DDB59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A0F79-F332-4493-8A49-4D374CB63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CE133-5211-41ED-A285-1637C971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C710-2F0D-433E-B3D6-AB665171DFB2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DB94E-323C-4ADA-BB35-7A5EB165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31353-07C6-4465-87E3-1AD67901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A02E-FF47-47DF-B641-C7BB3DED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6CD18-CC9E-462D-8666-CE062247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39D-D2E8-4D2D-9706-407F478EF371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B8897-C9BF-4ADD-8691-6C23BCD0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9CD7C-7F2B-47DF-B9E6-8637F73C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07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CE026-0E39-41A2-AFFD-D617BB4E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7B0-2850-46AD-97FE-68F7FE8F3916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1C1E1-63C6-4954-B2CA-811A50BC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DDED8-C753-4C77-804F-CD218E3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653F-E12B-4B27-BF32-F43C1491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2F77-EB40-4F15-B11F-E3B5DB24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C0463-A21C-438F-AD3A-652486AC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FC98-2F42-48F5-9B36-C294CC00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96B6-A69E-4E2C-8C82-5A0E3AC49F81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2CB9F-42DC-4FF5-8768-B0F50C3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A6658-120B-44FC-BA88-55E23760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B64A-A421-48E6-8BB6-A3494335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55E91-EE6C-4D32-BB67-6B226F4FD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3E42-1365-4BE2-8CE6-CB850EB2A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489CF-086E-4661-BE3D-F5B0D639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8D27-F0D7-453F-A842-4CB96B82FF60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4DC87-5748-4395-BA7C-FDBEA656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CC7BD-F4C4-43D8-BC19-86E68553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13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33FB-CAA6-4806-AB1E-CA207040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3213-10E7-437C-A43B-91D03C2D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29C1-46E7-4ADF-907F-5EDEC756D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9971-B2BD-4D3E-AA7C-59A0379085F2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2757-860D-4CBD-95CD-85DB55D9E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99DC-D89D-45FC-B8CE-2E9B3D3C9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u="sng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60A2-FD61-41F9-AF4C-66D4299FE8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96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i.org/10.1016/j.dss.2009.05.01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8204-DBED-499C-9C0C-1306FB812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大數據分析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白酒偏好預測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A645-8ED0-42B6-A48E-FEAF7DF55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188"/>
            <a:ext cx="9144000" cy="1655762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 7111019015</a:t>
            </a:r>
            <a:r>
              <a:rPr lang="zh-TW" altLang="en-US" dirty="0"/>
              <a:t> 蘇亮羽 </a:t>
            </a:r>
            <a:r>
              <a:rPr lang="en-US" altLang="zh-TW" dirty="0"/>
              <a:t>Su Liang Yu, </a:t>
            </a:r>
            <a:r>
              <a:rPr lang="zh-TW" altLang="en-US" dirty="0"/>
              <a:t>黃柏皓</a:t>
            </a:r>
            <a:endParaRPr lang="en-US" altLang="zh-TW" dirty="0"/>
          </a:p>
          <a:p>
            <a:r>
              <a:rPr lang="zh-TW" altLang="en-US" dirty="0"/>
              <a:t>組別</a:t>
            </a:r>
            <a:r>
              <a:rPr lang="en-US" altLang="zh-TW" dirty="0"/>
              <a:t>: 7</a:t>
            </a:r>
          </a:p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A2CEB-0B92-4736-9954-19DC7FD5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39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FC8E-4124-4D25-A930-9C1AC60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and discussion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6A6B-9DB8-4CEB-B258-D07BF69FA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4E7E7-0F9D-4F48-9E39-C810E783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81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F862-D48D-4697-81E6-2E1440A7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1329-2AFC-4D04-93F4-544FE09E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Random forest</a:t>
            </a:r>
            <a:r>
              <a:rPr lang="zh-TW" altLang="en-US" dirty="0"/>
              <a:t> </a:t>
            </a:r>
            <a:r>
              <a:rPr lang="en-US" altLang="zh-TW" dirty="0"/>
              <a:t>shows the best performance</a:t>
            </a:r>
            <a:r>
              <a:rPr lang="zh-TW" altLang="en-US" dirty="0"/>
              <a:t> </a:t>
            </a:r>
            <a:r>
              <a:rPr lang="en-US" altLang="zh-TW" dirty="0"/>
              <a:t>of all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Decision tree models are more suitable than linear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Although random forest</a:t>
            </a:r>
            <a:r>
              <a:rPr lang="zh-TW" altLang="en-US" dirty="0"/>
              <a:t> </a:t>
            </a:r>
            <a:r>
              <a:rPr lang="en-US" altLang="zh-TW" dirty="0"/>
              <a:t>shows 80%</a:t>
            </a:r>
            <a:r>
              <a:rPr lang="zh-TW" altLang="en-US" dirty="0"/>
              <a:t> </a:t>
            </a:r>
            <a:r>
              <a:rPr lang="en-US" altLang="zh-TW" dirty="0"/>
              <a:t>in PRC</a:t>
            </a:r>
            <a:r>
              <a:rPr lang="zh-TW" altLang="en-US" dirty="0"/>
              <a:t> </a:t>
            </a:r>
            <a:r>
              <a:rPr lang="en-US" altLang="zh-TW" dirty="0"/>
              <a:t>in class</a:t>
            </a:r>
            <a:r>
              <a:rPr lang="zh-TW" altLang="en-US" dirty="0"/>
              <a:t> </a:t>
            </a:r>
            <a:r>
              <a:rPr lang="en-US" altLang="zh-TW" dirty="0"/>
              <a:t>6,</a:t>
            </a:r>
            <a:r>
              <a:rPr lang="zh-TW" altLang="en-US" dirty="0"/>
              <a:t> </a:t>
            </a:r>
            <a:r>
              <a:rPr lang="en-US" altLang="zh-TW" dirty="0"/>
              <a:t>the prediction of other class are still need improvement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ECED5-D9DA-4D5F-A59D-509A8ACC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53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F862-D48D-4697-81E6-2E1440A7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1329-2AFC-4D04-93F4-544FE09E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ECED5-D9DA-4D5F-A59D-509A8ACC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57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B9FF-1644-4A13-B508-F074B84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2ECE-E065-42AC-B00A-AF9ACA23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2760"/>
          </a:xfrm>
        </p:spPr>
        <p:txBody>
          <a:bodyPr/>
          <a:lstStyle/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Paulo Cortez et al., “Modeling Wine Preferences by Data Mining from Physicochemical Properties,” </a:t>
            </a:r>
            <a:r>
              <a:rPr lang="en-US" altLang="zh-TW" sz="18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Decision Support Systems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47, no. 4 (November 2009): 547–53, 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https://doi.org/10.1016/j.dss.2009.05.016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417D8-17B5-4ACA-BED9-4A783BEC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25" y="2492776"/>
            <a:ext cx="9016538" cy="33936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6D8B-1AE4-439F-9789-4AE813A2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576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FC8E-4124-4D25-A930-9C1AC60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your attention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6A6B-9DB8-4CEB-B258-D07BF69FA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1C71-32AE-4094-9F82-C2446138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610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1B59-7C6D-4172-9E31-919E2181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FAB2-6903-4EC6-907A-9D36B767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284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Pearson correlation coefficient</a:t>
            </a:r>
          </a:p>
          <a:p>
            <a:r>
              <a:rPr lang="en-US" altLang="zh-TW" dirty="0"/>
              <a:t>Information gain</a:t>
            </a:r>
          </a:p>
          <a:p>
            <a:r>
              <a:rPr lang="en-US" altLang="zh-TW" dirty="0"/>
              <a:t>Information gain ratio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2A59-975F-48D4-98C2-82BBAC35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733EC-0E0E-4E82-846B-FA01D8B7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7" y="3368164"/>
            <a:ext cx="2210108" cy="1933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4C12E-8D94-4CDA-87ED-5251DE7B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552" y="3362254"/>
            <a:ext cx="2314898" cy="1952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7B3AE-0533-474C-B5CD-DF4AA3DF2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113" y="3368164"/>
            <a:ext cx="287695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5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262E-7632-4176-B106-2D7A4ACB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Overall</a:t>
            </a:r>
            <a:r>
              <a:rPr lang="zh-TW" altLang="en-US" dirty="0"/>
              <a:t> </a:t>
            </a:r>
            <a:r>
              <a:rPr lang="en-US" altLang="zh-TW" dirty="0"/>
              <a:t>performance:</a:t>
            </a:r>
            <a:r>
              <a:rPr lang="zh-TW" altLang="en-US" dirty="0"/>
              <a:t>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52A9EF-FE61-49C1-BFE6-8363F116E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789364"/>
              </p:ext>
            </p:extLst>
          </p:nvPr>
        </p:nvGraphicFramePr>
        <p:xfrm>
          <a:off x="838200" y="2291138"/>
          <a:ext cx="10515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610652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414788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73244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792472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67967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49408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J48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SMO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Correctly classified (%)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53.55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61.31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44.87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49.08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7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Incorrectly classified (%)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46.45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38.69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55.12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50.91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7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Kappa statistic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0.1857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0.2933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0.4114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0.1819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0.1591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7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0.2978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0.3124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0.2711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0.3016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0.3182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7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RRSE (%)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95.85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100.56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87.27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97.1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102.44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4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B46F-BBD1-4F29-885F-9628DD55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D455C-3717-4BD2-A2D6-245DC4FC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16" y="460196"/>
            <a:ext cx="1757772" cy="9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8DAE-5CFF-4EC3-B4EB-4511A99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format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1CB335-9EBE-4A47-A8F9-3594A2C16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783" y="1834423"/>
            <a:ext cx="7694213" cy="43799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469C-6EE6-49D2-A776-E6A3B71E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7D1A49-CA35-4442-8515-77FF89BE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07" y="516124"/>
            <a:ext cx="3599055" cy="84233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8DF1804-37E0-489B-9E18-70161DB6299E}"/>
              </a:ext>
            </a:extLst>
          </p:cNvPr>
          <p:cNvGrpSpPr/>
          <p:nvPr/>
        </p:nvGrpSpPr>
        <p:grpSpPr>
          <a:xfrm>
            <a:off x="1123783" y="1832712"/>
            <a:ext cx="8454868" cy="4379903"/>
            <a:chOff x="1196028" y="1834423"/>
            <a:chExt cx="8454868" cy="43799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02C282-3FA3-4DFD-821B-05919FF4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6028" y="1834423"/>
              <a:ext cx="7621968" cy="437990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0EA7A2-2332-455C-B60A-19D936D474FF}"/>
                </a:ext>
              </a:extLst>
            </p:cNvPr>
            <p:cNvSpPr/>
            <p:nvPr/>
          </p:nvSpPr>
          <p:spPr>
            <a:xfrm>
              <a:off x="8988950" y="3063875"/>
              <a:ext cx="661946" cy="365125"/>
            </a:xfrm>
            <a:prstGeom prst="rect">
              <a:avLst/>
            </a:prstGeom>
            <a:solidFill>
              <a:srgbClr val="353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AE74C7-37E5-4D1A-A4B9-E604BFF731E6}"/>
                </a:ext>
              </a:extLst>
            </p:cNvPr>
            <p:cNvSpPr/>
            <p:nvPr/>
          </p:nvSpPr>
          <p:spPr>
            <a:xfrm>
              <a:off x="8988950" y="3459162"/>
              <a:ext cx="661946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40A29A-12A9-4B5C-8414-60E753B61C24}"/>
                </a:ext>
              </a:extLst>
            </p:cNvPr>
            <p:cNvSpPr/>
            <p:nvPr/>
          </p:nvSpPr>
          <p:spPr>
            <a:xfrm>
              <a:off x="8988950" y="3854449"/>
              <a:ext cx="661946" cy="36512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05F88D-CAB8-4B4D-9B1D-C8ADCDE17670}"/>
                </a:ext>
              </a:extLst>
            </p:cNvPr>
            <p:cNvSpPr/>
            <p:nvPr/>
          </p:nvSpPr>
          <p:spPr>
            <a:xfrm>
              <a:off x="8983467" y="4654481"/>
              <a:ext cx="661946" cy="365125"/>
            </a:xfrm>
            <a:prstGeom prst="rect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8269E-7470-4327-B55A-24E14B35CC13}"/>
                </a:ext>
              </a:extLst>
            </p:cNvPr>
            <p:cNvSpPr/>
            <p:nvPr/>
          </p:nvSpPr>
          <p:spPr>
            <a:xfrm>
              <a:off x="8983467" y="4259194"/>
              <a:ext cx="661946" cy="365125"/>
            </a:xfrm>
            <a:prstGeom prst="rect">
              <a:avLst/>
            </a:prstGeom>
            <a:solidFill>
              <a:srgbClr val="4B7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96E462-FF5A-4D00-93B8-605D70F8FD7C}"/>
                </a:ext>
              </a:extLst>
            </p:cNvPr>
            <p:cNvSpPr/>
            <p:nvPr/>
          </p:nvSpPr>
          <p:spPr>
            <a:xfrm>
              <a:off x="8983467" y="5054874"/>
              <a:ext cx="661946" cy="36512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4E53F7-0223-4D93-9849-BFFFF61327FA}"/>
                </a:ext>
              </a:extLst>
            </p:cNvPr>
            <p:cNvSpPr/>
            <p:nvPr/>
          </p:nvSpPr>
          <p:spPr>
            <a:xfrm>
              <a:off x="8983467" y="5454513"/>
              <a:ext cx="661946" cy="3651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9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748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262E-7632-4176-B106-2D7A4ACB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Overall</a:t>
            </a:r>
            <a:r>
              <a:rPr lang="zh-TW" altLang="en-US" dirty="0"/>
              <a:t> </a:t>
            </a:r>
            <a:r>
              <a:rPr lang="en-US" altLang="zh-TW" dirty="0"/>
              <a:t>performance</a:t>
            </a:r>
            <a:endParaRPr lang="zh-TW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52A9EF-FE61-49C1-BFE6-8363F116EB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91138"/>
          <a:ext cx="10515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610652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414788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73244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792472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67967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49408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J48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SMO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Correctly classified (%)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53.67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58.73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68.72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63.74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52.24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7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Incorrectly classified (%)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46.32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41.26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31.27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36.25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47.75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7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Kappa statistic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0.2491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0.3852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0.5141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0.4523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0.1932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7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0.291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0.3209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0.2462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0.3028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0.3168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7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RRSE (%)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93.68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103.3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79.25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97.46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101.97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4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B46F-BBD1-4F29-885F-9628DD55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37625-5C23-409C-81D6-A34A9A9B4847}"/>
              </a:ext>
            </a:extLst>
          </p:cNvPr>
          <p:cNvSpPr/>
          <p:nvPr/>
        </p:nvSpPr>
        <p:spPr>
          <a:xfrm>
            <a:off x="6096000" y="2294965"/>
            <a:ext cx="1667435" cy="3021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4FFE925-D6F7-4C9B-8114-55826940E9B4}"/>
              </a:ext>
            </a:extLst>
          </p:cNvPr>
          <p:cNvSpPr/>
          <p:nvPr/>
        </p:nvSpPr>
        <p:spPr>
          <a:xfrm>
            <a:off x="7870767" y="292230"/>
            <a:ext cx="4222865" cy="1471352"/>
          </a:xfrm>
          <a:prstGeom prst="wedgeRoundRectCallout">
            <a:avLst>
              <a:gd name="adj1" fmla="val -49966"/>
              <a:gd name="adj2" fmla="val 8453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DT is better than linear models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Random forest show the best performance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0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3397-5AE7-413E-99EA-6BD10699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Class-level: Logistic regression &amp; SMO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3DFB3-A435-43CE-A5BC-79654DA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20D112-4A63-4951-8B64-FA1B37DA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5" y="4089976"/>
            <a:ext cx="4828737" cy="1896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917E08-38AE-4211-A1D3-57CA8452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6" y="2121581"/>
            <a:ext cx="4917673" cy="1899369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6ECEDC96-B960-4733-9BA5-8032B0E5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27937" y="4239490"/>
            <a:ext cx="4448035" cy="17468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000F7B-43C4-441E-BCF8-5FAAA8A99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609" y="2218216"/>
            <a:ext cx="4846191" cy="18717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AF1E7D-B8C3-476A-A3A7-ADDAE63A6DBE}"/>
              </a:ext>
            </a:extLst>
          </p:cNvPr>
          <p:cNvSpPr/>
          <p:nvPr/>
        </p:nvSpPr>
        <p:spPr>
          <a:xfrm>
            <a:off x="1568677" y="1550898"/>
            <a:ext cx="2984269" cy="35744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Logistic regression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CCB01-78FA-4F0F-B189-78882EB901D4}"/>
              </a:ext>
            </a:extLst>
          </p:cNvPr>
          <p:cNvSpPr/>
          <p:nvPr/>
        </p:nvSpPr>
        <p:spPr>
          <a:xfrm>
            <a:off x="7438569" y="1620793"/>
            <a:ext cx="2984269" cy="35744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SMO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39B63DBE-153F-4AC6-9B09-09CDFE5A983D}"/>
              </a:ext>
            </a:extLst>
          </p:cNvPr>
          <p:cNvSpPr/>
          <p:nvPr/>
        </p:nvSpPr>
        <p:spPr>
          <a:xfrm>
            <a:off x="1846961" y="3691785"/>
            <a:ext cx="8099025" cy="796381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Linear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models are not suitable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for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predicting this dataset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5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FC8E-4124-4D25-A930-9C1AC60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6A6B-9DB8-4CEB-B258-D07BF69FA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1B78-3388-407B-8530-D47D8B31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2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3397-5AE7-413E-99EA-6BD10699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Class-level: J48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B2403-E9A8-4BA2-8E28-DBC5A4FF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778" y="4312028"/>
            <a:ext cx="4997404" cy="196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3DFB3-A435-43CE-A5BC-79654DA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E1689-B3EC-4D05-9E34-163EAEBB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27" y="1493801"/>
            <a:ext cx="6915186" cy="2670875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361E316-8760-43AF-9347-BBD7A66F67D6}"/>
              </a:ext>
            </a:extLst>
          </p:cNvPr>
          <p:cNvSpPr/>
          <p:nvPr/>
        </p:nvSpPr>
        <p:spPr>
          <a:xfrm>
            <a:off x="4033821" y="4312028"/>
            <a:ext cx="7772697" cy="796381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DT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model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preforms better than linear model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Class5~7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perform better may because the larger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sample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size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3397-5AE7-413E-99EA-6BD10699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Class-level: </a:t>
            </a:r>
            <a:r>
              <a:rPr lang="en-US" altLang="zh-TW" dirty="0" err="1"/>
              <a:t>Adaboost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Random forest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8E032-C163-4194-9CA3-4A0003AFF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077" y="4074349"/>
            <a:ext cx="4801918" cy="1885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3DFB3-A435-43CE-A5BC-79654DA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8D6EC-AA51-457D-BF70-1F279E8F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7" y="1690688"/>
            <a:ext cx="4726668" cy="182559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22B9772-1B1A-4801-85A2-2F87855B8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036" y="4072976"/>
            <a:ext cx="4940659" cy="1940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3EE97-C77D-489F-AC50-0EEFE7BDC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037" y="1575920"/>
            <a:ext cx="5023814" cy="1940364"/>
          </a:xfrm>
          <a:prstGeom prst="rect">
            <a:avLst/>
          </a:prstGeom>
        </p:spPr>
      </p:pic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22F820E-6DF2-4966-B946-A2E707D9691D}"/>
              </a:ext>
            </a:extLst>
          </p:cNvPr>
          <p:cNvSpPr/>
          <p:nvPr/>
        </p:nvSpPr>
        <p:spPr>
          <a:xfrm>
            <a:off x="2211185" y="3729965"/>
            <a:ext cx="7482051" cy="796381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Ensemble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learning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enhance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the model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performance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0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55E8-D2A7-4899-8BEB-9E2A1F1F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3</a:t>
            </a:fld>
            <a:endParaRPr lang="zh-TW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601530-24DA-4C26-A046-A4AE24DB001F}"/>
              </a:ext>
            </a:extLst>
          </p:cNvPr>
          <p:cNvGrpSpPr/>
          <p:nvPr/>
        </p:nvGrpSpPr>
        <p:grpSpPr>
          <a:xfrm>
            <a:off x="230588" y="1871732"/>
            <a:ext cx="8444286" cy="5830588"/>
            <a:chOff x="230588" y="-1459860"/>
            <a:chExt cx="8444286" cy="58305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01B36B-381E-4D5D-8835-1AC206221A69}"/>
                </a:ext>
              </a:extLst>
            </p:cNvPr>
            <p:cNvSpPr txBox="1"/>
            <p:nvPr/>
          </p:nvSpPr>
          <p:spPr>
            <a:xfrm>
              <a:off x="838200" y="-1459860"/>
              <a:ext cx="7836674" cy="5565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rgbClr val="001D35"/>
                  </a:solidFill>
                  <a:latin typeface="+mj-lt"/>
                </a:rPr>
                <a:t>出產於葡萄牙西北部</a:t>
              </a:r>
              <a:r>
                <a:rPr lang="en-US" altLang="zh-TW" sz="2400" dirty="0">
                  <a:solidFill>
                    <a:srgbClr val="001D35"/>
                  </a:solidFill>
                  <a:latin typeface="+mj-lt"/>
                </a:rPr>
                <a:t>Minho</a:t>
              </a:r>
              <a:r>
                <a:rPr lang="zh-TW" altLang="en-US" sz="2400" dirty="0">
                  <a:solidFill>
                    <a:srgbClr val="001D35"/>
                  </a:solidFill>
                  <a:latin typeface="+mj-lt"/>
                </a:rPr>
                <a:t>的酒</a:t>
              </a:r>
              <a:endParaRPr lang="en-US" altLang="zh-TW" sz="2400" dirty="0">
                <a:solidFill>
                  <a:srgbClr val="001D35"/>
                </a:solidFill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受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CVRVV (</a:t>
              </a:r>
              <a:r>
                <a:rPr lang="en-US" altLang="zh-TW" sz="2400" kern="100" dirty="0" err="1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Comissão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de </a:t>
              </a:r>
              <a:r>
                <a:rPr lang="en-US" altLang="zh-TW" sz="2400" kern="100" dirty="0" err="1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Viticultura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da </a:t>
              </a:r>
              <a:r>
                <a:rPr lang="en-US" altLang="zh-TW" sz="2400" kern="100" dirty="0" err="1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Região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dos </a:t>
              </a:r>
              <a:r>
                <a:rPr lang="en-US" altLang="zh-TW" sz="2400" kern="100" dirty="0" err="1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Vinhos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Verdes)</a:t>
              </a:r>
              <a:r>
                <a:rPr lang="zh-TW" altLang="en-US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規範</a:t>
              </a:r>
              <a:endParaRPr lang="en-US" altLang="zh-TW" sz="2400" b="0" i="0" dirty="0">
                <a:solidFill>
                  <a:srgbClr val="001D35"/>
                </a:solidFill>
                <a:effectLst/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b="0" i="0" dirty="0">
                  <a:solidFill>
                    <a:srgbClr val="001D35"/>
                  </a:solidFill>
                  <a:effectLst/>
                  <a:latin typeface="+mj-lt"/>
                </a:rPr>
                <a:t>口感輕盈、清爽，帶有蘋果與柑橘的風味，常與當地的日常美食做搭配</a:t>
              </a:r>
              <a:endParaRPr lang="en-US" altLang="zh-TW" sz="2400" dirty="0">
                <a:solidFill>
                  <a:srgbClr val="001D35"/>
                </a:solidFill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2400" dirty="0">
                <a:solidFill>
                  <a:srgbClr val="001D35"/>
                </a:solidFill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2400" dirty="0">
                <a:solidFill>
                  <a:srgbClr val="001D35"/>
                </a:solidFill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+mj-lt"/>
                </a:rPr>
                <a:t>認證與行銷</a:t>
              </a:r>
              <a:r>
                <a:rPr lang="en-US" altLang="zh-TW" sz="2400" dirty="0" err="1">
                  <a:latin typeface="+mj-lt"/>
                </a:rPr>
                <a:t>vinho</a:t>
              </a:r>
              <a:r>
                <a:rPr lang="en-US" altLang="zh-TW" sz="2400" dirty="0">
                  <a:latin typeface="+mj-lt"/>
                </a:rPr>
                <a:t> </a:t>
              </a:r>
              <a:r>
                <a:rPr lang="en-US" altLang="zh-TW" sz="2400" dirty="0" err="1">
                  <a:latin typeface="+mj-lt"/>
                </a:rPr>
                <a:t>verde</a:t>
              </a:r>
              <a:endParaRPr lang="en-US" altLang="zh-TW" sz="2400" dirty="0"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2400" dirty="0"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+mj-lt"/>
                </a:rPr>
                <a:t>希望能開發出能預測人們對</a:t>
              </a:r>
              <a:r>
                <a:rPr lang="en-US" altLang="zh-TW" sz="2400" dirty="0" err="1">
                  <a:latin typeface="+mj-lt"/>
                </a:rPr>
                <a:t>vinho</a:t>
              </a:r>
              <a:r>
                <a:rPr lang="en-US" altLang="zh-TW" sz="2400" dirty="0">
                  <a:latin typeface="+mj-lt"/>
                </a:rPr>
                <a:t> </a:t>
              </a:r>
              <a:r>
                <a:rPr lang="en-US" altLang="zh-TW" sz="2400" dirty="0" err="1">
                  <a:latin typeface="+mj-lt"/>
                </a:rPr>
                <a:t>verde</a:t>
              </a:r>
              <a:r>
                <a:rPr lang="zh-TW" altLang="en-US" sz="2400" dirty="0">
                  <a:latin typeface="+mj-lt"/>
                </a:rPr>
                <a:t>偏好程度的模型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D541A3-989F-4CA0-BF85-6F67C6064155}"/>
                </a:ext>
              </a:extLst>
            </p:cNvPr>
            <p:cNvGrpSpPr/>
            <p:nvPr/>
          </p:nvGrpSpPr>
          <p:grpSpPr>
            <a:xfrm>
              <a:off x="230588" y="2083241"/>
              <a:ext cx="930303" cy="1072811"/>
              <a:chOff x="8476090" y="4898619"/>
              <a:chExt cx="930303" cy="107281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F3F42B-983A-4B51-842E-6895E0C0B29F}"/>
                  </a:ext>
                </a:extLst>
              </p:cNvPr>
              <p:cNvSpPr/>
              <p:nvPr/>
            </p:nvSpPr>
            <p:spPr>
              <a:xfrm>
                <a:off x="8476090" y="4898619"/>
                <a:ext cx="930303" cy="10728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FA34E7E-0BF5-4A15-941A-5DA1EFCBE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0600" y="5090227"/>
                <a:ext cx="642514" cy="642514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342C5A-A0F5-4479-9465-960DB86B41CF}"/>
                </a:ext>
              </a:extLst>
            </p:cNvPr>
            <p:cNvGrpSpPr/>
            <p:nvPr/>
          </p:nvGrpSpPr>
          <p:grpSpPr>
            <a:xfrm>
              <a:off x="230588" y="3347660"/>
              <a:ext cx="930303" cy="1023068"/>
              <a:chOff x="6623437" y="4818767"/>
              <a:chExt cx="1195685" cy="119568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B05159-9FB2-4908-8BF4-BEF66C6D0858}"/>
                  </a:ext>
                </a:extLst>
              </p:cNvPr>
              <p:cNvSpPr/>
              <p:nvPr/>
            </p:nvSpPr>
            <p:spPr>
              <a:xfrm>
                <a:off x="6623437" y="4818767"/>
                <a:ext cx="1195685" cy="11956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2B6D62-6083-4A7F-B9E8-FEE37A433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3437" y="4818767"/>
                <a:ext cx="1195685" cy="119568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7B12CB-7092-41DE-B41F-A8197261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083241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1F1F1F"/>
                </a:solidFill>
              </a:rPr>
              <a:t>Portuguese wine - </a:t>
            </a:r>
            <a:r>
              <a:rPr lang="en-US" altLang="zh-TW" dirty="0" err="1">
                <a:solidFill>
                  <a:srgbClr val="1F1F1F"/>
                </a:solidFill>
              </a:rPr>
              <a:t>Vinho</a:t>
            </a:r>
            <a:r>
              <a:rPr lang="en-US" altLang="zh-TW" dirty="0">
                <a:solidFill>
                  <a:srgbClr val="1F1F1F"/>
                </a:solidFill>
              </a:rPr>
              <a:t> Verde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52D43-D9AE-47C5-81A8-CB40A8F67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90282"/>
            <a:ext cx="3260023" cy="2800811"/>
          </a:xfrm>
          <a:prstGeom prst="rect">
            <a:avLst/>
          </a:prstGeom>
        </p:spPr>
      </p:pic>
      <p:pic>
        <p:nvPicPr>
          <p:cNvPr id="2050" name="Picture 2" descr="Vinho Verde (@vinhosverdes) / X">
            <a:extLst>
              <a:ext uri="{FF2B5EF4-FFF2-40B4-BE49-F238E27FC236}">
                <a16:creationId xmlns:a16="http://schemas.microsoft.com/office/drawing/2014/main" id="{FF3AEEA9-0CA0-44BB-A4AE-C0AFD60A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291" y="3059954"/>
            <a:ext cx="1199321" cy="119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a Vinho Verde Portugal 750ml">
            <a:extLst>
              <a:ext uri="{FF2B5EF4-FFF2-40B4-BE49-F238E27FC236}">
                <a16:creationId xmlns:a16="http://schemas.microsoft.com/office/drawing/2014/main" id="{03C8A049-66CD-4D91-8D44-AD8B4858B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8" t="19459" r="20951" b="12737"/>
          <a:stretch/>
        </p:blipFill>
        <p:spPr bwMode="auto">
          <a:xfrm>
            <a:off x="10132612" y="3138035"/>
            <a:ext cx="2059388" cy="22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1CA56-47F9-4426-8AEF-EA409A6B185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298" t="34233" r="16114" b="2974"/>
          <a:stretch/>
        </p:blipFill>
        <p:spPr>
          <a:xfrm>
            <a:off x="8294141" y="4259275"/>
            <a:ext cx="1838471" cy="18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3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55E8-D2A7-4899-8BEB-9E2A1F1F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4</a:t>
            </a:fld>
            <a:endParaRPr lang="zh-TW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601530-24DA-4C26-A046-A4AE24DB001F}"/>
              </a:ext>
            </a:extLst>
          </p:cNvPr>
          <p:cNvGrpSpPr/>
          <p:nvPr/>
        </p:nvGrpSpPr>
        <p:grpSpPr>
          <a:xfrm>
            <a:off x="230588" y="-1336977"/>
            <a:ext cx="8444286" cy="5830588"/>
            <a:chOff x="230588" y="-1459860"/>
            <a:chExt cx="8444286" cy="58305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01B36B-381E-4D5D-8835-1AC206221A69}"/>
                </a:ext>
              </a:extLst>
            </p:cNvPr>
            <p:cNvSpPr txBox="1"/>
            <p:nvPr/>
          </p:nvSpPr>
          <p:spPr>
            <a:xfrm>
              <a:off x="838200" y="-1459860"/>
              <a:ext cx="7836674" cy="5565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rgbClr val="001D35"/>
                  </a:solidFill>
                  <a:latin typeface="+mj-lt"/>
                </a:rPr>
                <a:t>出產於葡萄牙西北部</a:t>
              </a:r>
              <a:r>
                <a:rPr lang="en-US" altLang="zh-TW" sz="2400" dirty="0">
                  <a:solidFill>
                    <a:srgbClr val="001D35"/>
                  </a:solidFill>
                  <a:latin typeface="+mj-lt"/>
                </a:rPr>
                <a:t>Minho</a:t>
              </a:r>
              <a:r>
                <a:rPr lang="zh-TW" altLang="en-US" sz="2400" dirty="0">
                  <a:solidFill>
                    <a:srgbClr val="001D35"/>
                  </a:solidFill>
                  <a:latin typeface="+mj-lt"/>
                </a:rPr>
                <a:t>的酒</a:t>
              </a:r>
              <a:endParaRPr lang="en-US" altLang="zh-TW" sz="2400" dirty="0">
                <a:solidFill>
                  <a:srgbClr val="001D35"/>
                </a:solidFill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受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CVRVV (</a:t>
              </a:r>
              <a:r>
                <a:rPr lang="en-US" altLang="zh-TW" sz="2400" kern="100" dirty="0" err="1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Comissão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de </a:t>
              </a:r>
              <a:r>
                <a:rPr lang="en-US" altLang="zh-TW" sz="2400" kern="100" dirty="0" err="1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Viticultura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da </a:t>
              </a:r>
              <a:r>
                <a:rPr lang="en-US" altLang="zh-TW" sz="2400" kern="100" dirty="0" err="1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Região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dos </a:t>
              </a:r>
              <a:r>
                <a:rPr lang="en-US" altLang="zh-TW" sz="2400" kern="100" dirty="0" err="1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Vinhos</a:t>
              </a:r>
              <a:r>
                <a:rPr lang="en-US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Verdes)</a:t>
              </a:r>
              <a:r>
                <a:rPr lang="zh-TW" altLang="en-US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規範</a:t>
              </a:r>
              <a:endParaRPr lang="en-US" altLang="zh-TW" sz="2400" b="0" i="0" dirty="0">
                <a:solidFill>
                  <a:srgbClr val="001D35"/>
                </a:solidFill>
                <a:effectLst/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b="0" i="0" dirty="0">
                  <a:solidFill>
                    <a:srgbClr val="001D35"/>
                  </a:solidFill>
                  <a:effectLst/>
                  <a:latin typeface="+mj-lt"/>
                </a:rPr>
                <a:t>口感輕盈、清爽，帶有蘋果與柑橘的風味，常與當地的日常美食做搭配</a:t>
              </a:r>
              <a:endParaRPr lang="en-US" altLang="zh-TW" sz="2400" dirty="0">
                <a:solidFill>
                  <a:srgbClr val="001D35"/>
                </a:solidFill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2400" dirty="0">
                <a:solidFill>
                  <a:srgbClr val="001D35"/>
                </a:solidFill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2400" dirty="0">
                <a:solidFill>
                  <a:srgbClr val="001D35"/>
                </a:solidFill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+mj-lt"/>
                </a:rPr>
                <a:t>認證與行銷</a:t>
              </a:r>
              <a:r>
                <a:rPr lang="en-US" altLang="zh-TW" sz="2400" dirty="0" err="1">
                  <a:latin typeface="+mj-lt"/>
                </a:rPr>
                <a:t>vinho</a:t>
              </a:r>
              <a:r>
                <a:rPr lang="en-US" altLang="zh-TW" sz="2400" dirty="0">
                  <a:latin typeface="+mj-lt"/>
                </a:rPr>
                <a:t> </a:t>
              </a:r>
              <a:r>
                <a:rPr lang="en-US" altLang="zh-TW" sz="2400" dirty="0" err="1">
                  <a:latin typeface="+mj-lt"/>
                </a:rPr>
                <a:t>verde</a:t>
              </a:r>
              <a:endParaRPr lang="en-US" altLang="zh-TW" sz="2400" dirty="0"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2400" dirty="0">
                <a:latin typeface="+mj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+mj-lt"/>
                </a:rPr>
                <a:t>希望能開發出能預測人們對</a:t>
              </a:r>
              <a:r>
                <a:rPr lang="en-US" altLang="zh-TW" sz="2400" dirty="0" err="1">
                  <a:latin typeface="+mj-lt"/>
                </a:rPr>
                <a:t>vinho</a:t>
              </a:r>
              <a:r>
                <a:rPr lang="en-US" altLang="zh-TW" sz="2400" dirty="0">
                  <a:latin typeface="+mj-lt"/>
                </a:rPr>
                <a:t> </a:t>
              </a:r>
              <a:r>
                <a:rPr lang="en-US" altLang="zh-TW" sz="2400" dirty="0" err="1">
                  <a:latin typeface="+mj-lt"/>
                </a:rPr>
                <a:t>verde</a:t>
              </a:r>
              <a:r>
                <a:rPr lang="zh-TW" altLang="en-US" sz="2400" dirty="0">
                  <a:latin typeface="+mj-lt"/>
                </a:rPr>
                <a:t>偏好程度的模型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D541A3-989F-4CA0-BF85-6F67C6064155}"/>
                </a:ext>
              </a:extLst>
            </p:cNvPr>
            <p:cNvGrpSpPr/>
            <p:nvPr/>
          </p:nvGrpSpPr>
          <p:grpSpPr>
            <a:xfrm>
              <a:off x="230588" y="2083241"/>
              <a:ext cx="930303" cy="1072811"/>
              <a:chOff x="8476090" y="4898619"/>
              <a:chExt cx="930303" cy="107281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F3F42B-983A-4B51-842E-6895E0C0B29F}"/>
                  </a:ext>
                </a:extLst>
              </p:cNvPr>
              <p:cNvSpPr/>
              <p:nvPr/>
            </p:nvSpPr>
            <p:spPr>
              <a:xfrm>
                <a:off x="8476090" y="4898619"/>
                <a:ext cx="930303" cy="10728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FA34E7E-0BF5-4A15-941A-5DA1EFCBE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0600" y="5090227"/>
                <a:ext cx="642514" cy="642514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342C5A-A0F5-4479-9465-960DB86B41CF}"/>
                </a:ext>
              </a:extLst>
            </p:cNvPr>
            <p:cNvGrpSpPr/>
            <p:nvPr/>
          </p:nvGrpSpPr>
          <p:grpSpPr>
            <a:xfrm>
              <a:off x="230588" y="3347660"/>
              <a:ext cx="930303" cy="1023068"/>
              <a:chOff x="6623437" y="4818767"/>
              <a:chExt cx="1195685" cy="119568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B05159-9FB2-4908-8BF4-BEF66C6D0858}"/>
                  </a:ext>
                </a:extLst>
              </p:cNvPr>
              <p:cNvSpPr/>
              <p:nvPr/>
            </p:nvSpPr>
            <p:spPr>
              <a:xfrm>
                <a:off x="6623437" y="4818767"/>
                <a:ext cx="1195685" cy="11956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2B6D62-6083-4A7F-B9E8-FEE37A433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3437" y="4818767"/>
                <a:ext cx="1195685" cy="119568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7B12CB-7092-41DE-B41F-A8197261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083241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1F1F1F"/>
                </a:solidFill>
              </a:rPr>
              <a:t>Portuguese wine - </a:t>
            </a:r>
            <a:r>
              <a:rPr lang="en-US" altLang="zh-TW" dirty="0" err="1">
                <a:solidFill>
                  <a:srgbClr val="1F1F1F"/>
                </a:solidFill>
              </a:rPr>
              <a:t>Vinho</a:t>
            </a:r>
            <a:r>
              <a:rPr lang="en-US" altLang="zh-TW" dirty="0">
                <a:solidFill>
                  <a:srgbClr val="1F1F1F"/>
                </a:solidFill>
              </a:rPr>
              <a:t> Verde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52D43-D9AE-47C5-81A8-CB40A8F67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90282"/>
            <a:ext cx="3260023" cy="2800811"/>
          </a:xfrm>
          <a:prstGeom prst="rect">
            <a:avLst/>
          </a:prstGeom>
        </p:spPr>
      </p:pic>
      <p:pic>
        <p:nvPicPr>
          <p:cNvPr id="2050" name="Picture 2" descr="Vinho Verde (@vinhosverdes) / X">
            <a:extLst>
              <a:ext uri="{FF2B5EF4-FFF2-40B4-BE49-F238E27FC236}">
                <a16:creationId xmlns:a16="http://schemas.microsoft.com/office/drawing/2014/main" id="{FF3AEEA9-0CA0-44BB-A4AE-C0AFD60A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291" y="3059954"/>
            <a:ext cx="1199321" cy="119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a Vinho Verde Portugal 750ml">
            <a:extLst>
              <a:ext uri="{FF2B5EF4-FFF2-40B4-BE49-F238E27FC236}">
                <a16:creationId xmlns:a16="http://schemas.microsoft.com/office/drawing/2014/main" id="{03C8A049-66CD-4D91-8D44-AD8B4858B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8" t="19459" r="20951" b="12737"/>
          <a:stretch/>
        </p:blipFill>
        <p:spPr bwMode="auto">
          <a:xfrm>
            <a:off x="10132612" y="3138035"/>
            <a:ext cx="2059388" cy="22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1CA56-47F9-4426-8AEF-EA409A6B185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298" t="34233" r="16114" b="2974"/>
          <a:stretch/>
        </p:blipFill>
        <p:spPr>
          <a:xfrm>
            <a:off x="8294141" y="4259275"/>
            <a:ext cx="1838471" cy="18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15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FC8E-4124-4D25-A930-9C1AC607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Material and methods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6A6B-9DB8-4CEB-B258-D07BF69FA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1C71-32AE-4094-9F82-C2446138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8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A23A-EABD-49CB-B32E-592975D3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set</a:t>
            </a:r>
            <a:endParaRPr lang="zh-TW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A5CE2-A5B9-4153-931F-0DC99B83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5D8E7B-A3C9-42B3-8E26-12E60F40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53" y="1529206"/>
            <a:ext cx="4927952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Fixed acidity (g(tartaric acid)/dm³)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Volatile acidity (g(acetic acid)/dm³)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檸檬酸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(g/dm³)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Residual sugar (g/dm³)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氯化物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(g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(NaCl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)/dm³)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Free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</a:t>
            </a:r>
            <a:r>
              <a:rPr kumimoji="0" lang="en-US" altLang="zh-TW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(mg/dm³)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CD75B-11D5-466B-A298-4C8461332A62}"/>
              </a:ext>
            </a:extLst>
          </p:cNvPr>
          <p:cNvSpPr txBox="1"/>
          <p:nvPr/>
        </p:nvSpPr>
        <p:spPr>
          <a:xfrm>
            <a:off x="5943896" y="1537090"/>
            <a:ext cx="6097384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</a:t>
            </a:r>
            <a:r>
              <a:rPr kumimoji="0" lang="en-US" altLang="zh-TW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(mg/dm³)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 dirty="0">
                <a:latin typeface="+mj-lt"/>
              </a:rPr>
              <a:t>Density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(g/cm³)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Sulphates (g(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KSO</a:t>
            </a:r>
            <a:r>
              <a:rPr kumimoji="0" lang="en-US" altLang="zh-TW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)/dm³)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Alcohol (vol.%) 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D666B2-DBB2-4347-8C65-34B958D1533A}"/>
              </a:ext>
            </a:extLst>
          </p:cNvPr>
          <p:cNvSpPr txBox="1"/>
          <p:nvPr/>
        </p:nvSpPr>
        <p:spPr>
          <a:xfrm>
            <a:off x="6244438" y="4607357"/>
            <a:ext cx="406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(terrible) ~ 10 (excellent)</a:t>
            </a:r>
            <a:endParaRPr lang="zh-TW" altLang="en-US" sz="2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4ED589-C100-4B97-BA5E-862F9FC977ED}"/>
              </a:ext>
            </a:extLst>
          </p:cNvPr>
          <p:cNvGrpSpPr/>
          <p:nvPr/>
        </p:nvGrpSpPr>
        <p:grpSpPr>
          <a:xfrm>
            <a:off x="5453359" y="4210042"/>
            <a:ext cx="1053460" cy="936021"/>
            <a:chOff x="5453359" y="4210042"/>
            <a:chExt cx="1053460" cy="93602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9DF4948-B53B-44F9-B94D-153716D43F54}"/>
                </a:ext>
              </a:extLst>
            </p:cNvPr>
            <p:cNvGrpSpPr/>
            <p:nvPr/>
          </p:nvGrpSpPr>
          <p:grpSpPr>
            <a:xfrm>
              <a:off x="5453359" y="4407051"/>
              <a:ext cx="708412" cy="739012"/>
              <a:chOff x="6889128" y="4276778"/>
              <a:chExt cx="708412" cy="739012"/>
            </a:xfrm>
          </p:grpSpPr>
          <p:pic>
            <p:nvPicPr>
              <p:cNvPr id="22" name="Graphic 21" descr="Woman wearing beanie">
                <a:extLst>
                  <a:ext uri="{FF2B5EF4-FFF2-40B4-BE49-F238E27FC236}">
                    <a16:creationId xmlns:a16="http://schemas.microsoft.com/office/drawing/2014/main" id="{D3C35974-93E3-4DF1-BB66-DC3A9A320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89128" y="4276778"/>
                <a:ext cx="676275" cy="714375"/>
              </a:xfrm>
              <a:prstGeom prst="rect">
                <a:avLst/>
              </a:prstGeom>
            </p:spPr>
          </p:pic>
          <p:pic>
            <p:nvPicPr>
              <p:cNvPr id="24" name="Graphic 23" descr="Smiling face with closed eyes">
                <a:extLst>
                  <a:ext uri="{FF2B5EF4-FFF2-40B4-BE49-F238E27FC236}">
                    <a16:creationId xmlns:a16="http://schemas.microsoft.com/office/drawing/2014/main" id="{4A368EEB-1EC2-47D4-BDA1-33436195C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27265" y="4541434"/>
                <a:ext cx="304800" cy="333375"/>
              </a:xfrm>
              <a:prstGeom prst="rect">
                <a:avLst/>
              </a:prstGeom>
            </p:spPr>
          </p:pic>
          <p:pic>
            <p:nvPicPr>
              <p:cNvPr id="26" name="Graphic 25" descr="A beard and moustache">
                <a:extLst>
                  <a:ext uri="{FF2B5EF4-FFF2-40B4-BE49-F238E27FC236}">
                    <a16:creationId xmlns:a16="http://schemas.microsoft.com/office/drawing/2014/main" id="{40B3A57B-FC97-4AC6-B3C6-5EF8C972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80016" y="4644315"/>
                <a:ext cx="466725" cy="371475"/>
              </a:xfrm>
              <a:prstGeom prst="rect">
                <a:avLst/>
              </a:prstGeom>
            </p:spPr>
          </p:pic>
          <p:pic>
            <p:nvPicPr>
              <p:cNvPr id="28" name="Graphic 27" descr="Small round eyeglasses">
                <a:extLst>
                  <a:ext uri="{FF2B5EF4-FFF2-40B4-BE49-F238E27FC236}">
                    <a16:creationId xmlns:a16="http://schemas.microsoft.com/office/drawing/2014/main" id="{62D54F7B-216F-4747-AE5C-CA690B1EDB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97465" y="4541509"/>
                <a:ext cx="600075" cy="209550"/>
              </a:xfrm>
              <a:prstGeom prst="rect">
                <a:avLst/>
              </a:prstGeom>
            </p:spPr>
          </p:pic>
        </p:grpSp>
        <p:pic>
          <p:nvPicPr>
            <p:cNvPr id="32" name="Graphic 31" descr="Thought bubble with solid fill">
              <a:extLst>
                <a:ext uri="{FF2B5EF4-FFF2-40B4-BE49-F238E27FC236}">
                  <a16:creationId xmlns:a16="http://schemas.microsoft.com/office/drawing/2014/main" id="{6611A108-8FE8-41EE-B926-926F1E27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69792" y="4210042"/>
              <a:ext cx="437027" cy="43702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5AFF134-4207-49FC-9D00-760445A32E37}"/>
              </a:ext>
            </a:extLst>
          </p:cNvPr>
          <p:cNvSpPr txBox="1"/>
          <p:nvPr/>
        </p:nvSpPr>
        <p:spPr>
          <a:xfrm>
            <a:off x="7943801" y="1072782"/>
            <a:ext cx="340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Collected: May/2004 ~ Feb/2007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60458C-7889-493A-9A52-A8E5994BAF4D}"/>
              </a:ext>
            </a:extLst>
          </p:cNvPr>
          <p:cNvSpPr txBox="1"/>
          <p:nvPr/>
        </p:nvSpPr>
        <p:spPr>
          <a:xfrm>
            <a:off x="2344865" y="5251020"/>
            <a:ext cx="7303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kern="100" dirty="0">
                <a:effectLst/>
                <a:latin typeface="Times New Roman (Headings)"/>
                <a:ea typeface="標楷體" panose="03000509000000000000" pitchFamily="65" charset="-120"/>
                <a:cs typeface="Times New Roman" panose="02020603050405020304" pitchFamily="18" charset="0"/>
              </a:rPr>
              <a:t>Total 6497 data: 1599 rad wine and </a:t>
            </a:r>
            <a:r>
              <a:rPr lang="en-US" altLang="zh-TW" sz="2400" kern="100" dirty="0">
                <a:effectLst/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4898</a:t>
            </a:r>
            <a:r>
              <a:rPr lang="en-US" altLang="zh-TW" sz="2400" kern="100" dirty="0">
                <a:effectLst/>
                <a:latin typeface="Times New Roman (Headings)"/>
                <a:ea typeface="標楷體" panose="03000509000000000000" pitchFamily="65" charset="-120"/>
                <a:cs typeface="Times New Roman" panose="02020603050405020304" pitchFamily="18" charset="0"/>
              </a:rPr>
              <a:t> white wine</a:t>
            </a:r>
            <a:endParaRPr lang="zh-TW" altLang="en-US" sz="2400" dirty="0">
              <a:latin typeface="Times New Roman (Headings)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6A3DF9-C7FE-4AB4-9FCC-807A949EF1CF}"/>
              </a:ext>
            </a:extLst>
          </p:cNvPr>
          <p:cNvSpPr/>
          <p:nvPr/>
        </p:nvSpPr>
        <p:spPr>
          <a:xfrm>
            <a:off x="6794838" y="5270571"/>
            <a:ext cx="2134477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8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2B13-DBC8-40D3-888C-651E79BE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247"/>
            <a:ext cx="10515600" cy="1325563"/>
          </a:xfrm>
        </p:spPr>
        <p:txBody>
          <a:bodyPr/>
          <a:lstStyle/>
          <a:p>
            <a:r>
              <a:rPr lang="en-US" altLang="zh-TW" dirty="0"/>
              <a:t>Performed algorithms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20DC-77DB-4441-9F4C-43ECB18A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7471" cy="4450484"/>
          </a:xfrm>
        </p:spPr>
        <p:txBody>
          <a:bodyPr>
            <a:normAutofit/>
          </a:bodyPr>
          <a:lstStyle/>
          <a:p>
            <a:r>
              <a:rPr lang="en-US" altLang="zh-TW" dirty="0"/>
              <a:t>Decision tree:</a:t>
            </a:r>
            <a:r>
              <a:rPr lang="zh-TW" altLang="en-US" dirty="0"/>
              <a:t> </a:t>
            </a:r>
            <a:r>
              <a:rPr lang="en-US" altLang="zh-TW" dirty="0"/>
              <a:t>J48</a:t>
            </a:r>
          </a:p>
          <a:p>
            <a:pPr lvl="1"/>
            <a:r>
              <a:rPr lang="en-US" altLang="zh-TW" dirty="0"/>
              <a:t>A tree-like model where decisions are made at each node based on feature splits</a:t>
            </a:r>
          </a:p>
          <a:p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/>
              <a:t>Forest</a:t>
            </a:r>
          </a:p>
          <a:p>
            <a:pPr lvl="1"/>
            <a:r>
              <a:rPr lang="en-US" altLang="zh-TW" dirty="0"/>
              <a:t>An ensemble method that builds multiple decision trees</a:t>
            </a:r>
          </a:p>
          <a:p>
            <a:r>
              <a:rPr lang="en-US" altLang="zh-TW" dirty="0"/>
              <a:t>Boosting:</a:t>
            </a:r>
            <a:r>
              <a:rPr lang="zh-TW" altLang="en-US" dirty="0"/>
              <a:t> </a:t>
            </a:r>
            <a:r>
              <a:rPr lang="en-US" altLang="zh-TW" dirty="0"/>
              <a:t>AdaBoostM1</a:t>
            </a:r>
          </a:p>
          <a:p>
            <a:pPr lvl="1"/>
            <a:r>
              <a:rPr lang="en-US" altLang="zh-TW" dirty="0"/>
              <a:t>Trains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focuses on correcting the mistakes of the previous model</a:t>
            </a:r>
          </a:p>
          <a:p>
            <a:pPr lvl="1"/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0FEC-DEF6-4924-A4FD-884AF078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A6A24-CBFE-4CDE-BE21-E507734C9B64}"/>
              </a:ext>
            </a:extLst>
          </p:cNvPr>
          <p:cNvSpPr txBox="1"/>
          <p:nvPr/>
        </p:nvSpPr>
        <p:spPr>
          <a:xfrm>
            <a:off x="7599459" y="716419"/>
            <a:ext cx="3862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5-fold cross-validation</a:t>
            </a:r>
            <a:endParaRPr lang="zh-TW" alt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595ED4-FC23-44FF-AFBD-C1315A224FEF}"/>
              </a:ext>
            </a:extLst>
          </p:cNvPr>
          <p:cNvSpPr txBox="1">
            <a:spLocks/>
          </p:cNvSpPr>
          <p:nvPr/>
        </p:nvSpPr>
        <p:spPr>
          <a:xfrm>
            <a:off x="6066864" y="1773338"/>
            <a:ext cx="5286936" cy="4450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Logistic Regression</a:t>
            </a:r>
          </a:p>
          <a:p>
            <a:pPr lvl="1"/>
            <a:r>
              <a:rPr lang="en-US" altLang="zh-TW" dirty="0"/>
              <a:t>A linear</a:t>
            </a:r>
            <a:r>
              <a:rPr lang="zh-TW" altLang="en-US" dirty="0"/>
              <a:t> </a:t>
            </a:r>
            <a:r>
              <a:rPr lang="en-US" altLang="zh-TW" dirty="0"/>
              <a:t>model used for classification tasks</a:t>
            </a:r>
          </a:p>
          <a:p>
            <a:r>
              <a:rPr lang="en-US" altLang="zh-TW" dirty="0"/>
              <a:t>Support Vector Machines:</a:t>
            </a:r>
            <a:r>
              <a:rPr lang="zh-TW" altLang="en-US" dirty="0"/>
              <a:t> </a:t>
            </a:r>
            <a:r>
              <a:rPr lang="en-US" altLang="zh-TW" dirty="0"/>
              <a:t>SMO</a:t>
            </a:r>
          </a:p>
          <a:p>
            <a:pPr lvl="1"/>
            <a:r>
              <a:rPr lang="en-US" altLang="zh-TW" dirty="0"/>
              <a:t>Finds the hyperplane that maximizes the margin between classes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513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6BE-3B95-4B76-83EA-33D10E49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Metrics:</a:t>
            </a:r>
            <a:r>
              <a:rPr lang="zh-TW" altLang="en-US" dirty="0"/>
              <a:t> </a:t>
            </a:r>
            <a:r>
              <a:rPr lang="en-US" altLang="zh-TW" dirty="0"/>
              <a:t>overall</a:t>
            </a:r>
            <a:r>
              <a:rPr lang="zh-TW" altLang="en-US" dirty="0"/>
              <a:t> </a:t>
            </a:r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E91B-A345-4FEA-BFCE-21A9CAEC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30727"/>
          </a:xfrm>
        </p:spPr>
        <p:txBody>
          <a:bodyPr>
            <a:normAutofit/>
          </a:bodyPr>
          <a:lstStyle/>
          <a:p>
            <a:r>
              <a:rPr lang="en-US" altLang="zh-TW" dirty="0"/>
              <a:t>Correctly Classified Instances:</a:t>
            </a:r>
          </a:p>
          <a:p>
            <a:pPr lvl="1"/>
            <a:r>
              <a:rPr lang="en-US" altLang="zh-TW" dirty="0"/>
              <a:t>Overall accuracy </a:t>
            </a:r>
          </a:p>
          <a:p>
            <a:r>
              <a:rPr lang="en-US" altLang="zh-TW" dirty="0"/>
              <a:t>Incorrectly Classified Instances:</a:t>
            </a:r>
          </a:p>
          <a:p>
            <a:pPr lvl="1"/>
            <a:r>
              <a:rPr lang="en-US" altLang="zh-TW" dirty="0"/>
              <a:t>Proportion of errors</a:t>
            </a:r>
          </a:p>
          <a:p>
            <a:r>
              <a:rPr lang="en-US" altLang="zh-TW" dirty="0"/>
              <a:t>Kappa Statistic:</a:t>
            </a:r>
          </a:p>
          <a:p>
            <a:pPr lvl="1"/>
            <a:r>
              <a:rPr lang="en-US" altLang="zh-TW" dirty="0"/>
              <a:t>Measures the agreement between predicted and actual classifications</a:t>
            </a:r>
          </a:p>
          <a:p>
            <a:r>
              <a:rPr lang="en-US" altLang="zh-TW" dirty="0"/>
              <a:t>Root Mean Squared Error (RMSE):</a:t>
            </a:r>
          </a:p>
          <a:p>
            <a:pPr lvl="1"/>
            <a:r>
              <a:rPr lang="en-US" altLang="zh-TW" dirty="0"/>
              <a:t>Indicates the magnitude of prediction errors</a:t>
            </a:r>
          </a:p>
          <a:p>
            <a:r>
              <a:rPr lang="en-US" altLang="zh-TW" dirty="0"/>
              <a:t>Root Relative Squared Error (RRSE):</a:t>
            </a:r>
          </a:p>
          <a:p>
            <a:pPr lvl="1"/>
            <a:r>
              <a:rPr lang="en-US" altLang="zh-TW" dirty="0"/>
              <a:t>Evaluates model performance relative to a baseline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797A-D861-485B-AAD8-CFE6E087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50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6BE-3B95-4B76-83EA-33D10E49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Metrics:</a:t>
            </a:r>
            <a:r>
              <a:rPr lang="zh-TW" altLang="en-US" dirty="0"/>
              <a:t> </a:t>
            </a:r>
            <a:r>
              <a:rPr lang="en-US" altLang="zh-TW" dirty="0"/>
              <a:t>class-level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2E91B-A345-4FEA-BFCE-21A9CAECD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9585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True positive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rate (TP, recall)</a:t>
                </a:r>
              </a:p>
              <a:p>
                <a:r>
                  <a:rPr lang="en-US" altLang="zh-TW" dirty="0"/>
                  <a:t>False positive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rate (FP)</a:t>
                </a:r>
              </a:p>
              <a:p>
                <a:r>
                  <a:rPr lang="en-US" altLang="zh-TW" dirty="0"/>
                  <a:t>Precision:</a:t>
                </a:r>
              </a:p>
              <a:p>
                <a:pPr lvl="1"/>
                <a:r>
                  <a:rPr lang="en-US" altLang="zh-TW" dirty="0"/>
                  <a:t>Proportion of predicted instances of a class that are actually correct</a:t>
                </a:r>
              </a:p>
              <a:p>
                <a:r>
                  <a:rPr lang="en-US" altLang="zh-TW" dirty="0"/>
                  <a:t>F1-Measure: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Recall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Recall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MCC (Matthews Correlation Coefficient):</a:t>
                </a:r>
              </a:p>
              <a:p>
                <a:pPr lvl="1"/>
                <a:r>
                  <a:rPr lang="en-US" altLang="zh-TW" dirty="0"/>
                  <a:t>A measure of the quality of binary classifications (-1~1)</a:t>
                </a:r>
              </a:p>
              <a:p>
                <a:r>
                  <a:rPr lang="en-US" altLang="zh-TW" dirty="0"/>
                  <a:t>PRC area:</a:t>
                </a:r>
              </a:p>
              <a:p>
                <a:pPr lvl="1"/>
                <a:r>
                  <a:rPr lang="en-US" altLang="zh-TW" dirty="0"/>
                  <a:t>Measures the classifier's ability to distinguish between classes</a:t>
                </a:r>
              </a:p>
              <a:p>
                <a:pPr lvl="1"/>
                <a:r>
                  <a:rPr lang="en-US" altLang="zh-TW" dirty="0"/>
                  <a:t>Better for imbalanced datasets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2E91B-A345-4FEA-BFCE-21A9CAECD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95851"/>
              </a:xfrm>
              <a:blipFill>
                <a:blip r:embed="rId2"/>
                <a:stretch>
                  <a:fillRect l="-1043" t="-2114" b="-4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797A-D861-485B-AAD8-CFE6E087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60A2-FD61-41F9-AF4C-66D4299FE800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889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rma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765</Words>
  <Application>Microsoft Office PowerPoint</Application>
  <PresentationFormat>Widescreen</PresentationFormat>
  <Paragraphs>203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 (Headings)</vt:lpstr>
      <vt:lpstr>Arial</vt:lpstr>
      <vt:lpstr>Calibri</vt:lpstr>
      <vt:lpstr>Cambria Math</vt:lpstr>
      <vt:lpstr>Times New Roman</vt:lpstr>
      <vt:lpstr>Office Theme</vt:lpstr>
      <vt:lpstr>大數據分析: 白酒偏好預測</vt:lpstr>
      <vt:lpstr>Introduction</vt:lpstr>
      <vt:lpstr>Portuguese wine - Vinho Verde</vt:lpstr>
      <vt:lpstr>Portuguese wine - Vinho Verde</vt:lpstr>
      <vt:lpstr>Material and methods</vt:lpstr>
      <vt:lpstr>Data set</vt:lpstr>
      <vt:lpstr>Performed algorithms</vt:lpstr>
      <vt:lpstr>Evaluation Metrics: overall performance</vt:lpstr>
      <vt:lpstr>Evaluation Metrics: class-level</vt:lpstr>
      <vt:lpstr>Result and discussion</vt:lpstr>
      <vt:lpstr>Conclusion</vt:lpstr>
      <vt:lpstr>Conclusion</vt:lpstr>
      <vt:lpstr>References</vt:lpstr>
      <vt:lpstr>Thanks for your attention</vt:lpstr>
      <vt:lpstr>Feature selection</vt:lpstr>
      <vt:lpstr>Overall performance: </vt:lpstr>
      <vt:lpstr>Feature format</vt:lpstr>
      <vt:lpstr>Overall performance</vt:lpstr>
      <vt:lpstr>Class-level: Logistic regression &amp; SMO</vt:lpstr>
      <vt:lpstr>Class-level: J48</vt:lpstr>
      <vt:lpstr>Class-level: Adaboost &amp;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大數據分析: 葡萄酒評鑑</dc:title>
  <dc:creator>Liang Yu Su</dc:creator>
  <cp:lastModifiedBy>Liang Yu Su</cp:lastModifiedBy>
  <cp:revision>78</cp:revision>
  <dcterms:created xsi:type="dcterms:W3CDTF">2024-12-24T13:40:47Z</dcterms:created>
  <dcterms:modified xsi:type="dcterms:W3CDTF">2025-01-03T17:46:45Z</dcterms:modified>
</cp:coreProperties>
</file>