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76" r:id="rId1"/>
  </p:sldMasterIdLst>
  <p:notesMasterIdLst>
    <p:notesMasterId r:id="rId15"/>
  </p:notesMasterIdLst>
  <p:handoutMasterIdLst>
    <p:handoutMasterId r:id="rId16"/>
  </p:handoutMasterIdLst>
  <p:sldIdLst>
    <p:sldId id="688" r:id="rId2"/>
    <p:sldId id="687" r:id="rId3"/>
    <p:sldId id="692" r:id="rId4"/>
    <p:sldId id="689" r:id="rId5"/>
    <p:sldId id="690" r:id="rId6"/>
    <p:sldId id="691" r:id="rId7"/>
    <p:sldId id="693" r:id="rId8"/>
    <p:sldId id="694" r:id="rId9"/>
    <p:sldId id="695" r:id="rId10"/>
    <p:sldId id="696" r:id="rId11"/>
    <p:sldId id="697" r:id="rId12"/>
    <p:sldId id="698" r:id="rId13"/>
    <p:sldId id="699" r:id="rId14"/>
  </p:sldIdLst>
  <p:sldSz cx="9144000" cy="6858000" type="screen4x3"/>
  <p:notesSz cx="6797675" cy="99282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ECB2D9"/>
    <a:srgbClr val="CC3399"/>
    <a:srgbClr val="42861E"/>
    <a:srgbClr val="0769AD"/>
    <a:srgbClr val="660033"/>
    <a:srgbClr val="6CD757"/>
    <a:srgbClr val="58AC46"/>
    <a:srgbClr val="72AD4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97" autoAdjust="0"/>
    <p:restoredTop sz="81561" autoAdjust="0"/>
  </p:normalViewPr>
  <p:slideViewPr>
    <p:cSldViewPr showGuides="1">
      <p:cViewPr varScale="1">
        <p:scale>
          <a:sx n="109" d="100"/>
          <a:sy n="109" d="100"/>
        </p:scale>
        <p:origin x="15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5654"/>
    </p:cViewPr>
  </p:sorterViewPr>
  <p:notesViewPr>
    <p:cSldViewPr showGuides="1">
      <p:cViewPr varScale="1">
        <p:scale>
          <a:sx n="77" d="100"/>
          <a:sy n="77" d="100"/>
        </p:scale>
        <p:origin x="-1470" y="-9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7" y="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43009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7" y="943009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fld id="{3D0724DF-0F79-4416-8073-739EC4715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89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20" y="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10"/>
            <a:ext cx="4984962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431815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20" y="9431815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fld id="{EBEF1CDD-4330-462E-8EFC-7F69CCB2BD2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928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Geneva" pitchFamily="-112" charset="0"/>
        <a:cs typeface="Geneva" pitchFamily="-112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Geneva" pitchFamily="-112" charset="0"/>
        <a:cs typeface="Geneva" pitchFamily="-112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Geneva" pitchFamily="-112" charset="0"/>
        <a:cs typeface="Geneva" pitchFamily="-112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Geneva" pitchFamily="-112" charset="0"/>
        <a:cs typeface="Geneva" pitchFamily="-112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Geneva" pitchFamily="-112" charset="0"/>
        <a:cs typeface="Geneva" pitchFamily="-112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EMBL_EBI_PDBE-slide-background6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167"/>
          <a:stretch>
            <a:fillRect/>
          </a:stretch>
        </p:blipFill>
        <p:spPr bwMode="auto">
          <a:xfrm>
            <a:off x="0" y="-149225"/>
            <a:ext cx="9156700" cy="701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MBL_EBI_RGB_InversedUpda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4413" y="6310313"/>
            <a:ext cx="145891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32554" y="1797029"/>
            <a:ext cx="64008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1" y="1040419"/>
            <a:ext cx="77724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GB" smtClean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33400" y="3851275"/>
            <a:ext cx="4487863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HelveticaNeueLT Pro 35 Th"/>
                <a:cs typeface="HelveticaNeueLT Pro 35 Th"/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0986537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>
            <a:lvl1pPr>
              <a:defRPr sz="4000" baseline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378" y="1196752"/>
            <a:ext cx="8229600" cy="48496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21432" y="6597352"/>
            <a:ext cx="2238400" cy="260648"/>
          </a:xfrm>
          <a:prstGeom prst="rect">
            <a:avLst/>
          </a:prstGeom>
          <a:ln/>
        </p:spPr>
        <p:txBody>
          <a:bodyPr/>
          <a:lstStyle>
            <a:lvl1pPr>
              <a:defRPr sz="1000" baseline="0"/>
            </a:lvl1pPr>
          </a:lstStyle>
          <a:p>
            <a:pPr>
              <a:defRPr/>
            </a:pPr>
            <a:fld id="{0D3F1B4F-FFD5-434A-9FAD-975DD2A303B5}" type="datetime1">
              <a:rPr lang="de-DE" smtClean="0"/>
              <a:pPr>
                <a:defRPr/>
              </a:pPr>
              <a:t>26.11.2015</a:t>
            </a:fld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52400" y="6597352"/>
            <a:ext cx="675184" cy="260648"/>
          </a:xfrm>
          <a:prstGeom prst="rect">
            <a:avLst/>
          </a:prstGeom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EC684756-D801-4A75-BE6B-355075C22EAC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7703805"/>
      </p:ext>
    </p:extLst>
  </p:cSld>
  <p:clrMapOvr>
    <a:masterClrMapping/>
  </p:clrMapOvr>
  <p:transition advClick="0" advTm="15000">
    <p:cut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2378" y="1520488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9" name="TextBox 7"/>
          <p:cNvSpPr txBox="1">
            <a:spLocks noChangeArrowheads="1"/>
          </p:cNvSpPr>
          <p:nvPr userDrawn="1"/>
        </p:nvSpPr>
        <p:spPr bwMode="auto">
          <a:xfrm>
            <a:off x="7285820" y="6330416"/>
            <a:ext cx="1262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r>
              <a:rPr lang="en-GB" sz="1800" dirty="0"/>
              <a:t>EMBL-EBI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512188" y="6249800"/>
            <a:ext cx="512591" cy="5311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9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ebi-uniprot/biojs-vis-proteinFeaturesView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bi-uniprot/biojs-vis-proteinFeaturesViewe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2255862" y="3933056"/>
            <a:ext cx="4620394" cy="679450"/>
          </a:xfrm>
          <a:noFill/>
        </p:spPr>
        <p:txBody>
          <a:bodyPr/>
          <a:lstStyle/>
          <a:p>
            <a:pPr algn="ctr" eaLnBrk="1" hangingPunct="1"/>
            <a:r>
              <a:rPr lang="en-GB" sz="1800" b="1" dirty="0" smtClean="0"/>
              <a:t>Combining and integrating </a:t>
            </a:r>
            <a:r>
              <a:rPr lang="en-GB" sz="1800" b="1" dirty="0" err="1" smtClean="0"/>
              <a:t>BioJS</a:t>
            </a:r>
            <a:r>
              <a:rPr lang="en-GB" sz="1800" b="1" dirty="0" smtClean="0"/>
              <a:t> components</a:t>
            </a:r>
            <a:endParaRPr lang="en-US" sz="1800" b="1" dirty="0" smtClean="0"/>
          </a:p>
          <a:p>
            <a:pPr algn="ctr" eaLnBrk="1" hangingPunct="1"/>
            <a:r>
              <a:rPr lang="en-US" sz="1800" dirty="0" smtClean="0"/>
              <a:t>Leyla </a:t>
            </a:r>
            <a:r>
              <a:rPr lang="en-US" sz="1800" dirty="0" smtClean="0"/>
              <a:t>Jael </a:t>
            </a:r>
            <a:r>
              <a:rPr lang="en-US" sz="1800" dirty="0" err="1" smtClean="0"/>
              <a:t>García</a:t>
            </a:r>
            <a:r>
              <a:rPr lang="en-US" sz="1800" dirty="0" smtClean="0"/>
              <a:t> Castro</a:t>
            </a:r>
            <a:endParaRPr lang="en-US" sz="1800" dirty="0" smtClean="0"/>
          </a:p>
          <a:p>
            <a:pPr algn="ctr" eaLnBrk="1" hangingPunct="1"/>
            <a:r>
              <a:rPr lang="en-US" sz="1800" dirty="0" smtClean="0"/>
              <a:t>December 2015</a:t>
            </a:r>
            <a:endParaRPr lang="en-US" sz="1800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2831926" y="2276872"/>
            <a:ext cx="3336750" cy="1569660"/>
            <a:chOff x="4211961" y="2852936"/>
            <a:chExt cx="3336750" cy="1569660"/>
          </a:xfrm>
        </p:grpSpPr>
        <p:grpSp>
          <p:nvGrpSpPr>
            <p:cNvPr id="6" name="Group 5"/>
            <p:cNvGrpSpPr/>
            <p:nvPr/>
          </p:nvGrpSpPr>
          <p:grpSpPr>
            <a:xfrm>
              <a:off x="5378946" y="3376042"/>
              <a:ext cx="798018" cy="792087"/>
              <a:chOff x="4497013" y="3273068"/>
              <a:chExt cx="798018" cy="792087"/>
            </a:xfrm>
          </p:grpSpPr>
          <p:sp>
            <p:nvSpPr>
              <p:cNvPr id="9" name="Donut 8"/>
              <p:cNvSpPr/>
              <p:nvPr/>
            </p:nvSpPr>
            <p:spPr bwMode="auto">
              <a:xfrm>
                <a:off x="4548094" y="3321961"/>
                <a:ext cx="696648" cy="696648"/>
              </a:xfrm>
              <a:prstGeom prst="donut">
                <a:avLst/>
              </a:prstGeom>
              <a:solidFill>
                <a:srgbClr val="6CD75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" name="Circular Arrow 9"/>
              <p:cNvSpPr/>
              <p:nvPr/>
            </p:nvSpPr>
            <p:spPr bwMode="auto">
              <a:xfrm>
                <a:off x="4497013" y="3281655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Circular Arrow 10"/>
              <p:cNvSpPr/>
              <p:nvPr/>
            </p:nvSpPr>
            <p:spPr bwMode="auto">
              <a:xfrm rot="16200000">
                <a:off x="4511804" y="3285924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58AC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Circular Arrow 11"/>
              <p:cNvSpPr/>
              <p:nvPr/>
            </p:nvSpPr>
            <p:spPr bwMode="auto">
              <a:xfrm rot="10800000">
                <a:off x="4512716" y="3280071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Circular Arrow 12"/>
              <p:cNvSpPr/>
              <p:nvPr/>
            </p:nvSpPr>
            <p:spPr bwMode="auto">
              <a:xfrm rot="5400000">
                <a:off x="4499888" y="3276152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6215043"/>
                  <a:gd name="adj5" fmla="val 12500"/>
                </a:avLst>
              </a:prstGeom>
              <a:solidFill>
                <a:srgbClr val="58AC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" name="Circular Arrow 13"/>
              <p:cNvSpPr/>
              <p:nvPr/>
            </p:nvSpPr>
            <p:spPr bwMode="auto">
              <a:xfrm>
                <a:off x="4497013" y="3283461"/>
                <a:ext cx="782315" cy="776148"/>
              </a:xfrm>
              <a:prstGeom prst="circularArrow">
                <a:avLst>
                  <a:gd name="adj1" fmla="val 16689"/>
                  <a:gd name="adj2" fmla="val 1142319"/>
                  <a:gd name="adj3" fmla="val 21497214"/>
                  <a:gd name="adj4" fmla="val 18706612"/>
                  <a:gd name="adj5" fmla="val 12500"/>
                </a:avLst>
              </a:prstGeom>
              <a:solidFill>
                <a:srgbClr val="42861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211961" y="2852936"/>
              <a:ext cx="151216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600" dirty="0" smtClean="0">
                  <a:solidFill>
                    <a:schemeClr val="bg1"/>
                  </a:solidFill>
                  <a:latin typeface="Verdana" pitchFamily="34" charset="0"/>
                </a:rPr>
                <a:t>Bi</a:t>
              </a:r>
              <a:r>
                <a:rPr lang="en-GB" sz="9600" dirty="0" smtClean="0">
                  <a:latin typeface="Verdana" pitchFamily="34" charset="0"/>
                </a:rPr>
                <a:t> </a:t>
              </a:r>
              <a:endParaRPr lang="en-GB" sz="9600" dirty="0">
                <a:latin typeface="Verdana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65613" y="3054102"/>
              <a:ext cx="148309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0" b="1" dirty="0" smtClean="0">
                  <a:solidFill>
                    <a:schemeClr val="bg1"/>
                  </a:solidFill>
                  <a:latin typeface="Verdana" pitchFamily="34" charset="0"/>
                </a:rPr>
                <a:t>JS</a:t>
              </a:r>
              <a:endParaRPr lang="en-GB" sz="8000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5" y="1040419"/>
            <a:ext cx="7550225" cy="68571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444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Is everything working so far?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378" y="1196752"/>
            <a:ext cx="8229600" cy="2088231"/>
          </a:xfrm>
        </p:spPr>
        <p:txBody>
          <a:bodyPr/>
          <a:lstStyle/>
          <a:p>
            <a:r>
              <a:rPr lang="en-GB" sz="2800" dirty="0" smtClean="0"/>
              <a:t>Try any accession on your page (use Chrome or Mozilla)</a:t>
            </a:r>
          </a:p>
          <a:p>
            <a:r>
              <a:rPr lang="en-GB" sz="2800" dirty="0" smtClean="0"/>
              <a:t>Can you see the sequence now?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1B4F-FFD5-434A-9FAD-975DD2A303B5}" type="datetime1">
              <a:rPr lang="en-GB" smtClean="0"/>
              <a:pPr>
                <a:defRPr/>
              </a:pPr>
              <a:t>26/11/2015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84756-D801-4A75-BE6B-355075C22EAC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3094088"/>
            <a:ext cx="7334250" cy="2686050"/>
          </a:xfrm>
          <a:prstGeom prst="rect">
            <a:avLst/>
          </a:prstGeom>
        </p:spPr>
      </p:pic>
      <p:pic>
        <p:nvPicPr>
          <p:cNvPr id="8" name="Picture 2" descr="http://cliparts.co/cliparts/Big/Egq/BigEgqBM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44654"/>
            <a:ext cx="1134765" cy="75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018356"/>
      </p:ext>
    </p:extLst>
  </p:cSld>
  <p:clrMapOvr>
    <a:masterClrMapping/>
  </p:clrMapOvr>
  <p:transition advClick="0" advTm="15000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847584" cy="850106"/>
          </a:xfrm>
        </p:spPr>
        <p:txBody>
          <a:bodyPr/>
          <a:lstStyle/>
          <a:p>
            <a:r>
              <a:rPr lang="en-GB" sz="3400" dirty="0" smtClean="0"/>
              <a:t>Let’s highlight the sequence on feature selection</a:t>
            </a:r>
            <a:endParaRPr lang="en-GB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992" y="1151126"/>
            <a:ext cx="8229600" cy="576064"/>
          </a:xfrm>
        </p:spPr>
        <p:txBody>
          <a:bodyPr/>
          <a:lstStyle/>
          <a:p>
            <a:r>
              <a:rPr lang="en-GB" sz="2800" dirty="0" smtClean="0"/>
              <a:t>Whenever a feature is selected, the </a:t>
            </a:r>
            <a:r>
              <a:rPr lang="en-GB" sz="2800" b="1" i="1" dirty="0" err="1" smtClean="0"/>
              <a:t>featureSelected</a:t>
            </a:r>
            <a:r>
              <a:rPr lang="en-GB" sz="2800" dirty="0" smtClean="0"/>
              <a:t> event is triggered</a:t>
            </a:r>
          </a:p>
          <a:p>
            <a:pPr marL="742950" lvl="2" indent="-342900"/>
            <a:r>
              <a:rPr lang="es-CO" sz="2000" dirty="0"/>
              <a:t>Listen to </a:t>
            </a:r>
            <a:r>
              <a:rPr lang="es-CO" sz="2000" dirty="0" err="1"/>
              <a:t>the</a:t>
            </a:r>
            <a:r>
              <a:rPr lang="es-CO" sz="2000" dirty="0"/>
              <a:t> </a:t>
            </a:r>
            <a:r>
              <a:rPr lang="es-CO" sz="2000" dirty="0" err="1"/>
              <a:t>event</a:t>
            </a:r>
            <a:r>
              <a:rPr lang="es-CO" sz="2000" dirty="0"/>
              <a:t> and </a:t>
            </a:r>
            <a:r>
              <a:rPr lang="es-CO" sz="2000" dirty="0" err="1"/>
              <a:t>highlight</a:t>
            </a:r>
            <a:r>
              <a:rPr lang="es-CO" sz="2000" dirty="0"/>
              <a:t> </a:t>
            </a:r>
            <a:r>
              <a:rPr lang="es-CO" sz="2000" dirty="0" err="1"/>
              <a:t>the</a:t>
            </a:r>
            <a:r>
              <a:rPr lang="es-CO" sz="2000" dirty="0"/>
              <a:t> </a:t>
            </a:r>
            <a:r>
              <a:rPr lang="es-CO" sz="2000" dirty="0" err="1"/>
              <a:t>feature</a:t>
            </a:r>
            <a:r>
              <a:rPr lang="es-CO" sz="2000" dirty="0"/>
              <a:t> in </a:t>
            </a:r>
            <a:r>
              <a:rPr lang="es-CO" sz="2000" dirty="0" err="1"/>
              <a:t>the</a:t>
            </a:r>
            <a:r>
              <a:rPr lang="es-CO" sz="2000" dirty="0"/>
              <a:t> </a:t>
            </a:r>
            <a:r>
              <a:rPr lang="es-CO" sz="2000" dirty="0" err="1"/>
              <a:t>sequence</a:t>
            </a:r>
            <a:endParaRPr lang="es-CO" sz="2000" dirty="0"/>
          </a:p>
          <a:p>
            <a:endParaRPr lang="en-GB" sz="2800" dirty="0" smtClean="0"/>
          </a:p>
          <a:p>
            <a:endParaRPr lang="es-CO" sz="2800" dirty="0" smtClean="0"/>
          </a:p>
          <a:p>
            <a:pPr marL="742950" lvl="2" indent="-342900"/>
            <a:endParaRPr lang="en-GB" sz="2000" dirty="0"/>
          </a:p>
          <a:p>
            <a:r>
              <a:rPr lang="en-GB" sz="2800" dirty="0" smtClean="0"/>
              <a:t>Whenever </a:t>
            </a:r>
            <a:r>
              <a:rPr lang="en-GB" sz="2800" dirty="0"/>
              <a:t>a feature is </a:t>
            </a:r>
            <a:r>
              <a:rPr lang="en-GB" sz="2800" dirty="0" smtClean="0"/>
              <a:t>deselected</a:t>
            </a:r>
            <a:r>
              <a:rPr lang="en-GB" sz="2800" dirty="0"/>
              <a:t>, the </a:t>
            </a:r>
            <a:r>
              <a:rPr lang="en-GB" sz="2800" b="1" i="1" dirty="0" err="1" smtClean="0"/>
              <a:t>featureDeselected</a:t>
            </a:r>
            <a:r>
              <a:rPr lang="en-GB" sz="2800" dirty="0" smtClean="0"/>
              <a:t> </a:t>
            </a:r>
            <a:r>
              <a:rPr lang="en-GB" sz="2800" dirty="0"/>
              <a:t>event is </a:t>
            </a:r>
            <a:r>
              <a:rPr lang="en-GB" sz="2800" dirty="0" smtClean="0"/>
              <a:t>triggered</a:t>
            </a:r>
          </a:p>
          <a:p>
            <a:pPr marL="742950" lvl="2" indent="-342900"/>
            <a:r>
              <a:rPr lang="es-CO" sz="2000" dirty="0"/>
              <a:t>Listen to </a:t>
            </a:r>
            <a:r>
              <a:rPr lang="es-CO" sz="2000" dirty="0" err="1"/>
              <a:t>the</a:t>
            </a:r>
            <a:r>
              <a:rPr lang="es-CO" sz="2000" dirty="0"/>
              <a:t> </a:t>
            </a:r>
            <a:r>
              <a:rPr lang="es-CO" sz="2000" dirty="0" err="1"/>
              <a:t>event</a:t>
            </a:r>
            <a:r>
              <a:rPr lang="es-CO" sz="2000" dirty="0"/>
              <a:t> and </a:t>
            </a:r>
            <a:r>
              <a:rPr lang="es-CO" sz="2000" dirty="0" err="1"/>
              <a:t>highlight</a:t>
            </a:r>
            <a:r>
              <a:rPr lang="es-CO" sz="2000" dirty="0"/>
              <a:t> </a:t>
            </a:r>
            <a:r>
              <a:rPr lang="es-CO" sz="2000" dirty="0" err="1"/>
              <a:t>the</a:t>
            </a:r>
            <a:r>
              <a:rPr lang="es-CO" sz="2000" dirty="0"/>
              <a:t> </a:t>
            </a:r>
            <a:r>
              <a:rPr lang="es-CO" sz="2000" dirty="0" err="1"/>
              <a:t>feature</a:t>
            </a:r>
            <a:r>
              <a:rPr lang="es-CO" sz="2000" dirty="0"/>
              <a:t> in </a:t>
            </a:r>
            <a:r>
              <a:rPr lang="es-CO" sz="2000" dirty="0" err="1"/>
              <a:t>the</a:t>
            </a:r>
            <a:r>
              <a:rPr lang="es-CO" sz="2000" dirty="0"/>
              <a:t> </a:t>
            </a:r>
            <a:r>
              <a:rPr lang="es-CO" sz="2000" dirty="0" err="1" smtClean="0"/>
              <a:t>sequence</a:t>
            </a:r>
            <a:endParaRPr lang="en-GB" sz="2400" dirty="0"/>
          </a:p>
          <a:p>
            <a:pPr marL="0" indent="0">
              <a:buNone/>
            </a:pPr>
            <a:endParaRPr lang="en-GB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1B4F-FFD5-434A-9FAD-975DD2A303B5}" type="datetime1">
              <a:rPr lang="en-GB" smtClean="0"/>
              <a:pPr>
                <a:defRPr/>
              </a:pPr>
              <a:t>26/11/2015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84756-D801-4A75-BE6B-355075C22EAC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051720" y="2411183"/>
            <a:ext cx="475252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instance.getDispatcher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().on("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featureSelected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function(data)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mySequence.addHighlight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"start": +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data.feature.begin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"end": +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data.feature.end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"color": "white",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"background":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data.color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051720" y="5487075"/>
            <a:ext cx="4833510" cy="5078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instance.getDispatcher().on("featureDeselected", function(obj) {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mySequence.removeAllHighlights();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41" name="Picture 5" descr="http://files.softicons.com/download/sport-icons/pretty-office-vii-icons-by-custom-icon-design/png/256x256/Highlightmar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352" y="1"/>
            <a:ext cx="612562" cy="61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055725"/>
      </p:ext>
    </p:extLst>
  </p:cSld>
  <p:clrMapOvr>
    <a:masterClrMapping/>
  </p:clrMapOvr>
  <p:transition advClick="0" advTm="15000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Is everything working at the end?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378" y="1196752"/>
            <a:ext cx="8229600" cy="2088231"/>
          </a:xfrm>
        </p:spPr>
        <p:txBody>
          <a:bodyPr/>
          <a:lstStyle/>
          <a:p>
            <a:r>
              <a:rPr lang="en-GB" sz="2800" dirty="0" smtClean="0"/>
              <a:t>Try any accession on your page (use Chrome or Mozilla)</a:t>
            </a:r>
          </a:p>
          <a:p>
            <a:r>
              <a:rPr lang="en-GB" sz="2800" dirty="0" smtClean="0"/>
              <a:t>This is how it should look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1B4F-FFD5-434A-9FAD-975DD2A303B5}" type="datetime1">
              <a:rPr lang="en-GB" smtClean="0"/>
              <a:pPr>
                <a:defRPr/>
              </a:pPr>
              <a:t>26/11/2015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84756-D801-4A75-BE6B-355075C22EAC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996952"/>
            <a:ext cx="3880559" cy="3024436"/>
          </a:xfrm>
          <a:prstGeom prst="rect">
            <a:avLst/>
          </a:prstGeom>
        </p:spPr>
      </p:pic>
      <p:pic>
        <p:nvPicPr>
          <p:cNvPr id="8" name="Picture 2" descr="http://cliparts.co/cliparts/Big/Egq/BigEgqBM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44654"/>
            <a:ext cx="1134765" cy="75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44918"/>
      </p:ext>
    </p:extLst>
  </p:cSld>
  <p:clrMapOvr>
    <a:masterClrMapping/>
  </p:clrMapOvr>
  <p:transition advClick="0" advTm="15000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>
            <a:spLocks noGrp="1"/>
          </p:cNvSpPr>
          <p:nvPr>
            <p:ph type="subTitle" idx="1"/>
          </p:nvPr>
        </p:nvSpPr>
        <p:spPr>
          <a:xfrm>
            <a:off x="1077290" y="1005108"/>
            <a:ext cx="7599166" cy="44401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sz="2800" dirty="0" smtClean="0"/>
              <a:t>The </a:t>
            </a:r>
            <a:r>
              <a:rPr lang="en-GB" sz="2800" dirty="0" err="1"/>
              <a:t>B</a:t>
            </a:r>
            <a:r>
              <a:rPr lang="en-GB" sz="2800" dirty="0" err="1" smtClean="0"/>
              <a:t>ioJS</a:t>
            </a:r>
            <a:r>
              <a:rPr lang="en-GB" sz="2800" dirty="0" smtClean="0"/>
              <a:t> project members and collaborators</a:t>
            </a:r>
            <a:endParaRPr lang="en-GB" dirty="0" smtClean="0"/>
          </a:p>
          <a:p>
            <a:pPr algn="ctr" defTabSz="1689100">
              <a:lnSpc>
                <a:spcPct val="90000"/>
              </a:lnSpc>
              <a:spcAft>
                <a:spcPct val="35000"/>
              </a:spcAft>
            </a:pPr>
            <a:endParaRPr lang="en-US" sz="1800" b="1" dirty="0" smtClean="0"/>
          </a:p>
          <a:p>
            <a:pPr algn="ctr" defTabSz="1689100">
              <a:lnSpc>
                <a:spcPct val="90000"/>
              </a:lnSpc>
              <a:spcAft>
                <a:spcPct val="35000"/>
              </a:spcAft>
            </a:pPr>
            <a:r>
              <a:rPr lang="en-US" sz="1800" b="1" dirty="0" smtClean="0"/>
              <a:t>biojs.net                                                                 biojs.io</a:t>
            </a:r>
            <a:endParaRPr lang="en-US" sz="1800" b="1" dirty="0" smtClean="0"/>
          </a:p>
          <a:p>
            <a:pPr algn="ctr"/>
            <a:endParaRPr lang="en-GB" sz="1800" b="1" dirty="0" smtClean="0"/>
          </a:p>
          <a:p>
            <a:pPr algn="ctr"/>
            <a:r>
              <a:rPr lang="en-GB" sz="1800" b="1" dirty="0" smtClean="0"/>
              <a:t>biojs@googlegroups.com</a:t>
            </a:r>
            <a:endParaRPr lang="en-GB" sz="1800" b="1" dirty="0" smtClean="0"/>
          </a:p>
          <a:p>
            <a:endParaRPr lang="es-CO" sz="1800" b="1" dirty="0" smtClean="0"/>
          </a:p>
          <a:p>
            <a:endParaRPr lang="en-GB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800" dirty="0" err="1" smtClean="0"/>
              <a:t>ProteinFeaturesViewer</a:t>
            </a:r>
            <a:r>
              <a:rPr lang="es-CO" sz="1800" dirty="0"/>
              <a:t> </a:t>
            </a:r>
            <a:r>
              <a:rPr lang="es-CO" sz="1800" dirty="0" smtClean="0"/>
              <a:t>has </a:t>
            </a:r>
            <a:r>
              <a:rPr lang="es-CO" sz="1800" dirty="0" err="1" smtClean="0"/>
              <a:t>been</a:t>
            </a:r>
            <a:r>
              <a:rPr lang="es-CO" sz="1800" dirty="0" smtClean="0"/>
              <a:t> </a:t>
            </a:r>
            <a:r>
              <a:rPr lang="es-CO" sz="1800" dirty="0" err="1" smtClean="0"/>
              <a:t>developed</a:t>
            </a:r>
            <a:r>
              <a:rPr lang="es-CO" sz="1800" dirty="0" smtClean="0"/>
              <a:t> </a:t>
            </a:r>
            <a:r>
              <a:rPr lang="es-CO" sz="1800" dirty="0" err="1" smtClean="0"/>
              <a:t>by</a:t>
            </a:r>
            <a:r>
              <a:rPr lang="es-CO" sz="1800" dirty="0" smtClean="0"/>
              <a:t> EMBL-EBI </a:t>
            </a:r>
            <a:r>
              <a:rPr lang="es-CO" sz="1800" dirty="0" err="1" smtClean="0"/>
              <a:t>UniProt</a:t>
            </a:r>
            <a:r>
              <a:rPr lang="es-CO" sz="1800" dirty="0" smtClean="0"/>
              <a:t> </a:t>
            </a:r>
            <a:r>
              <a:rPr lang="es-CO" sz="1800" dirty="0" err="1" smtClean="0"/>
              <a:t>team</a:t>
            </a: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800" dirty="0" err="1" smtClean="0"/>
              <a:t>SequenceViewer</a:t>
            </a:r>
            <a:r>
              <a:rPr lang="es-CO" sz="1800" dirty="0" smtClean="0"/>
              <a:t> </a:t>
            </a:r>
            <a:r>
              <a:rPr lang="es-CO" sz="1800" dirty="0" err="1" smtClean="0"/>
              <a:t>was</a:t>
            </a:r>
            <a:r>
              <a:rPr lang="es-CO" sz="1800" dirty="0" smtClean="0"/>
              <a:t> </a:t>
            </a:r>
            <a:r>
              <a:rPr lang="es-CO" sz="1800" dirty="0" err="1" smtClean="0"/>
              <a:t>originally</a:t>
            </a:r>
            <a:r>
              <a:rPr lang="es-CO" sz="1800" dirty="0" smtClean="0"/>
              <a:t> </a:t>
            </a:r>
            <a:r>
              <a:rPr lang="es-CO" sz="1800" dirty="0" err="1" smtClean="0"/>
              <a:t>developed</a:t>
            </a:r>
            <a:r>
              <a:rPr lang="es-CO" sz="1800" dirty="0" smtClean="0"/>
              <a:t> </a:t>
            </a:r>
            <a:r>
              <a:rPr lang="es-CO" sz="1800" dirty="0" err="1" smtClean="0"/>
              <a:t>by</a:t>
            </a:r>
            <a:r>
              <a:rPr lang="es-CO" sz="1800" dirty="0" smtClean="0"/>
              <a:t> EMBL-EBI </a:t>
            </a:r>
            <a:r>
              <a:rPr lang="es-CO" sz="1800" dirty="0" err="1" smtClean="0"/>
              <a:t>IntAct</a:t>
            </a:r>
            <a:r>
              <a:rPr lang="es-CO" sz="1800" dirty="0" smtClean="0"/>
              <a:t> </a:t>
            </a:r>
            <a:r>
              <a:rPr lang="es-CO" sz="1800" dirty="0" err="1" smtClean="0"/>
              <a:t>team</a:t>
            </a:r>
            <a:endParaRPr lang="es-CO" sz="1800" dirty="0" smtClean="0"/>
          </a:p>
        </p:txBody>
      </p:sp>
      <p:sp>
        <p:nvSpPr>
          <p:cNvPr id="8" name="Title 2"/>
          <p:cNvSpPr txBox="1">
            <a:spLocks/>
          </p:cNvSpPr>
          <p:nvPr/>
        </p:nvSpPr>
        <p:spPr bwMode="auto">
          <a:xfrm>
            <a:off x="1990328" y="188640"/>
            <a:ext cx="4669904" cy="685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500" b="0" i="0" kern="1200">
                <a:solidFill>
                  <a:srgbClr val="FFFFFF"/>
                </a:solidFill>
                <a:latin typeface="HelveticaNeueLT Pro 45 Lt"/>
                <a:ea typeface="+mj-ea"/>
                <a:cs typeface="HelveticaNeueLT Pro 45 Lt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4800" dirty="0" smtClean="0"/>
              <a:t>Thanks to:</a:t>
            </a:r>
          </a:p>
        </p:txBody>
      </p:sp>
    </p:spTree>
    <p:extLst>
      <p:ext uri="{BB962C8B-B14F-4D97-AF65-F5344CB8AC3E}">
        <p14:creationId xmlns:p14="http://schemas.microsoft.com/office/powerpoint/2010/main" val="13339981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What do we want to achieve?</a:t>
            </a:r>
            <a:endParaRPr lang="en-GB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1B4F-FFD5-434A-9FAD-975DD2A303B5}" type="datetime1">
              <a:rPr lang="en-GB" smtClean="0"/>
              <a:pPr>
                <a:defRPr/>
              </a:pPr>
              <a:t>26.11.2015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84756-D801-4A75-BE6B-355075C22EAC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412776"/>
            <a:ext cx="6021114" cy="4529702"/>
          </a:xfrm>
          <a:prstGeom prst="rect">
            <a:avLst/>
          </a:prstGeom>
        </p:spPr>
      </p:pic>
      <p:pic>
        <p:nvPicPr>
          <p:cNvPr id="16388" name="Picture 4" descr="http://www.viraheinz.pitt.edu/sites/Images/Preretreat/Go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195" y="2622"/>
            <a:ext cx="1494805" cy="112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07346"/>
      </p:ext>
    </p:extLst>
  </p:cSld>
  <p:clrMapOvr>
    <a:masterClrMapping/>
  </p:clrMapOvr>
  <p:transition advClick="0" advTm="15000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Let’s get started</a:t>
            </a:r>
            <a:endParaRPr lang="en-GB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1B4F-FFD5-434A-9FAD-975DD2A303B5}" type="datetime1">
              <a:rPr lang="en-GB" smtClean="0"/>
              <a:pPr>
                <a:defRPr/>
              </a:pPr>
              <a:t>26/11/2015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84756-D801-4A75-BE6B-355075C22EAC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62378" y="1196752"/>
            <a:ext cx="8229600" cy="4896543"/>
          </a:xfrm>
        </p:spPr>
        <p:txBody>
          <a:bodyPr/>
          <a:lstStyle/>
          <a:p>
            <a:r>
              <a:rPr lang="en-GB" dirty="0" smtClean="0"/>
              <a:t>Go to </a:t>
            </a:r>
            <a:r>
              <a:rPr lang="en-GB" dirty="0" smtClean="0">
                <a:hlinkClick r:id="rId2"/>
              </a:rPr>
              <a:t>https://github.com/ebi-uniprot/biojs-vis-proteinFeaturesViewer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Select the branch hands-on</a:t>
            </a:r>
          </a:p>
          <a:p>
            <a:endParaRPr lang="en-GB" dirty="0" smtClean="0"/>
          </a:p>
          <a:p>
            <a:r>
              <a:rPr lang="en-GB" dirty="0" smtClean="0"/>
              <a:t>Clone it in your desktop</a:t>
            </a:r>
          </a:p>
          <a:p>
            <a:endParaRPr lang="en-GB" dirty="0" smtClean="0"/>
          </a:p>
          <a:p>
            <a:r>
              <a:rPr lang="en-GB" dirty="0" smtClean="0"/>
              <a:t>Create an empty folder named “tutorial”</a:t>
            </a:r>
          </a:p>
        </p:txBody>
      </p:sp>
      <p:pic>
        <p:nvPicPr>
          <p:cNvPr id="10242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722" y="80628"/>
            <a:ext cx="129863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130366"/>
      </p:ext>
    </p:extLst>
  </p:cSld>
  <p:clrMapOvr>
    <a:masterClrMapping/>
  </p:clrMapOvr>
  <p:transition advClick="0" advTm="15000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Empty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378" y="1196753"/>
            <a:ext cx="8229600" cy="1152128"/>
          </a:xfrm>
        </p:spPr>
        <p:txBody>
          <a:bodyPr/>
          <a:lstStyle/>
          <a:p>
            <a:r>
              <a:rPr lang="en-GB" dirty="0" smtClean="0"/>
              <a:t>We need a page ready to display protein features and sequence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1B4F-FFD5-434A-9FAD-975DD2A303B5}" type="datetime1">
              <a:rPr lang="en-GB" smtClean="0"/>
              <a:pPr>
                <a:defRPr/>
              </a:pPr>
              <a:t>26/11/2015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84756-D801-4A75-BE6B-355075C22EAC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07604" y="3068960"/>
            <a:ext cx="7128792" cy="24468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charset=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Create two </a:t>
            </a:r>
            <a:r>
              <a:rPr lang="en-US" alt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divs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both with a width of 1200px. One for the features identified as </a:t>
            </a:r>
            <a:r>
              <a:rPr lang="en-US" altLang="en-US" sz="9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target_ft</a:t>
            </a:r>
            <a:r>
              <a:rPr lang="en-US" altLang="en-US" sz="1800" dirty="0" smtClean="0">
                <a:cs typeface="Courier New" panose="02070309020205020404" pitchFamily="49" charset="0"/>
              </a:rPr>
              <a:t> 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another one identified at </a:t>
            </a:r>
            <a:r>
              <a:rPr lang="en-US" altLang="en-US" sz="9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target_seq</a:t>
            </a:r>
            <a:r>
              <a:rPr lang="en-US" altLang="en-US" sz="1800" dirty="0" smtClean="0">
                <a:cs typeface="Courier New" panose="02070309020205020404" pitchFamily="49" charset="0"/>
              </a:rPr>
              <a:t> </a:t>
            </a: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2" name="Picture 4" descr="http://www.pacbasic.com/images/empty_box_bl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7042"/>
            <a:ext cx="1350789" cy="105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29856"/>
      </p:ext>
    </p:extLst>
  </p:cSld>
  <p:clrMapOvr>
    <a:masterClrMapping/>
  </p:clrMapOvr>
  <p:transition advClick="0" advTm="15000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Input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order to get protein data, we need to get a protein accession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1B4F-FFD5-434A-9FAD-975DD2A303B5}" type="datetime1">
              <a:rPr lang="en-GB" smtClean="0"/>
              <a:pPr>
                <a:defRPr/>
              </a:pPr>
              <a:t>26/11/2015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84756-D801-4A75-BE6B-355075C22EAC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07604" y="2791963"/>
            <a:ext cx="7128792" cy="3000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charset=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Add a script tag and create the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getData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function. By now, it will capture any 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text at </a:t>
            </a:r>
            <a:r>
              <a:rPr lang="en-US" altLang="en-US" sz="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accession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and will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clear any</a:t>
            </a:r>
            <a:r>
              <a:rPr kumimoji="0" lang="en-US" altLang="en-US" sz="9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content inside </a:t>
            </a:r>
            <a:r>
              <a:rPr lang="en-US" altLang="en-US" sz="9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target_ft</a:t>
            </a:r>
            <a:r>
              <a:rPr kumimoji="0" lang="en-US" altLang="en-US" sz="9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and </a:t>
            </a:r>
            <a:r>
              <a:rPr lang="en-US" altLang="en-US" sz="9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target_seq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. 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You can use </a:t>
            </a:r>
            <a:r>
              <a:rPr lang="en-US" alt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document.getElementById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to access elements in the DOM</a:t>
            </a:r>
            <a:endParaRPr lang="en-US" altLang="en-US" sz="9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Create one div with an input identified as </a:t>
            </a:r>
            <a:r>
              <a:rPr lang="en-US" altLang="en-US" sz="9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accession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and a button identified as </a:t>
            </a:r>
            <a:r>
              <a:rPr lang="en-US" altLang="en-US" sz="9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the </a:t>
            </a:r>
            <a:r>
              <a:rPr lang="en-US" alt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 for the button, call the </a:t>
            </a:r>
            <a:r>
              <a:rPr lang="en-US" alt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</a:t>
            </a:r>
            <a:endParaRPr lang="en-US" alt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9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9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target_ft</a:t>
            </a:r>
            <a:endParaRPr lang="en-US" altLang="en-US" sz="9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9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target_seq</a:t>
            </a:r>
            <a:endParaRPr lang="en-US" altLang="en-US" sz="9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://img.usabilitypost.com/0908/css3_styl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85263"/>
            <a:ext cx="1362166" cy="60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370120"/>
      </p:ext>
    </p:extLst>
  </p:cSld>
  <p:clrMapOvr>
    <a:masterClrMapping/>
  </p:clrMapOvr>
  <p:transition advClick="0" advTm="15000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20" y="137660"/>
            <a:ext cx="1552331" cy="622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9" y="257492"/>
            <a:ext cx="7956258" cy="850106"/>
          </a:xfrm>
        </p:spPr>
        <p:txBody>
          <a:bodyPr/>
          <a:lstStyle/>
          <a:p>
            <a:r>
              <a:rPr lang="en-GB" sz="3400" dirty="0" smtClean="0"/>
              <a:t>Get the </a:t>
            </a:r>
            <a:r>
              <a:rPr lang="en-GB" sz="3400" dirty="0" err="1" smtClean="0"/>
              <a:t>ProteinFeaturesViewer</a:t>
            </a:r>
            <a:r>
              <a:rPr lang="en-GB" sz="3400" dirty="0" smtClean="0"/>
              <a:t> component</a:t>
            </a:r>
            <a:endParaRPr lang="en-GB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378" y="1196753"/>
            <a:ext cx="8229600" cy="576064"/>
          </a:xfrm>
        </p:spPr>
        <p:txBody>
          <a:bodyPr/>
          <a:lstStyle/>
          <a:p>
            <a:r>
              <a:rPr lang="en-GB" sz="2800" dirty="0" smtClean="0"/>
              <a:t>Include </a:t>
            </a:r>
            <a:r>
              <a:rPr lang="en-GB" sz="2800" dirty="0" err="1" smtClean="0"/>
              <a:t>ProteinFeaturesViewer</a:t>
            </a:r>
            <a:r>
              <a:rPr lang="en-GB" sz="2800" dirty="0" smtClean="0"/>
              <a:t> JavaScript and CSS</a:t>
            </a:r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Instantiate the component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1B4F-FFD5-434A-9FAD-975DD2A303B5}" type="datetime1">
              <a:rPr lang="en-GB" smtClean="0"/>
              <a:pPr>
                <a:defRPr/>
              </a:pPr>
              <a:t>26/11/2015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84756-D801-4A75-BE6B-355075C22EAC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60666" y="1892649"/>
            <a:ext cx="5403753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charset=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"../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ftviewer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/biojs-vis-proteinFeaturesViewer.js"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"../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ftviewer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/main.css" 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"stylesheet"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89992" y="3996790"/>
            <a:ext cx="7207106" cy="2169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71450" lvl="0" indent="-171450">
              <a:buFont typeface="Wingdings" panose="05000000000000000000" pitchFamily="2" charset="2"/>
              <a:buChar char="à"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(From previous</a:t>
            </a:r>
            <a:r>
              <a:rPr kumimoji="0" lang="en-US" altLang="en-US" sz="9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step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C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apture 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any text at </a:t>
            </a:r>
            <a:r>
              <a:rPr lang="en-US" altLang="en-US" sz="9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accession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and will clear any content inside </a:t>
            </a:r>
            <a:r>
              <a:rPr lang="en-US" altLang="en-US" sz="9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target_ft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and </a:t>
            </a:r>
            <a:r>
              <a:rPr lang="en-US" altLang="en-US" sz="9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target_seq</a:t>
            </a:r>
            <a:endParaRPr lang="en-US" altLang="en-US" sz="9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0" indent="-171450">
              <a:buFont typeface="Wingdings" panose="05000000000000000000" pitchFamily="2" charset="2"/>
              <a:buChar char="à"/>
            </a:pP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 </a:t>
            </a:r>
            <a:r>
              <a:rPr lang="en-US" altLang="en-US" sz="9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require the component "</a:t>
            </a:r>
            <a:r>
              <a:rPr lang="en-US" alt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biojs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-vis-</a:t>
            </a:r>
            <a:r>
              <a:rPr lang="en-US" alt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proteinfeaturesviewer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pPr marL="171450" lvl="0" indent="-171450">
              <a:buFont typeface="Wingdings" panose="05000000000000000000" pitchFamily="2" charset="2"/>
              <a:buChar char="à"/>
            </a:pP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variable </a:t>
            </a:r>
            <a:r>
              <a:rPr lang="en-US" altLang="en-US" sz="9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 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instantiate the component with the accession at </a:t>
            </a:r>
            <a:r>
              <a:rPr lang="en-US" altLang="en-US" sz="9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accession</a:t>
            </a:r>
          </a:p>
          <a:p>
            <a:pPr marL="171450" lvl="0" indent="-171450">
              <a:buFont typeface="Wingdings" panose="05000000000000000000" pitchFamily="2" charset="2"/>
              <a:buChar char="à"/>
            </a:pP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 sure you get the “ready” notification</a:t>
            </a:r>
            <a:endParaRPr lang="en-US" alt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0" indent="-171450">
              <a:buFont typeface="Wingdings" panose="05000000000000000000" pitchFamily="2" charset="2"/>
              <a:buChar char="à"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Hint:</a:t>
            </a:r>
            <a:r>
              <a:rPr kumimoji="0" lang="en-US" altLang="en-US" sz="9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Take a look to the </a:t>
            </a:r>
            <a:r>
              <a:rPr kumimoji="0" lang="en-US" altLang="en-US" sz="900" b="1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simple_example</a:t>
            </a:r>
            <a:r>
              <a:rPr kumimoji="0" lang="en-US" altLang="en-US" sz="9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snippet in the </a:t>
            </a:r>
            <a:r>
              <a:rPr lang="en-US" altLang="en-US" sz="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 branch of </a:t>
            </a:r>
            <a:r>
              <a:rPr lang="en-US" altLang="en-US" sz="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</a:t>
            </a:r>
            <a:r>
              <a:rPr lang="en-US" alt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github.com/ebi-uniprot/biojs-vis-proteinFeaturesViewer</a:t>
            </a:r>
            <a:endParaRPr lang="en-US" altLang="en-US" sz="9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741082"/>
            <a:ext cx="574948" cy="574948"/>
          </a:xfrm>
          <a:prstGeom prst="rect">
            <a:avLst/>
          </a:prstGeom>
        </p:spPr>
      </p:pic>
      <p:pic>
        <p:nvPicPr>
          <p:cNvPr id="8200" name="Picture 8" descr="http://www.veryicon.com/icon/png/Application/Adobe%20CS4%201/File%20Adobe%20Dreamweaver%20CSS%20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2492814"/>
            <a:ext cx="574948" cy="57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689764"/>
      </p:ext>
    </p:extLst>
  </p:cSld>
  <p:clrMapOvr>
    <a:masterClrMapping/>
  </p:clrMapOvr>
  <p:transition advClick="0" advTm="15000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Is everything working so far?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378" y="1196752"/>
            <a:ext cx="8229600" cy="2088231"/>
          </a:xfrm>
        </p:spPr>
        <p:txBody>
          <a:bodyPr/>
          <a:lstStyle/>
          <a:p>
            <a:r>
              <a:rPr lang="en-GB" sz="2800" dirty="0" smtClean="0"/>
              <a:t>Go to uniprot.org, look for </a:t>
            </a:r>
            <a:r>
              <a:rPr lang="en-GB" sz="2800" i="1" dirty="0" smtClean="0"/>
              <a:t>app</a:t>
            </a:r>
            <a:r>
              <a:rPr lang="en-GB" sz="2800" dirty="0" smtClean="0"/>
              <a:t> or </a:t>
            </a:r>
            <a:r>
              <a:rPr lang="en-GB" sz="2800" i="1" dirty="0" smtClean="0"/>
              <a:t>p53</a:t>
            </a:r>
          </a:p>
          <a:p>
            <a:r>
              <a:rPr lang="en-GB" sz="2800" dirty="0" smtClean="0"/>
              <a:t>Get the protein accession for </a:t>
            </a:r>
            <a:r>
              <a:rPr lang="en-GB" sz="2800" i="1" dirty="0" smtClean="0"/>
              <a:t>human</a:t>
            </a:r>
          </a:p>
          <a:p>
            <a:r>
              <a:rPr lang="en-GB" sz="2800" dirty="0" smtClean="0"/>
              <a:t>Try it out on your page (use Chrome or Mozilla)</a:t>
            </a:r>
          </a:p>
          <a:p>
            <a:r>
              <a:rPr lang="en-GB" sz="2800" dirty="0" smtClean="0"/>
              <a:t>This is how it should look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1B4F-FFD5-434A-9FAD-975DD2A303B5}" type="datetime1">
              <a:rPr lang="en-GB" smtClean="0"/>
              <a:pPr>
                <a:defRPr/>
              </a:pPr>
              <a:t>26/11/2015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84756-D801-4A75-BE6B-355075C22EAC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573016"/>
            <a:ext cx="4338847" cy="2051496"/>
          </a:xfrm>
          <a:prstGeom prst="rect">
            <a:avLst/>
          </a:prstGeom>
        </p:spPr>
      </p:pic>
      <p:pic>
        <p:nvPicPr>
          <p:cNvPr id="13314" name="Picture 2" descr="http://cliparts.co/cliparts/Big/Egq/BigEgqBM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44654"/>
            <a:ext cx="1134765" cy="75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468546"/>
      </p:ext>
    </p:extLst>
  </p:cSld>
  <p:clrMapOvr>
    <a:masterClrMapping/>
  </p:clrMapOvr>
  <p:transition advClick="0" advTm="15000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Is everything working so far?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378" y="1196753"/>
            <a:ext cx="8229600" cy="576064"/>
          </a:xfrm>
        </p:spPr>
        <p:txBody>
          <a:bodyPr/>
          <a:lstStyle/>
          <a:p>
            <a:r>
              <a:rPr lang="en-GB" sz="2800" dirty="0" smtClean="0"/>
              <a:t>Open the console tab in the web developer tools</a:t>
            </a:r>
          </a:p>
          <a:p>
            <a:r>
              <a:rPr lang="en-GB" sz="2800" dirty="0" smtClean="0"/>
              <a:t>Do you see a “ready” text there?</a:t>
            </a:r>
          </a:p>
          <a:p>
            <a:pPr lvl="1"/>
            <a:r>
              <a:rPr lang="en-GB" sz="2400" dirty="0" smtClean="0"/>
              <a:t>Mozilla</a:t>
            </a:r>
          </a:p>
          <a:p>
            <a:pPr lvl="1"/>
            <a:endParaRPr lang="en-GB" sz="2400" dirty="0" smtClean="0"/>
          </a:p>
          <a:p>
            <a:pPr lvl="1"/>
            <a:endParaRPr lang="en-GB" sz="2400" dirty="0" smtClean="0"/>
          </a:p>
          <a:p>
            <a:pPr lvl="1"/>
            <a:endParaRPr lang="en-GB" sz="2400" dirty="0" smtClean="0"/>
          </a:p>
          <a:p>
            <a:pPr lvl="1"/>
            <a:endParaRPr lang="en-GB" sz="2400" dirty="0" smtClean="0"/>
          </a:p>
          <a:p>
            <a:pPr lvl="1"/>
            <a:r>
              <a:rPr lang="en-GB" sz="2400" dirty="0" smtClean="0"/>
              <a:t>Chrome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1B4F-FFD5-434A-9FAD-975DD2A303B5}" type="datetime1">
              <a:rPr lang="en-GB" smtClean="0"/>
              <a:pPr>
                <a:defRPr/>
              </a:pPr>
              <a:t>26/11/2015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84756-D801-4A75-BE6B-355075C22EAC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619" y="2240869"/>
            <a:ext cx="1098426" cy="19442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485" y="2235861"/>
            <a:ext cx="1130623" cy="1949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619" y="4406124"/>
            <a:ext cx="2540880" cy="2157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120" y="2577823"/>
            <a:ext cx="3225180" cy="6778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2120" y="4725144"/>
            <a:ext cx="3275459" cy="866765"/>
          </a:xfrm>
          <a:prstGeom prst="rect">
            <a:avLst/>
          </a:prstGeom>
        </p:spPr>
      </p:pic>
      <p:pic>
        <p:nvPicPr>
          <p:cNvPr id="14" name="Picture 2" descr="http://cliparts.co/cliparts/Big/Egq/BigEgqBM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44654"/>
            <a:ext cx="1134765" cy="75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145120"/>
      </p:ext>
    </p:extLst>
  </p:cSld>
  <p:clrMapOvr>
    <a:masterClrMapping/>
  </p:clrMapOvr>
  <p:transition advClick="0" advTm="15000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99" y="277584"/>
            <a:ext cx="8229600" cy="850106"/>
          </a:xfrm>
        </p:spPr>
        <p:txBody>
          <a:bodyPr/>
          <a:lstStyle/>
          <a:p>
            <a:r>
              <a:rPr lang="en-GB" sz="3600" dirty="0" smtClean="0"/>
              <a:t>Get the </a:t>
            </a:r>
            <a:r>
              <a:rPr lang="en-GB" sz="3600" dirty="0" err="1" smtClean="0"/>
              <a:t>SequenceViewer</a:t>
            </a:r>
            <a:r>
              <a:rPr lang="en-GB" sz="3600" dirty="0" smtClean="0"/>
              <a:t> component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992" y="1151126"/>
            <a:ext cx="8229600" cy="576064"/>
          </a:xfrm>
        </p:spPr>
        <p:txBody>
          <a:bodyPr/>
          <a:lstStyle/>
          <a:p>
            <a:r>
              <a:rPr lang="en-GB" sz="2800" dirty="0" smtClean="0"/>
              <a:t>Include </a:t>
            </a:r>
            <a:r>
              <a:rPr lang="en-GB" sz="2800" dirty="0" err="1" smtClean="0"/>
              <a:t>SequenceViewer</a:t>
            </a:r>
            <a:r>
              <a:rPr lang="en-GB" sz="2800" dirty="0" smtClean="0"/>
              <a:t> JavaScript and jQuery</a:t>
            </a:r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Instantiate the component when the features are ready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1B4F-FFD5-434A-9FAD-975DD2A303B5}" type="datetime1">
              <a:rPr lang="en-GB" smtClean="0"/>
              <a:pPr>
                <a:defRPr/>
              </a:pPr>
              <a:t>26/11/2015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84756-D801-4A75-BE6B-355075C22EAC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75656" y="1665576"/>
            <a:ext cx="5009705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charset=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"http://code.jquery.com/jquery-1.9.1.min.js"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"text/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jQuery = $;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"../sequence/biojs-vis-sequence.js"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"../sequence/jquery-browser-plugin.js"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051720" y="3696205"/>
            <a:ext cx="4665060" cy="28777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...</a:t>
            </a:r>
          </a:p>
          <a:p>
            <a:pPr lvl="0"/>
            <a:r>
              <a:rPr lang="en-US" alt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9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9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mySequence</a:t>
            </a:r>
            <a:r>
              <a:rPr lang="en-US" alt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instance.getDispatcher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().on("ready", function()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$.browser = require("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-browser-plugin");</a:t>
            </a:r>
            <a:br>
              <a:rPr kumimoji="0" lang="en-US" altLang="en-US" sz="9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Sequence = require("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biojs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-vis-sequence");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mySequence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Sequence({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sequence: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instance.sequence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target: "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target_seq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format: 'CODATA',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formatOptions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{title: false, footer: false},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columns: {size: 50,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spacedEach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10},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selectionFontColor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'black',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selectionColor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lightgray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highlightOpacity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1,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priorityOnHighlight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true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mySequence.removeAllHighlights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081" y="116632"/>
            <a:ext cx="1147049" cy="10110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32" y="2136749"/>
            <a:ext cx="574948" cy="57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04041"/>
      </p:ext>
    </p:extLst>
  </p:cSld>
  <p:clrMapOvr>
    <a:masterClrMapping/>
  </p:clrMapOvr>
  <p:transition advClick="0" advTm="15000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9ECE.tm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14571</TotalTime>
  <Words>361</Words>
  <Application>Microsoft Office PowerPoint</Application>
  <PresentationFormat>On-screen Show (4:3)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Courier New</vt:lpstr>
      <vt:lpstr>Geneva</vt:lpstr>
      <vt:lpstr>HelveticaNeueLT Pro 35 Th</vt:lpstr>
      <vt:lpstr>HelveticaNeueLT Pro 45 Lt</vt:lpstr>
      <vt:lpstr>Verdana</vt:lpstr>
      <vt:lpstr>Wingdings</vt:lpstr>
      <vt:lpstr>ppt9ECE.tmp</vt:lpstr>
      <vt:lpstr>PowerPoint Presentation</vt:lpstr>
      <vt:lpstr>What do we want to achieve?</vt:lpstr>
      <vt:lpstr>Let’s get started</vt:lpstr>
      <vt:lpstr>Empty page</vt:lpstr>
      <vt:lpstr>Input data</vt:lpstr>
      <vt:lpstr>Get the ProteinFeaturesViewer component</vt:lpstr>
      <vt:lpstr>Is everything working so far?</vt:lpstr>
      <vt:lpstr>Is everything working so far?</vt:lpstr>
      <vt:lpstr>Get the SequenceViewer component</vt:lpstr>
      <vt:lpstr>Is everything working so far?</vt:lpstr>
      <vt:lpstr>Let’s highlight the sequence on feature selection</vt:lpstr>
      <vt:lpstr>Is everything working at the end?</vt:lpstr>
      <vt:lpstr>PowerPoint Presentation</vt:lpstr>
    </vt:vector>
  </TitlesOfParts>
  <Company>s 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 k</dc:creator>
  <cp:lastModifiedBy>leylajael</cp:lastModifiedBy>
  <cp:revision>739</cp:revision>
  <cp:lastPrinted>2013-04-23T16:04:19Z</cp:lastPrinted>
  <dcterms:created xsi:type="dcterms:W3CDTF">2010-02-04T09:26:14Z</dcterms:created>
  <dcterms:modified xsi:type="dcterms:W3CDTF">2015-11-26T15:31:00Z</dcterms:modified>
</cp:coreProperties>
</file>