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6" r:id="rId1"/>
  </p:sldMasterIdLst>
  <p:notesMasterIdLst>
    <p:notesMasterId r:id="rId14"/>
  </p:notesMasterIdLst>
  <p:handoutMasterIdLst>
    <p:handoutMasterId r:id="rId15"/>
  </p:handoutMasterIdLst>
  <p:sldIdLst>
    <p:sldId id="559" r:id="rId2"/>
    <p:sldId id="638" r:id="rId3"/>
    <p:sldId id="640" r:id="rId4"/>
    <p:sldId id="683" r:id="rId5"/>
    <p:sldId id="642" r:id="rId6"/>
    <p:sldId id="676" r:id="rId7"/>
    <p:sldId id="684" r:id="rId8"/>
    <p:sldId id="681" r:id="rId9"/>
    <p:sldId id="686" r:id="rId10"/>
    <p:sldId id="679" r:id="rId11"/>
    <p:sldId id="687" r:id="rId12"/>
    <p:sldId id="604" r:id="rId13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CB2D9"/>
    <a:srgbClr val="CC3399"/>
    <a:srgbClr val="42861E"/>
    <a:srgbClr val="0769AD"/>
    <a:srgbClr val="660033"/>
    <a:srgbClr val="6CD757"/>
    <a:srgbClr val="58AC46"/>
    <a:srgbClr val="72AD4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7" autoAdjust="0"/>
    <p:restoredTop sz="81561" autoAdjust="0"/>
  </p:normalViewPr>
  <p:slideViewPr>
    <p:cSldViewPr showGuides="1">
      <p:cViewPr varScale="1">
        <p:scale>
          <a:sx n="105" d="100"/>
          <a:sy n="105" d="100"/>
        </p:scale>
        <p:origin x="1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5654"/>
    </p:cViewPr>
  </p:sorterViewPr>
  <p:notesViewPr>
    <p:cSldViewPr showGuides="1">
      <p:cViewPr varScale="1">
        <p:scale>
          <a:sx n="77" d="100"/>
          <a:sy n="77" d="100"/>
        </p:scale>
        <p:origin x="-1470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7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7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3D0724DF-0F79-4416-8073-739EC4715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9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20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10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20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EBEF1CDD-4330-462E-8EFC-7F69CCB2BD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28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PDBE-slide-background6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67"/>
          <a:stretch>
            <a:fillRect/>
          </a:stretch>
        </p:blipFill>
        <p:spPr bwMode="auto">
          <a:xfrm>
            <a:off x="0" y="-149225"/>
            <a:ext cx="9156700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98653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2"/>
            <a:ext cx="8229600" cy="48496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21432" y="6597352"/>
            <a:ext cx="2238400" cy="260648"/>
          </a:xfrm>
          <a:prstGeom prst="rect">
            <a:avLst/>
          </a:prstGeom>
          <a:ln/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02.12.2015</a:t>
            </a:fld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52400" y="6597352"/>
            <a:ext cx="675184" cy="260648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703805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2378" y="152048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7285820" y="6330416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GB" sz="1800" dirty="0"/>
              <a:t>EMBL-EBI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12188" y="6249800"/>
            <a:ext cx="512591" cy="531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9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16.wmf"/><Relationship Id="rId18" Type="http://schemas.openxmlformats.org/officeDocument/2006/relationships/image" Target="../media/image11.jpeg"/><Relationship Id="rId3" Type="http://schemas.openxmlformats.org/officeDocument/2006/relationships/image" Target="../media/image13.png"/><Relationship Id="rId7" Type="http://schemas.openxmlformats.org/officeDocument/2006/relationships/image" Target="../media/image26.jpe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jpeg"/><Relationship Id="rId11" Type="http://schemas.openxmlformats.org/officeDocument/2006/relationships/image" Target="../media/image24.png"/><Relationship Id="rId5" Type="http://schemas.openxmlformats.org/officeDocument/2006/relationships/image" Target="../media/image14.jpeg"/><Relationship Id="rId15" Type="http://schemas.openxmlformats.org/officeDocument/2006/relationships/image" Target="../media/image51.png"/><Relationship Id="rId10" Type="http://schemas.openxmlformats.org/officeDocument/2006/relationships/image" Target="../media/image25.gif"/><Relationship Id="rId4" Type="http://schemas.openxmlformats.org/officeDocument/2006/relationships/image" Target="../media/image12.jpeg"/><Relationship Id="rId9" Type="http://schemas.openxmlformats.org/officeDocument/2006/relationships/image" Target="../media/image22.jpeg"/><Relationship Id="rId14" Type="http://schemas.openxmlformats.org/officeDocument/2006/relationships/image" Target="../media/image5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5.gif"/><Relationship Id="rId3" Type="http://schemas.openxmlformats.org/officeDocument/2006/relationships/image" Target="../media/image17.jpeg"/><Relationship Id="rId7" Type="http://schemas.openxmlformats.org/officeDocument/2006/relationships/image" Target="../media/image21.gif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16.wmf"/><Relationship Id="rId5" Type="http://schemas.openxmlformats.org/officeDocument/2006/relationships/image" Target="../media/image19.png"/><Relationship Id="rId15" Type="http://schemas.openxmlformats.org/officeDocument/2006/relationships/image" Target="../media/image27.jpe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1.jpeg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jpeg"/><Relationship Id="rId5" Type="http://schemas.openxmlformats.org/officeDocument/2006/relationships/image" Target="../media/image7.png"/><Relationship Id="rId10" Type="http://schemas.openxmlformats.org/officeDocument/2006/relationships/image" Target="../media/image27.jpeg"/><Relationship Id="rId4" Type="http://schemas.openxmlformats.org/officeDocument/2006/relationships/image" Target="../media/image33.png"/><Relationship Id="rId9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37.png"/><Relationship Id="rId7" Type="http://schemas.openxmlformats.org/officeDocument/2006/relationships/image" Target="../media/image21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oleObject" Target="../embeddings/oleObject4.bin"/><Relationship Id="rId3" Type="http://schemas.openxmlformats.org/officeDocument/2006/relationships/image" Target="../media/image42.png"/><Relationship Id="rId7" Type="http://schemas.openxmlformats.org/officeDocument/2006/relationships/image" Target="../media/image41.wmf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gi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24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255862" y="3933056"/>
            <a:ext cx="4620394" cy="679450"/>
          </a:xfrm>
          <a:noFill/>
        </p:spPr>
        <p:txBody>
          <a:bodyPr/>
          <a:lstStyle/>
          <a:p>
            <a:pPr algn="ctr" eaLnBrk="1" hangingPunct="1"/>
            <a:r>
              <a:rPr lang="en-GB" sz="1800" b="1" dirty="0" smtClean="0"/>
              <a:t>A short introduction to </a:t>
            </a:r>
            <a:r>
              <a:rPr lang="en-GB" sz="1800" b="1" dirty="0" err="1" smtClean="0"/>
              <a:t>BioJS</a:t>
            </a:r>
            <a:endParaRPr lang="en-US" sz="1800" b="1" dirty="0" smtClean="0"/>
          </a:p>
          <a:p>
            <a:pPr algn="ctr" eaLnBrk="1" hangingPunct="1"/>
            <a:r>
              <a:rPr lang="en-US" sz="1800" dirty="0" smtClean="0"/>
              <a:t>Leyla Jael </a:t>
            </a:r>
            <a:r>
              <a:rPr lang="en-US" sz="1800" dirty="0" err="1" smtClean="0"/>
              <a:t>García</a:t>
            </a:r>
            <a:r>
              <a:rPr lang="en-US" sz="1800" dirty="0" smtClean="0"/>
              <a:t> Castro</a:t>
            </a:r>
          </a:p>
          <a:p>
            <a:pPr algn="ctr" eaLnBrk="1" hangingPunct="1"/>
            <a:r>
              <a:rPr lang="en-US" sz="1800" dirty="0" smtClean="0"/>
              <a:t>December 2015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31926" y="2276872"/>
            <a:ext cx="3336750" cy="1569660"/>
            <a:chOff x="4211961" y="2852936"/>
            <a:chExt cx="3336750" cy="1569660"/>
          </a:xfrm>
        </p:grpSpPr>
        <p:grpSp>
          <p:nvGrpSpPr>
            <p:cNvPr id="6" name="Group 5"/>
            <p:cNvGrpSpPr/>
            <p:nvPr/>
          </p:nvGrpSpPr>
          <p:grpSpPr>
            <a:xfrm>
              <a:off x="5378946" y="3376042"/>
              <a:ext cx="798018" cy="792087"/>
              <a:chOff x="4497013" y="3273068"/>
              <a:chExt cx="798018" cy="792087"/>
            </a:xfrm>
          </p:grpSpPr>
          <p:sp>
            <p:nvSpPr>
              <p:cNvPr id="9" name="Donut 8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Circular Arrow 9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Circular Arrow 10"/>
              <p:cNvSpPr/>
              <p:nvPr/>
            </p:nvSpPr>
            <p:spPr bwMode="auto">
              <a:xfrm rot="16200000">
                <a:off x="4511804" y="3285924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Circular Arrow 11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Circular Arrow 12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Circular Arrow 13"/>
              <p:cNvSpPr/>
              <p:nvPr/>
            </p:nvSpPr>
            <p:spPr bwMode="auto">
              <a:xfrm>
                <a:off x="4497013" y="328346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211961" y="2852936"/>
              <a:ext cx="15121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dirty="0" smtClean="0">
                  <a:solidFill>
                    <a:schemeClr val="bg1"/>
                  </a:solidFill>
                  <a:latin typeface="Verdana" pitchFamily="34" charset="0"/>
                </a:rPr>
                <a:t>Bi</a:t>
              </a:r>
              <a:r>
                <a:rPr lang="en-GB" sz="9600" dirty="0" smtClean="0">
                  <a:latin typeface="Verdana" pitchFamily="34" charset="0"/>
                </a:rPr>
                <a:t> </a:t>
              </a:r>
              <a:endParaRPr lang="en-GB" sz="9600" dirty="0">
                <a:latin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5613" y="3054102"/>
              <a:ext cx="14830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b="1" dirty="0" smtClean="0">
                  <a:solidFill>
                    <a:schemeClr val="bg1"/>
                  </a:solidFill>
                  <a:latin typeface="Verdana" pitchFamily="34" charset="0"/>
                </a:rPr>
                <a:t>JS</a:t>
              </a:r>
              <a:endParaRPr lang="en-GB" sz="8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5" y="1040419"/>
            <a:ext cx="7550225" cy="6857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30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700808"/>
            <a:ext cx="8142070" cy="4345643"/>
          </a:xfrm>
        </p:spPr>
        <p:txBody>
          <a:bodyPr/>
          <a:lstStyle/>
          <a:p>
            <a:r>
              <a:rPr lang="en-GB" sz="2400" b="1" dirty="0" smtClean="0">
                <a:solidFill>
                  <a:srgbClr val="CC3399"/>
                </a:solidFill>
              </a:rPr>
              <a:t>Share</a:t>
            </a:r>
            <a:r>
              <a:rPr lang="en-GB" sz="2400" b="1" dirty="0" smtClean="0"/>
              <a:t> </a:t>
            </a:r>
            <a:r>
              <a:rPr lang="en-GB" sz="2400" dirty="0" smtClean="0"/>
              <a:t>development</a:t>
            </a:r>
          </a:p>
          <a:p>
            <a:endParaRPr lang="en-GB" sz="2400" dirty="0" smtClean="0"/>
          </a:p>
          <a:p>
            <a:r>
              <a:rPr lang="en-GB" sz="2400" dirty="0" smtClean="0"/>
              <a:t>Enhance the </a:t>
            </a:r>
            <a:r>
              <a:rPr lang="en-GB" sz="2400" b="1" dirty="0" smtClean="0">
                <a:solidFill>
                  <a:srgbClr val="CC3399"/>
                </a:solidFill>
              </a:rPr>
              <a:t>visibility</a:t>
            </a:r>
            <a:r>
              <a:rPr lang="en-GB" sz="2400" dirty="0" smtClean="0">
                <a:solidFill>
                  <a:srgbClr val="CC3399"/>
                </a:solidFill>
              </a:rPr>
              <a:t> </a:t>
            </a:r>
            <a:r>
              <a:rPr lang="en-GB" sz="2400" dirty="0" smtClean="0"/>
              <a:t>of your widget</a:t>
            </a:r>
          </a:p>
          <a:p>
            <a:endParaRPr lang="en-GB" sz="2400" dirty="0" smtClean="0"/>
          </a:p>
          <a:p>
            <a:r>
              <a:rPr lang="en-GB" sz="2400" dirty="0" smtClean="0"/>
              <a:t>Make components not just for you but for the </a:t>
            </a:r>
            <a:r>
              <a:rPr lang="en-GB" sz="2400" b="1" dirty="0" smtClean="0">
                <a:solidFill>
                  <a:srgbClr val="CC3399"/>
                </a:solidFill>
              </a:rPr>
              <a:t>community</a:t>
            </a:r>
          </a:p>
          <a:p>
            <a:endParaRPr lang="en-GB" sz="2400" b="1" dirty="0" smtClean="0">
              <a:solidFill>
                <a:srgbClr val="CC3399"/>
              </a:solidFill>
            </a:endParaRPr>
          </a:p>
          <a:p>
            <a:r>
              <a:rPr lang="en-GB" sz="2400" b="1" dirty="0" smtClean="0">
                <a:solidFill>
                  <a:srgbClr val="CC3399"/>
                </a:solidFill>
              </a:rPr>
              <a:t>Isolate visualization </a:t>
            </a:r>
            <a:r>
              <a:rPr lang="en-GB" sz="2400" dirty="0" smtClean="0"/>
              <a:t>from your web framework</a:t>
            </a:r>
          </a:p>
          <a:p>
            <a:endParaRPr lang="en-GB" sz="2400" dirty="0" smtClean="0"/>
          </a:p>
          <a:p>
            <a:r>
              <a:rPr lang="en-GB" sz="2400" dirty="0" smtClean="0"/>
              <a:t>Easy to add functionality by </a:t>
            </a:r>
            <a:r>
              <a:rPr lang="en-GB" sz="2400" b="1" dirty="0" smtClean="0">
                <a:solidFill>
                  <a:srgbClr val="CC3399"/>
                </a:solidFill>
              </a:rPr>
              <a:t>extending</a:t>
            </a:r>
            <a:r>
              <a:rPr lang="en-GB" sz="2400" dirty="0" smtClean="0">
                <a:solidFill>
                  <a:srgbClr val="CC3399"/>
                </a:solidFill>
              </a:rPr>
              <a:t> </a:t>
            </a:r>
            <a:r>
              <a:rPr lang="en-GB" sz="2400" dirty="0" smtClean="0"/>
              <a:t>a component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02.12.2015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836712"/>
            <a:ext cx="2872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CC3399"/>
                </a:solidFill>
              </a:rPr>
              <a:t>create</a:t>
            </a:r>
            <a:endParaRPr lang="en-US" sz="4400" dirty="0">
              <a:solidFill>
                <a:srgbClr val="CC339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9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12" name="Donut 11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3" name="Circular Arrow 12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4" name="Circular Arrow 13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5" name="Circular Arrow 14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6" name="Circular Arrow 15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7" name="Circular Arrow 16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Image credits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 err="1" smtClean="0"/>
              <a:t>LittleBits</a:t>
            </a:r>
            <a:r>
              <a:rPr lang="en-GB" sz="1400" dirty="0"/>
              <a:t> - http://uk.pcmag.com/toys-products/37593/news/littlebits-serves-up-diy-smart-home-kit</a:t>
            </a:r>
          </a:p>
          <a:p>
            <a:r>
              <a:rPr lang="en-GB" sz="1400" dirty="0" smtClean="0"/>
              <a:t>Calendar </a:t>
            </a:r>
            <a:r>
              <a:rPr lang="en-GB" sz="1400" dirty="0"/>
              <a:t>- http://squashbarbados.org/tournaments/calendar</a:t>
            </a:r>
            <a:r>
              <a:rPr lang="en-GB" sz="1400" dirty="0" smtClean="0"/>
              <a:t>/</a:t>
            </a:r>
          </a:p>
          <a:p>
            <a:r>
              <a:rPr lang="en-GB" sz="1400" dirty="0" smtClean="0"/>
              <a:t> </a:t>
            </a:r>
            <a:r>
              <a:rPr lang="en-GB" sz="1400" dirty="0"/>
              <a:t>People avatar - http://</a:t>
            </a:r>
            <a:r>
              <a:rPr lang="en-GB" sz="1400" dirty="0" smtClean="0"/>
              <a:t>images.clipartpanda.com/headway-clipart-ABstract-People-Clip-Art.png</a:t>
            </a:r>
          </a:p>
          <a:p>
            <a:r>
              <a:rPr lang="en-GB" sz="1400" dirty="0" smtClean="0"/>
              <a:t>Where? </a:t>
            </a:r>
            <a:r>
              <a:rPr lang="en-GB" sz="1400" dirty="0"/>
              <a:t>- http://www.clipartpanda.com/categories/university-student-clipart</a:t>
            </a:r>
          </a:p>
          <a:p>
            <a:r>
              <a:rPr lang="en-GB" sz="1400" dirty="0" smtClean="0"/>
              <a:t>Person </a:t>
            </a:r>
            <a:r>
              <a:rPr lang="en-GB" sz="1400" dirty="0"/>
              <a:t>at computer - http://</a:t>
            </a:r>
            <a:r>
              <a:rPr lang="en-GB" sz="1400" dirty="0" smtClean="0"/>
              <a:t>cliparts.co/clipart/2436481</a:t>
            </a:r>
          </a:p>
          <a:p>
            <a:r>
              <a:rPr lang="en-GB" sz="1400" dirty="0" smtClean="0"/>
              <a:t>Download </a:t>
            </a:r>
            <a:r>
              <a:rPr lang="en-GB" sz="1400" dirty="0"/>
              <a:t>- http://www.veryicon.com/icons/application/toolbar-icons-6/download.html</a:t>
            </a:r>
            <a:endParaRPr lang="en-GB" sz="1400" dirty="0" smtClean="0"/>
          </a:p>
          <a:p>
            <a:r>
              <a:rPr lang="en-GB" sz="1400" dirty="0"/>
              <a:t>Settings - https://</a:t>
            </a:r>
            <a:r>
              <a:rPr lang="en-GB" sz="1400" dirty="0" smtClean="0"/>
              <a:t>fpimage.cdnpk.net/free-icon/settings-gears_318-76225.png</a:t>
            </a:r>
          </a:p>
          <a:p>
            <a:r>
              <a:rPr lang="en-GB" sz="1400" dirty="0"/>
              <a:t>Documentation - http://hubpages.com/business/When-You-Are-Bullied-At-Work</a:t>
            </a:r>
            <a:endParaRPr lang="en-GB" sz="1400" dirty="0" smtClean="0"/>
          </a:p>
          <a:p>
            <a:r>
              <a:rPr lang="en-GB" sz="1400" dirty="0"/>
              <a:t>Modules - http://</a:t>
            </a:r>
            <a:r>
              <a:rPr lang="en-GB" sz="1400" dirty="0" smtClean="0"/>
              <a:t>static1.formtools.org/site/images/modules_icon.gif</a:t>
            </a:r>
          </a:p>
          <a:p>
            <a:r>
              <a:rPr lang="en-GB" sz="1400" dirty="0"/>
              <a:t>Test - http://</a:t>
            </a:r>
            <a:r>
              <a:rPr lang="en-GB" sz="1400" dirty="0" smtClean="0"/>
              <a:t>xiostorage.com/wp-content/uploads/2015/10/test.png</a:t>
            </a:r>
          </a:p>
          <a:p>
            <a:r>
              <a:rPr lang="en-GB" sz="1400" dirty="0" smtClean="0"/>
              <a:t>Man </a:t>
            </a:r>
            <a:r>
              <a:rPr lang="en-GB" sz="1400" dirty="0"/>
              <a:t>with tool - http://</a:t>
            </a:r>
            <a:r>
              <a:rPr lang="en-GB" sz="1400" dirty="0" smtClean="0"/>
              <a:t>www.webknitindia.co.in/software-maintenance.aspx</a:t>
            </a:r>
          </a:p>
          <a:p>
            <a:r>
              <a:rPr lang="en-GB" sz="1400" dirty="0"/>
              <a:t>API robot - https://serpstat.com/site/api</a:t>
            </a:r>
          </a:p>
          <a:p>
            <a:r>
              <a:rPr lang="en-GB" sz="1400" dirty="0" smtClean="0"/>
              <a:t>Your/their </a:t>
            </a:r>
            <a:r>
              <a:rPr lang="en-GB" sz="1400" dirty="0"/>
              <a:t>app - https://moz.com/blog/apis-for-datadriven-marketers</a:t>
            </a:r>
            <a:endParaRPr lang="en-GB" sz="1400" dirty="0" smtClean="0"/>
          </a:p>
          <a:p>
            <a:r>
              <a:rPr lang="en-GB" sz="1400" dirty="0" smtClean="0"/>
              <a:t>Broadcast </a:t>
            </a:r>
            <a:r>
              <a:rPr lang="en-GB" sz="1400" dirty="0"/>
              <a:t>- http://www.equisys.com/solutions/broadcast_faxing.html</a:t>
            </a:r>
            <a:endParaRPr lang="en-GB" sz="1400" dirty="0" smtClean="0"/>
          </a:p>
          <a:p>
            <a:r>
              <a:rPr lang="en-GB" sz="1400" dirty="0" smtClean="0"/>
              <a:t>Listen </a:t>
            </a:r>
            <a:r>
              <a:rPr lang="en-GB" sz="1400" dirty="0"/>
              <a:t>- http://www.clipartpanda.com/clipart_images/which-customers-to-listen-to-49175400</a:t>
            </a:r>
            <a:endParaRPr lang="en-GB" sz="1400" dirty="0" smtClean="0"/>
          </a:p>
          <a:p>
            <a:r>
              <a:rPr lang="en-GB" sz="1400" dirty="0" smtClean="0"/>
              <a:t>Icons and logos from </a:t>
            </a:r>
            <a:r>
              <a:rPr lang="en-GB" sz="1400" dirty="0" err="1" smtClean="0"/>
              <a:t>BioJS</a:t>
            </a:r>
            <a:r>
              <a:rPr lang="en-GB" sz="1400" dirty="0" smtClean="0"/>
              <a:t>, </a:t>
            </a:r>
            <a:r>
              <a:rPr lang="en-GB" sz="1400" dirty="0" err="1" smtClean="0"/>
              <a:t>Github</a:t>
            </a:r>
            <a:r>
              <a:rPr lang="en-GB" sz="1400" dirty="0" smtClean="0"/>
              <a:t>, NPM, </a:t>
            </a:r>
            <a:r>
              <a:rPr lang="en-GB" sz="1400" dirty="0" err="1" smtClean="0"/>
              <a:t>Browserify</a:t>
            </a:r>
            <a:r>
              <a:rPr lang="en-GB" sz="1400" dirty="0" smtClean="0"/>
              <a:t>, Gulp, Grunt, jQuery, D3, Mocha, Phantom, React, </a:t>
            </a:r>
            <a:r>
              <a:rPr lang="en-GB" sz="1400" dirty="0" err="1" smtClean="0"/>
              <a:t>CommonJS</a:t>
            </a:r>
            <a:endParaRPr lang="en-GB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02.12.2015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6" name="Picture 2" descr="http://images.clipartpanda.com/headway-clipart-ABstract-People-Clip-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0166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theemailadmin.com/wp-content/uploads/2013/01/GFI264-Calendar-3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9" y="1484784"/>
            <a:ext cx="198375" cy="19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images.clipartpanda.com/future-clipart-Life-Choices-Clip-A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5" y="1989701"/>
            <a:ext cx="236095" cy="18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an Party Pictogram clip art - Download free Other vect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9" y="2243070"/>
            <a:ext cx="205989" cy="2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encrypted-tbn0.gstatic.com/images?q=tbn:ANd9GcSuZaPsKPx3ZMyLMJvC2TJIAyahajsKsHHb3dlXQzd48-bKyKNVC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6" y="2457063"/>
            <a:ext cx="198477" cy="19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fpimage.cdnpk.net/free-icon/settings-gears_318-7622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6" y="2720950"/>
            <a:ext cx="160967" cy="1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usercontent1.hubimg.com/7002808_f248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2" y="2881917"/>
            <a:ext cx="219511" cy="2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://static1.formtools.org/site/images/modules_icon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3" y="3220161"/>
            <a:ext cx="286643" cy="2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://xiostorage.com/wp-content/uploads/2015/10/tes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" y="3470896"/>
            <a:ext cx="288597" cy="2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97045"/>
              </p:ext>
            </p:extLst>
          </p:nvPr>
        </p:nvGraphicFramePr>
        <p:xfrm>
          <a:off x="282253" y="3687550"/>
          <a:ext cx="214083" cy="301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Image" r:id="rId12" imgW="1764720" imgH="2488680" progId="Photoshop.Image.7">
                  <p:embed/>
                </p:oleObj>
              </mc:Choice>
              <mc:Fallback>
                <p:oleObj name="Image" r:id="rId12" imgW="1764720" imgH="248868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2253" y="3687550"/>
                        <a:ext cx="214083" cy="301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8" name="Picture 16" descr="https://serpstat.com/files/img/98/1438674038.8305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" y="3995392"/>
            <a:ext cx="333801" cy="24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https://d1avok0lzls2w.cloudfront.net/img_uploads/apis-for-marketers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1" y="4272389"/>
            <a:ext cx="578495" cy="20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3" name="Picture 21" descr="http://www.equisys.com/solutions/img/solutions_broadcast_faxing2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8" y="4517638"/>
            <a:ext cx="212700" cy="25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http://notreligious.typepad.com/.a/6a00e552e3404e883301348222cc8f970c-pi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" y="4765678"/>
            <a:ext cx="251284" cy="25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IMG_8511RFLXLR (1).jpg"/>
          <p:cNvPicPr>
            <a:picLocks noChangeAspect="1"/>
          </p:cNvPicPr>
          <p:nvPr/>
        </p:nvPicPr>
        <p:blipFill>
          <a:blip r:embed="rId18"/>
          <a:srcRect l="22951" t="19672" r="21311" b="21311"/>
          <a:stretch>
            <a:fillRect/>
          </a:stretch>
        </p:blipFill>
        <p:spPr>
          <a:xfrm>
            <a:off x="46498" y="1187039"/>
            <a:ext cx="373199" cy="2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51455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077290" y="1005108"/>
            <a:ext cx="7599166" cy="44401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2800" dirty="0" smtClean="0"/>
              <a:t>The </a:t>
            </a:r>
            <a:r>
              <a:rPr lang="en-GB" sz="2800" dirty="0" err="1"/>
              <a:t>B</a:t>
            </a:r>
            <a:r>
              <a:rPr lang="en-GB" sz="2800" dirty="0" err="1" smtClean="0"/>
              <a:t>ioJS</a:t>
            </a:r>
            <a:r>
              <a:rPr lang="en-GB" sz="2800" dirty="0" smtClean="0"/>
              <a:t> project members and collaborators</a:t>
            </a:r>
            <a:endParaRPr lang="en-GB" dirty="0" smtClean="0"/>
          </a:p>
          <a:p>
            <a:pPr algn="ctr" defTabSz="1689100">
              <a:lnSpc>
                <a:spcPct val="90000"/>
              </a:lnSpc>
              <a:spcAft>
                <a:spcPct val="35000"/>
              </a:spcAft>
            </a:pPr>
            <a:endParaRPr lang="en-US" sz="1800" b="1" dirty="0" smtClean="0"/>
          </a:p>
          <a:p>
            <a:pPr algn="ctr" defTabSz="1689100">
              <a:lnSpc>
                <a:spcPct val="90000"/>
              </a:lnSpc>
              <a:spcAft>
                <a:spcPct val="35000"/>
              </a:spcAft>
            </a:pPr>
            <a:r>
              <a:rPr lang="en-US" sz="1800" b="1" dirty="0" smtClean="0"/>
              <a:t>biojs.net                                                                 biojs.io</a:t>
            </a:r>
          </a:p>
          <a:p>
            <a:pPr algn="ctr"/>
            <a:endParaRPr lang="en-GB" sz="1800" b="1" dirty="0" smtClean="0"/>
          </a:p>
          <a:p>
            <a:pPr algn="ctr"/>
            <a:r>
              <a:rPr lang="en-GB" sz="1800" b="1" dirty="0" smtClean="0"/>
              <a:t>biojs@googlegroups.com</a:t>
            </a:r>
          </a:p>
          <a:p>
            <a:endParaRPr lang="es-CO" sz="1800" b="1" dirty="0" smtClean="0"/>
          </a:p>
          <a:p>
            <a:endParaRPr lang="en-GB" sz="1800" b="1" dirty="0" smtClean="0"/>
          </a:p>
          <a:p>
            <a:r>
              <a:rPr lang="en-GB" sz="1800" dirty="0" smtClean="0"/>
              <a:t>Main contributors</a:t>
            </a:r>
          </a:p>
          <a:p>
            <a:pPr lvl="1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EMBL-EBI</a:t>
            </a:r>
          </a:p>
          <a:p>
            <a:pPr lvl="1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bg1"/>
                </a:solidFill>
              </a:rPr>
              <a:t>TGAC</a:t>
            </a:r>
            <a:endParaRPr lang="en-GB" sz="20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2000" dirty="0" err="1" smtClean="0">
                <a:solidFill>
                  <a:schemeClr val="bg1"/>
                </a:solidFill>
              </a:rPr>
              <a:t>RostLab</a:t>
            </a:r>
            <a:endParaRPr lang="en-GB" sz="2000" dirty="0" smtClean="0">
              <a:solidFill>
                <a:schemeClr val="bg1"/>
              </a:solidFill>
            </a:endParaRPr>
          </a:p>
          <a:p>
            <a:endParaRPr lang="en-GB" sz="1800" dirty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1990328" y="188640"/>
            <a:ext cx="4669904" cy="685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500" b="0" i="0" kern="1200">
                <a:solidFill>
                  <a:srgbClr val="FFFFFF"/>
                </a:solidFill>
                <a:latin typeface="HelveticaNeueLT Pro 45 Lt"/>
                <a:ea typeface="+mj-ea"/>
                <a:cs typeface="HelveticaNeueLT Pro 45 Lt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4800" dirty="0" smtClean="0"/>
              <a:t>Thanks to:</a:t>
            </a:r>
          </a:p>
        </p:txBody>
      </p:sp>
    </p:spTree>
    <p:extLst>
      <p:ext uri="{BB962C8B-B14F-4D97-AF65-F5344CB8AC3E}">
        <p14:creationId xmlns:p14="http://schemas.microsoft.com/office/powerpoint/2010/main" val="5270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02.12.2015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6" name="Picture 5" descr="800px-DATP_chemical_stru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155" y="2960631"/>
            <a:ext cx="1198713" cy="665286"/>
          </a:xfrm>
          <a:prstGeom prst="rect">
            <a:avLst/>
          </a:prstGeom>
        </p:spPr>
      </p:pic>
      <p:pic>
        <p:nvPicPr>
          <p:cNvPr id="7" name="Picture 6" descr="figure6.png"/>
          <p:cNvPicPr>
            <a:picLocks noChangeAspect="1"/>
          </p:cNvPicPr>
          <p:nvPr/>
        </p:nvPicPr>
        <p:blipFill>
          <a:blip r:embed="rId3" cstate="print"/>
          <a:srcRect t="7155" b="6416"/>
          <a:stretch>
            <a:fillRect/>
          </a:stretch>
        </p:blipFill>
        <p:spPr>
          <a:xfrm>
            <a:off x="2551378" y="4129973"/>
            <a:ext cx="1327147" cy="899035"/>
          </a:xfrm>
          <a:prstGeom prst="rect">
            <a:avLst/>
          </a:prstGeom>
        </p:spPr>
      </p:pic>
      <p:pic>
        <p:nvPicPr>
          <p:cNvPr id="8" name="Picture 7" descr="HSP60_Protein_Sequen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4389" y="2990436"/>
            <a:ext cx="1413555" cy="851505"/>
          </a:xfrm>
          <a:prstGeom prst="rect">
            <a:avLst/>
          </a:prstGeom>
        </p:spPr>
      </p:pic>
      <p:pic>
        <p:nvPicPr>
          <p:cNvPr id="10" name="Picture 9" descr="nanog_bi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966" y="3913949"/>
            <a:ext cx="1155902" cy="1145906"/>
          </a:xfrm>
          <a:prstGeom prst="rect">
            <a:avLst/>
          </a:prstGeom>
        </p:spPr>
      </p:pic>
      <p:pic>
        <p:nvPicPr>
          <p:cNvPr id="12" name="Picture 11" descr="ednrb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37001" y="5282101"/>
            <a:ext cx="1241524" cy="811195"/>
          </a:xfrm>
          <a:prstGeom prst="rect">
            <a:avLst/>
          </a:prstGeom>
        </p:spPr>
      </p:pic>
      <p:pic>
        <p:nvPicPr>
          <p:cNvPr id="14" name="Picture 13" descr="peptideFragmentation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1" y="5346399"/>
            <a:ext cx="1720231" cy="72779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234090" y="2204864"/>
            <a:ext cx="3432001" cy="4104456"/>
            <a:chOff x="4932040" y="1976963"/>
            <a:chExt cx="3792041" cy="4548381"/>
          </a:xfrm>
        </p:grpSpPr>
        <p:grpSp>
          <p:nvGrpSpPr>
            <p:cNvPr id="18" name="Group 17"/>
            <p:cNvGrpSpPr/>
            <p:nvPr/>
          </p:nvGrpSpPr>
          <p:grpSpPr>
            <a:xfrm>
              <a:off x="4932040" y="1976963"/>
              <a:ext cx="3792041" cy="4548381"/>
              <a:chOff x="4812406" y="1328891"/>
              <a:chExt cx="3792041" cy="454838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812406" y="1328891"/>
                <a:ext cx="3792041" cy="4548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8" r="950" b="8068"/>
              <a:stretch/>
            </p:blipFill>
            <p:spPr>
              <a:xfrm>
                <a:off x="4825563" y="1342473"/>
                <a:ext cx="3765303" cy="622130"/>
              </a:xfrm>
              <a:prstGeom prst="rect">
                <a:avLst/>
              </a:prstGeom>
            </p:spPr>
          </p:pic>
        </p:grpSp>
        <p:pic>
          <p:nvPicPr>
            <p:cNvPr id="21" name="Picture 20" descr="HSP60_Protein_Sequenc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1674" y="5301208"/>
              <a:ext cx="1723057" cy="1037944"/>
            </a:xfrm>
            <a:prstGeom prst="rect">
              <a:avLst/>
            </a:prstGeom>
          </p:spPr>
        </p:pic>
        <p:pic>
          <p:nvPicPr>
            <p:cNvPr id="22" name="Picture 21" descr="figure6.png"/>
            <p:cNvPicPr>
              <a:picLocks noChangeAspect="1"/>
            </p:cNvPicPr>
            <p:nvPr/>
          </p:nvPicPr>
          <p:blipFill>
            <a:blip r:embed="rId3" cstate="print"/>
            <a:srcRect t="7155" b="6416"/>
            <a:stretch>
              <a:fillRect/>
            </a:stretch>
          </p:blipFill>
          <p:spPr>
            <a:xfrm>
              <a:off x="6995890" y="5301208"/>
              <a:ext cx="1584176" cy="1073151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5051674" y="2719678"/>
              <a:ext cx="3528392" cy="2423496"/>
              <a:chOff x="4932040" y="2198064"/>
              <a:chExt cx="3528392" cy="242349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932040" y="2198064"/>
                <a:ext cx="3528392" cy="24234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 descr="nanog_big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52524" y="2198064"/>
                <a:ext cx="2403852" cy="2383064"/>
              </a:xfrm>
              <a:prstGeom prst="rect">
                <a:avLst/>
              </a:prstGeom>
            </p:spPr>
          </p:pic>
        </p:grpSp>
        <p:sp>
          <p:nvSpPr>
            <p:cNvPr id="26" name="Line Callout 1 25"/>
            <p:cNvSpPr/>
            <p:nvPr/>
          </p:nvSpPr>
          <p:spPr bwMode="auto">
            <a:xfrm>
              <a:off x="5046143" y="5308270"/>
              <a:ext cx="1781917" cy="1090272"/>
            </a:xfrm>
            <a:prstGeom prst="borderCallout1">
              <a:avLst>
                <a:gd name="adj1" fmla="val 638"/>
                <a:gd name="adj2" fmla="val 49987"/>
                <a:gd name="adj3" fmla="val -68058"/>
                <a:gd name="adj4" fmla="val 93653"/>
              </a:avLst>
            </a:prstGeom>
            <a:solidFill>
              <a:srgbClr val="0000FF">
                <a:alpha val="10000"/>
              </a:srgbClr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633552" y="4344407"/>
              <a:ext cx="216024" cy="216024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806583" y="5322724"/>
              <a:ext cx="330677" cy="725197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Line Callout 1 28"/>
            <p:cNvSpPr/>
            <p:nvPr/>
          </p:nvSpPr>
          <p:spPr bwMode="auto">
            <a:xfrm>
              <a:off x="5916686" y="5808652"/>
              <a:ext cx="504056" cy="216024"/>
            </a:xfrm>
            <a:prstGeom prst="borderCallout1">
              <a:avLst>
                <a:gd name="adj1" fmla="val 34313"/>
                <a:gd name="adj2" fmla="val 97886"/>
                <a:gd name="adj3" fmla="val -38203"/>
                <a:gd name="adj4" fmla="val 374913"/>
              </a:avLst>
            </a:prstGeom>
            <a:solidFill>
              <a:srgbClr val="008000">
                <a:alpha val="20000"/>
              </a:srgbClr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03648" y="2276872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Components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55278" y="2264443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Application</a:t>
            </a:r>
            <a:endParaRPr lang="en-US" dirty="0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0032" y="1147963"/>
            <a:ext cx="4287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Modularity and reuse</a:t>
            </a:r>
          </a:p>
          <a:p>
            <a:pPr algn="ctr"/>
            <a:r>
              <a:rPr lang="en-GB" dirty="0" smtClean="0"/>
              <a:t>Unify efforts, avoid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559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BioJS</a:t>
            </a:r>
            <a:r>
              <a:rPr lang="en-GB" dirty="0" smtClean="0"/>
              <a:t> at a glance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02.12.2015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21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24" name="Donut 23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5" name="Circular Arrow 24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6" name="Circular Arrow 25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7" name="Circular Arrow 26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8" name="Circular Arrow 27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9" name="Circular Arrow 28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4505" y="1484784"/>
            <a:ext cx="4710908" cy="846023"/>
            <a:chOff x="1881473" y="3285823"/>
            <a:chExt cx="4710908" cy="846023"/>
          </a:xfrm>
        </p:grpSpPr>
        <p:sp>
          <p:nvSpPr>
            <p:cNvPr id="19" name="Freeform 18"/>
            <p:cNvSpPr/>
            <p:nvPr/>
          </p:nvSpPr>
          <p:spPr>
            <a:xfrm>
              <a:off x="2538541" y="3302218"/>
              <a:ext cx="4053840" cy="829628"/>
            </a:xfrm>
            <a:custGeom>
              <a:avLst/>
              <a:gdLst>
                <a:gd name="connsiteX0" fmla="*/ 0 w 4053840"/>
                <a:gd name="connsiteY0" fmla="*/ 0 h 829627"/>
                <a:gd name="connsiteX1" fmla="*/ 3639027 w 4053840"/>
                <a:gd name="connsiteY1" fmla="*/ 0 h 829627"/>
                <a:gd name="connsiteX2" fmla="*/ 4053840 w 4053840"/>
                <a:gd name="connsiteY2" fmla="*/ 414814 h 829627"/>
                <a:gd name="connsiteX3" fmla="*/ 3639027 w 4053840"/>
                <a:gd name="connsiteY3" fmla="*/ 829627 h 829627"/>
                <a:gd name="connsiteX4" fmla="*/ 0 w 4053840"/>
                <a:gd name="connsiteY4" fmla="*/ 829627 h 829627"/>
                <a:gd name="connsiteX5" fmla="*/ 0 w 4053840"/>
                <a:gd name="connsiteY5" fmla="*/ 0 h 8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829627">
                  <a:moveTo>
                    <a:pt x="4053840" y="829626"/>
                  </a:moveTo>
                  <a:lnTo>
                    <a:pt x="414813" y="829626"/>
                  </a:lnTo>
                  <a:lnTo>
                    <a:pt x="0" y="414813"/>
                  </a:lnTo>
                  <a:lnTo>
                    <a:pt x="414813" y="1"/>
                  </a:lnTo>
                  <a:lnTo>
                    <a:pt x="4053840" y="1"/>
                  </a:lnTo>
                  <a:lnTo>
                    <a:pt x="4053840" y="82962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3250" tIns="144781" rIns="270256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 collection of </a:t>
              </a:r>
              <a:r>
                <a:rPr lang="en-US" sz="1400" b="1" dirty="0">
                  <a:solidFill>
                    <a:schemeClr val="tx1"/>
                  </a:solidFill>
                </a:rPr>
                <a:t>JavaScript</a:t>
              </a:r>
              <a:r>
                <a:rPr lang="en-US" sz="1400" dirty="0">
                  <a:solidFill>
                    <a:schemeClr val="tx1"/>
                  </a:solidFill>
                </a:rPr>
                <a:t> components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following a </a:t>
              </a:r>
              <a:r>
                <a:rPr lang="en-US" sz="1400" b="1" dirty="0">
                  <a:solidFill>
                    <a:schemeClr val="tx1"/>
                  </a:solidFill>
                </a:rPr>
                <a:t>common guideline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to </a:t>
              </a:r>
              <a:r>
                <a:rPr lang="en-US" sz="1400" dirty="0" smtClean="0">
                  <a:solidFill>
                    <a:schemeClr val="tx1"/>
                  </a:solidFill>
                </a:rPr>
                <a:t>represent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biological data</a:t>
              </a:r>
              <a:endParaRPr lang="en-GB" sz="1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881473" y="3285823"/>
              <a:ext cx="1006700" cy="829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What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56176" y="1395542"/>
            <a:ext cx="1226787" cy="1008112"/>
            <a:chOff x="2699792" y="3717032"/>
            <a:chExt cx="3672408" cy="2592288"/>
          </a:xfrm>
        </p:grpSpPr>
        <p:pic>
          <p:nvPicPr>
            <p:cNvPr id="35" name="Picture 34" descr="IMG_8511RFLXLR (1).jpg"/>
            <p:cNvPicPr>
              <a:picLocks noChangeAspect="1"/>
            </p:cNvPicPr>
            <p:nvPr/>
          </p:nvPicPr>
          <p:blipFill>
            <a:blip r:embed="rId2"/>
            <a:srcRect l="22951" t="19672" r="21311" b="21311"/>
            <a:stretch>
              <a:fillRect/>
            </a:stretch>
          </p:blipFill>
          <p:spPr>
            <a:xfrm>
              <a:off x="2699792" y="3717032"/>
              <a:ext cx="3672408" cy="259228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574646" y="3943814"/>
              <a:ext cx="1800200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7" name="Picture 36" descr="nanog_bi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5404" y="4178056"/>
              <a:ext cx="1728192" cy="1713247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1547664" y="2780089"/>
            <a:ext cx="7139136" cy="846023"/>
            <a:chOff x="-546755" y="3285823"/>
            <a:chExt cx="7139136" cy="846023"/>
          </a:xfrm>
        </p:grpSpPr>
        <p:sp>
          <p:nvSpPr>
            <p:cNvPr id="39" name="Freeform 38"/>
            <p:cNvSpPr/>
            <p:nvPr/>
          </p:nvSpPr>
          <p:spPr>
            <a:xfrm>
              <a:off x="-79409" y="3302218"/>
              <a:ext cx="6671790" cy="829628"/>
            </a:xfrm>
            <a:custGeom>
              <a:avLst/>
              <a:gdLst>
                <a:gd name="connsiteX0" fmla="*/ 0 w 4053840"/>
                <a:gd name="connsiteY0" fmla="*/ 0 h 829627"/>
                <a:gd name="connsiteX1" fmla="*/ 3639027 w 4053840"/>
                <a:gd name="connsiteY1" fmla="*/ 0 h 829627"/>
                <a:gd name="connsiteX2" fmla="*/ 4053840 w 4053840"/>
                <a:gd name="connsiteY2" fmla="*/ 414814 h 829627"/>
                <a:gd name="connsiteX3" fmla="*/ 3639027 w 4053840"/>
                <a:gd name="connsiteY3" fmla="*/ 829627 h 829627"/>
                <a:gd name="connsiteX4" fmla="*/ 0 w 4053840"/>
                <a:gd name="connsiteY4" fmla="*/ 829627 h 829627"/>
                <a:gd name="connsiteX5" fmla="*/ 0 w 4053840"/>
                <a:gd name="connsiteY5" fmla="*/ 0 h 8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829627">
                  <a:moveTo>
                    <a:pt x="4053840" y="829626"/>
                  </a:moveTo>
                  <a:lnTo>
                    <a:pt x="414813" y="829626"/>
                  </a:lnTo>
                  <a:lnTo>
                    <a:pt x="0" y="414813"/>
                  </a:lnTo>
                  <a:lnTo>
                    <a:pt x="414813" y="1"/>
                  </a:lnTo>
                  <a:lnTo>
                    <a:pt x="4053840" y="1"/>
                  </a:lnTo>
                  <a:lnTo>
                    <a:pt x="4053840" y="82962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3250" tIns="144781" rIns="270256" bIns="144780" numCol="1" spcCol="1270" anchor="ctr" anchorCtr="0">
              <a:noAutofit/>
            </a:bodyPr>
            <a:lstStyle/>
            <a:p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-546755" y="3285823"/>
              <a:ext cx="1006700" cy="829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When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AutoShape 2" descr="data:image/jpeg;base64,/9j/4AAQSkZJRgABAQAAAQABAAD/2wCEAAkGBxQSEhUUExQWFhUXFxcaGRgXFhgYGhwZFxcYFh0YHhgYHCggGRwlHRwVIjEhJSorLi4uGCAzODMsNygtLisBCgoKDg0OGxAQGy0kICQsLC4sLywsLywsLCwsLCwsLSwsLCwsMiwsLCwsLCwsLCwsLCwsLCwsLCwsLCwsLCwsLP/AABEIAOEA4QMBEQACEQEDEQH/xAAbAAACAgMBAAAAAAAAAAAAAAAABQMEAgYHAf/EAEwQAAIBAgMDCQMJBQQJBAMAAAECAwARBBIhBTFBBhMiUWFxgZGhBzKxI0JSYnKCkqKyFDPBwvAVg9HSFkNTY3OTs8PhJDREo3SE4v/EABoBAQADAQEBAAAAAAAAAAAAAAADBAUBAgb/xAA3EQACAQICBQsEAgEFAQAAAAAAAQIDEQQxBRIhMpETFEFCUWFxgaGxwSLR4fAzUiMVJFNi8ZL/2gAMAwEAAhEDEQA/AO40AUAUAUAUAUAUAUBg8qjeQO8gUBWk2rAvvTRDvdf8aArPyjwo/wBfGe45v03oCJuVOG4Ox+zFKfgtARScrIhujmP93b9ZFdszl0VJeW8Y/wBU4+08C/8AcNe1RqPKL4Hh1qazkuJTl9oCjckXjiP8kbVKsHXfUZE8ZQWc1xKkntF6hEPGV/5FqVaOxD6vqiJ6Rw663oynL7RpOBTwgPxaf+FSx0VWebX75ET0tRWSf75lV/aBOxspYnqVYx8VepFomXWmuH3sRPS8erB8TIcpNoP7sU7fdNvNI1+Nd/0/Dx3qnscekMQ92k/X7GEmO2kd4KfblKfrkFeo4XBf2b4/CPLxWN/qlw+WV+cxbGzYqFSTaxmRjc/ZzGpuQwsVdU5PyfyQ8viZOzqRXmvg3b2d4lmw7q5u6Surd+lZmPpxhV+hWTSaNTAVJTpfW7tNpm1VSLoUAUAUAUAUAUAn29ygTCgl1YgAE24XNq906bqSUY5nipUVOLlLI1mT2o4fhFIfAf41cWjq3dxKT0lRXbw/JXk9qacIW8QP89eloyp2r1PL0pS7H6FaT2onhGR4D/Ma9LRc/wCyPL0pT6IsqS+0yU7gR4x/xQ17Win/AG9PyeXpVdEPX8Fc8v8AEPuDnucfyoK69FxWc/Q8LSknlD1Mf9I8a/uxTnubEH0UinMKCzn7Hef13lT9zEzbQf8A+I5+1HMf1tTmuEWc/VHOd4x5Q9GRthsbxgiT7QhX9bV6VHBrpvx+A6+N7EuBHlxQ96fDR/3uFHohJqRUcKsoN+Uvki5bF9M0vNfBhIZPnbQiH2ZJT/0ozUkYUuik+C+WRznW61ZcX8IjYRn3toM32Y5m/XlqRXW7SXp+Tw7NfVVfqQZMIN8uIfuhjX4ympL1uiMV5v4RDahfbKT8l9w5zBjdHiG75Y19BGfjS1d5tLyb+RfDrJN+aXwZDG4cbsID9uaQ/py11U6v9+CX5OOrS/p6syXaqj3cNhx3q7/rc13kG85y4peyOLEJZQjwb92ertuUHoiFPsYeEHzyX9ac3g87vxk/uFiZp3Vl4RX2Mm27iT/r5QOpXKDyW1Fh6K6q4X9w8VWfWft7FeXESP77u32mY/E1JGEY5JETnKWbfEwWPsrtzzYlC9VcO5ZHRuQs1sTjE4MySj+8Gb+IrCx6+inLua4H0OBa16kV2p8UbrWaaQUAUAUAUAUAUBpvKqHnoZPrFgO7KUX1CmpKMtWpGXYyKtDXpyj3HNtgSIMPiXMMUkkfNMOcUt0GYxtoCOJj9a3qybqRV2k75PuuYFBpU5uybVs+BH/pAeGHwg//AF0P6r165uumUuJ55z/1jwMRyjmHuiBfs4XDj/t13m8Hnf8A+n9zixM09luC+xl/pTi+Etvsxxr+lBTmtLs9X9zvO6vb6IjflLiz/wDJm8JGHwNFh6S6qPLxNZ9ZleTa+Ib3p5j3yuf417VKmsorgeHWqPOT4lV5mbexPeSfjXtRSyPDk3mzC1ejzcyArtjlyRYz1V2xy5IuHbqNdPJKuDbq9aCxKuCPWKayGqyVcD2+lNcahIuBHWa86561CVcGvbXNdndVGa4Rer1rmszuqiRcOvV8a5rM7qozEC9Vc1metVGYgXqrmszuqjZOSkuTHR9UuFA8YyY/glZ2Mjeg32T91f5NPAytWSXTD22fB0Wsc2QoAoAoAoAoAoDVsetsO31B/wBNv/5oDmeyIMuNnw43TJPEPvKZI/VY63pT1qEanZZ/DMCMNWvKn23XyjXKvGeFLAzEZ6qWZy6Mxhz2V3VOaxIuE7a7qnNYkXCr212w1iVYF6hXbHLkqoOqhwlArh0yAodMwK4dMgK4DNRXGdRbh2fK3uxSN3Ix+AqN1YLOS4olVKbyi+DJzsiYe8mT7bon62FeOcU3k7+Cb9j3zar0q3i0vdmH7Mo96fDj++Vv+nmpyt8oy4fc7yPbKPH7HiNh72/aAx6o4pXPqqijdXPU4tI4oU721+Cb+xchwgb3YMbJ2iAIPxMx+FRSqtZygvO/sTKinlGb8re5eg2LOfdwLd82JQflRQR51FLE01nU4RfyyaOFn/xvzkvgJ8JPhsRhJZlhRBIYwIi5tzmvSLk9u6vPKU61KpGF27X226PA9KFSjVpymkldrZfp8TpNYxtBQBQBQBQBQBQCKSK5lQ8WcfjGb+agOQ7RmMOIgn4oVv8AagfIfNVXzrbwv10XB/t1/wCmHi/orKa/bMj29ghFiZkA6Iclfst0l/KRV/Dy16UZd3/pnYmOpVlHvKYWpiAyrqBkK6zly3h8BK/uRSN9lGPwFRSq045yS80SxpVHlF8GXl5O4njC6j69k/WRUTxVFdZe/sSLCV31X57Pc9/scr782HT7U8ZPkhJrnOo9Ck/J/NjvNZ9LivFr4uYmDDr7+Mi+4kr/AMgHrTlpvKD82l8neQis5ryTfwSwQwN7hxU3/CwwA8zIfhXmVWos1FeMvsvk9xw8Hk5Pwj92y/Bslz7mAxTdssqRenN/xqGWJtnUivBN/JNHCdlOT8Wl8DCHk5ij7uCw6f8AFmkf9L29KiljKfTUb8El8E0cFPoppeLb+S9DyTxh3tg4vsQBz5yL/GoXjKX/AGfjK3sTRwVX/qvBX9y6vJWZQTLtCRRx5tEhA8QaieMp9FNebuTLBz6aj8lYhl5OYL/XYqeW9/fnLXtv90V55/NbsYrwR65jB70pPxZY2Xyc2YzFY4gxAuc3OHq+kbcR/QrzLHYh9Y9RwNBdUZT7LhhtzWDjY6+6iC1io3kdt/A1DLEVZZyfEljh6UcorgXNnzyMbGARJbfmB100ygd+vZUTdyVKxnjY5mYc26qttbrc37OHV5UOlc7OmJ6WJbfuVVXS43eWtAUuWuBL4FwCS0QVwTvvHqT32zVbwM1Gur5PY/Mp46DlQbWa28BtsfGCaCOQfORT6a1XqQcJuL6CzTmpxUl0lyvB7CgCgCgCgCgFE4tM/aEbzBX+WgOT8tMNaXEr9CRJR9iZQjfnVfOtbAyy7015rb7GTj43T7mnx2e5b2bh5cXEki7P54hFj53nygbmwEBK3GtgBv4VPKoqLceUttva18yvGk60VLk79F79gyh5NYs+7s7Cp/xJXf8A7pqN4uHTUk/BJfBIsHPopxXi2/ktx8lcedybPj7oQxH4o2+NRvF0u2b8/wAkiwdXojBeX4L8XJTHcceE/wCFAq/py1E8VQ/47+Lf5Jlha397eCR7NyLsM2I2jiSvEmXKPzEivPPkt2nFeR3mLe9OTK45JbLQ9N3kOm+RiTfj0AL0ekK3RZeR1aOo9N35jbZHJ/Zz35rDo2W1yysw1JG9733H+jUMsXXecmSrB0F1UNZMHHBbmsNHbjkVVI43sq68f6NRSqTlvNvzJY0oRySXkR/tmKPuwAfaYaakdY0903F+NeCQYYQyZflcob6t7Ad530AvGzJz72Kb7qBbd2tureDxoD0bCBtnmla1tC2htbeDfqGm6gLhKJzcNiQylRfX3V3EnUki/kaAxOHgRlXLErPcKLKC2UXIA42GtAXFUDQC3dQFCLHZcO0j3JjEmawFzzZYGw3XNvWgPdkbTXEKWAAINiuYMRcAi9t1waAzj6M7D6aKw70OVvQpQCfYG3ZJJTHKLMec6IAuhjfKQwzXCkFSpI136XAoDYpEDAgi4III7DpXU7O6ONXVmavyDkMaTYVj0sPKyi+8oxJU+NXMcryVVZSV/PpKeBdouk84u3l0G1VSLoUAUAUAUAUAq2gLTL9ZD+Rh/mNAc65fRBcbCTunieE95IynwcqfCr+Fb5NtdDuZ+KS5RL+ysX/Y7tG3P4ZtCDzijyR/IhPOpNIw3ZrwItGztrU2dLrMNUTtsZ20bEy213aEjqO8Hy4mgLOB2UsbZ8zsxBF2a+/L/lH9E0BLNzc2eF1DWyllYXBB1B136j0oDJMFEu6NB90d3VQFgCgKmzcQXU5rZld1NvqsQD4rlPjQFKTbTLMkbQkK8hjVi3SJVC5fm7fu9CM1/CgGG0MPzkTp9JWHmLUBVfEl8LzgcpeMMWC5iLAFrCx13jce40BX5K45pYmDsHZJGXOpDKwNnXK4AD2VlUmw1U6UBb2wLKj/AOzkRvAnI35WagFW3cBmmSYYmOMoUyhwLqATnsxbTMrEbtbL1UA2/taLgxb7CO/6QaApYfFnNMiwysGIa2iWDrlPvMCNVbdQHuBwkkRZlQAsFDNLMztZAQo0XcLnjxN6AyxqTApIXQWYDoodA9lvdm1F8p3cKAxhlR5ZIv2l2eMAuBlQAG/FVGotrrpcddAZ8m8fHMjGMOLNYiRmZrEBlfpE9FkKsO/soBRtc/su0IcRujxA5qTqDj3WPeNPumr9P/LhpQ6Y7V4dJQqf4cTGfRLY/HoNuqgXwoAoAoAoAoBbtcWMR+sV8CjH4qKA0D2sxEQwyjeko17wT8VFX8Dtco93z+ShjtijLsf77CTD40YPaUWIBtFLlY9WSUAN5E5vKrUY8thnB5r4/bFSclRxKmsn8naxWMbR7QBQC7F9CeOTg94m7z0kPmGH36Ap8rtltNCWQvzkQ5yNFNgZEIdbge8dLC+nS69aAcpKMoY9G4Bs2lrjcaAUR7ThjnlHOKVcK/RObpAZGFlvrYIfOgK2KgSWfn1/ay2QIAi5Fy3zaGRQRc2vY62HVQDX9pnPuwhftyAeiBvjQFLZ0c4zx540yOTYIWNpOmLEsBa5Ybvm0BkzpmkV8W94lVpBdIwqtexJVRbcePxoDzA4bD4qESJmZXDAF2ckEEqdGJsQQaAjefmcKJIsOHkAsVUKvSS+ck9Qyt2k2HGgPZ9qy85CU5topmQIoDF2QrmeTNeyhRY2sb9dyKAZYgZZo24MGQ/rX4MPvUAnm2a4lnVg86SoJRnIyiWJtEvbKAQYrAix5s3vrQE2wMIy4d4pVKxhmEZfKHKMAxJCEqtmLgWsLKNBQGDCGQxu7qHVZEkVbHOrjKykLrYsFYHs7aAkwGCghkMkEMmYoEPRYAgG41lI7r33AdQoCzyh2WMVh3iOhIupPzXGqnTt3+NTYeryVRT4+BBiKPK03Dh4lXkdtczwZZNJojkkU78y6X8f8a94qjydTZk9q8GeMJW5WntzWx+KH1Vi0FAFAFAFAUNsj5MH6LofzgH0JoDU/aLhs+Al61yt5ML+l6t4J2rLvuVMar0X3WOcyHnsJF9JENv7o5XH/LMTfcNaNJ6lV+Pvl634mdVWvSXbb2z9LcDrfs82x+04NCTd4/k371AsfFcp771mYulydV9j2o0sHV5Skn0rYbDic+X5PLm+sSB6CqxaKTDEWu0kKAbzkY28S4FAQzYCSZNcTcGxBREAuDdTfU6EDceFAGBwQlQM8kxO5gZCtmBswsltxBoBYMbhVkIbDjIs3MGRyr2kIBF1YlgpuLN8BrQDraMQjCyKAOba5sLdA9Ft3Z0vuigIOUr4hYxJAVAj+UcWuzhLHmxwGYZtewddAI8XjWSYzK7tzkkDw2LFJIZAkbxBfdDL0nGl9QeugNmxAyTI/Bxzbd4uyH9Y+8KAil2YBOsyhFUrIsosBmzFWVjpqQy8eDGgINnvFA0w55WEkpkVF1KlwMw6JN7tmbd86gM8NjMruqxyMGOdRly77BvfI0vY/eoCs+xFdUX9mjyxgqnOSE2ViCVsoNxoNL8BQF3E4WZk99AVsVCpbVdQLsx4gcKAinKBEdnnkzkBQpIJLAm1kygaA76AXrtTC3zCHMiqjNIwuVV2ZM2V+kQrKQx4UA7CiOTSwWTTTcHA08xp90ddAKIcTNzzwPK56CguIdBI5v8AJ5VsEC8XJsSNTY0A02NFKimOUlsjEJITcum8FuOYbj12vxoDX+UkDYPEDHRAlGsuIUfR3CS3Zp6dZq/Qar0+QlmtsfsZ9dOhU5eOT2S+5teExKyIroQVYAgjqNUZRcXZ5l+MlJXWRLXDoUAUAUBU2sl4ZBxyMR3gXHrQCXbcHO4WVR86NreKm1S0ZatSL70RVo61OS7mcf2LIRh5GGphmR7dauDGwPYbLWxKK5XVeUk1w2mPCT5HWWcWn5PYzY+QO0hhMdzV/kcQFCk9usZ79Sh7T2VFiqbq0dbrRz+fuSYWapVtXqyy+PsdirHNkpbawIngeMi9xcC9ukpDLr9oCgEfJGOaN3RkcI6845ZAmWc5VZFC9FlIF7qOGpJNAOcwimNyAkuuugDqLHzWx+6eugFG3tn4bEMSZUBK5WypG7kXvowUsp4Xv4UA5baCsCBHI4P+7IH57CgK2z8RKF5sRappd3A6Pzb5Q1+ja/aDQFgRzAWzRRqBuVS1gO0kADwoCmFTEB1TFc4wANkZLKfmkhBfeOvhQEsOGiMXOGIuwBJU3kbMNCoznfe4oBZNyhkVIzFhxmYSAxg3bnYj0oQFGm5una2g01FAN5MQskceIjOYDpXHFDow8BrbrWgKu1MHKZVZZJDFKrROqEDm1dNJVt84MPe6m7KAi5N4KeKSQOLRZVsLADOpILKodrBlyk3trw30BflKqJImfIGBysCAQHvexPEG9u8UBRh2ZBkVMssoVci9ErZLAFLqFGQ2F13G2tAMps7rlEWUcCzAWtuIy5txsfCgIWxbqjM7KuTRgqFm6gRruPd8KAp4raNv9qxDZWDNzeViAVX5NSSWuLWuOsigGuFxCTxnThldGGoJGqMD2HxrqbTujjSaszU0L7KlsbtgpG0O8xMeB7O2tCSWLjrL+RZr+3f4mdFvCS1X/G8n/Xx7jdIZQ6hlIIIuCNxFZ2WZpJ3M6AKAKA8Zbix40Ai2frEgP0QD3gWPqDQHI9gYcDE4rDnc6Ovir5b+G/wrZxc7KFRdzMbCRu50n3opRwtJAw3SYc5h15CekPut0vvNVmTUaifRLZ59HFbCrCLlTa6Y7fLp4Padp5FbcGMwqSE9MdCQfXXefEWPjWJiaPJVGujoNvDVuVpqXT0jfEwF7Wdk+zl18wfSoCwLzFBndGld3RQzIZXJCm9jlU9h4UBUwP7NiUbmFUMArKzBbn5ym1y1t17gb6AYzTyGC+HROcOgDnKqnUHNYXNiLWG/s30AixW3J5BDJH8nG6srk2AjnQ2KSEo9l0Zdw147qAcYTGZ1ixGRkDgK6tvAJ0PaA3Hqa9AY7T2UxlTERE86rAEMxymI6Oltw+le2rKKAs4fBFMRLLcZHSJQLagxl/C1mHrQGC4pI5WGZcr9IWN7NuYWHXofxUBHLBA+b5EvmfOegffyhMwLWAOUAXFATQsUVY0iSNQLKpZVFuoKgNAYYVJAebLhcouLLc5T1Fjw3burroBditpqocuk7ELKVzMFD8ybNZUNwONyuo3UBa2dMki3jVFkWzWW9mU3sQWVSysL62t32oC7jBziBld1AuzBPeYAHodYN7buq1AJsLhmljikKMZ0eNmLqUJF7EDMALhd5AAJXtoB3iyoIYMquOs2uPon+tKAoYbDRHMQssmZmZkb3czakEGytwte9rC1AXoImUWREjG//wA2UAX8aAnmw6uhSQBlYWYEaHwNdjJxd1meZRUlZ5GoSYHEbNYthw0+FvdoSbunav0h/XWav69PFb/0z7eh+P3KGpVwr+j6odnSvA2HYm3YcUuaJwTxU6MO8VUrUJ0XaaLdGvCsrwYzqImCgCgEmEFi69Ukn5mLj0YUByzaMfNbYYbg7sD/AHseb4mtaa18Gn2L22GRD6MY1+7TFCIdoC9gs2h6vlOib9gkB8BXqP8AmwnevdHmSVHF9z+RhyYxv9m48xtpBN0dfmm5CknrVrqew3rxP/c0NZby/Weof7avqvdkdgrKNcV4rZSc7HMhWJkZixCgB1cdNW3XuQrX61FAU4cFAkqSCYtzefm0UIQofevyaZiOoE+dhQFtMVlkOVHKyHS4y9O2vvkbwPMdtAZzYwx2zczFmOmeQAk91hc+NAQtjBI5hadMxupVYzqcuYqGYkFguthqBrQE+Fw5a6vJIWU2PSy3HA9EA6j1vQCf9vCFxPh1VhBJMBzhlIWM2s9xoTwsTezdVAWthY9cVDa8YmjIzCMgqGG5lsdUP+I4GgGOIgXERgNm0YFlBtqp1U9Yv56UBq+CwMhCzKkwnCZTeOO4ILlBfEDMwAIQlSCbA9tAbTJmyIzZVkUAkX0uR0lv1HUeRoClNFHJKJhLIGyZcqANpfMQegSLm17EXsKAmwmEWNs0ULA2ygs5AC3vlVSTlF+AAoCSSKRbsCAD7wUXP2hfed3DW1ATphlYXLM4PWxt5LYUBLHAq+6oHcAKAwmhN8y6N6EdR/x4UBJE9xuIPEH+taAzoCpj9pQwi8siIPrMBfuG8+Fe4Up1HaKuR1KsKavJpHN+VO3MC758OJRiOEsXyYJ+tfVvK/bW1hcNiFHVq21ex7f/ADiYmJxOHlLWpX1u1bP3gP8AkdtvHSgCaAsn+0NkPiD73pVHGUcPB/4pbezP1L+DrYif8sdnbl6G537KoGge0AnItNKOso3mgX+Q0BzT2iR83tCGTcCImv8AZcg+lq1sJ9eGlHx9jHxf04qMvAg5b4MgZuKN6Pp6Ov56j0bUtJwfSS6Tp3iproGXKPB/teFinUXaRAwtwlAsyfeykd6L114pT5tXcXle32ZJVhznDqSzz+6Nq9m/KL9qw2RzeaGytfeV+a/kLHtHbXjGUOTndZM94KvykLPNG0y4dGILKpI3EgH41TLgg2li545RGJIk50yhLJ+7jWPSYljYkOVBU6HMLUBhsjHiSWfDtPnyuFjzZecDKoZm6IHRDWsT1NwtQFrbOEaaBykaHEZGi6XAOVz2vpuAYX6hQFTFbHleNBeOAxrlRi7uyEAKJc4ygva4KkG/XYkEBvNi0BDKwYjRsut18Oo6+fXQFeTBRPLzwjlLkKLh3jUhblbrnAI1O8caAuBGBLBI0JABYm5styAbDcLnjxNARyxupz57BrZsigW6m6V+y56u6gLP7IDvZ272I9FsKA9TCINyLfrtc+ZoDGUZDmHun3h1fWH8f/FAWAaA9oCJIsp03HeO3rFASmgE20eVOEgvnnS4+apzt5Le3jVinha1Tdi/YrVMXRp70jV9o+05BpBCzHrc5R+Fbk+Yq9T0VLOpK3gUamlY5U43Fox+1sb7gaND9Ec0PxHp+tS6uBoZ/U+P4ItbHYjL6Vw/Je2f7NyxzYmYkneF1J72bfUVTSrtalG3j9iWnopPbVk2bbsvkzhsP+7iW/0m6R8zWfVxFWrvyuaNLD0qW5Gw4tUJMFAFAKcYLYj7UX6GP+cUBoPtcw11gf7aHxAI+BrV0ZLeiZWlI7sifbsImijfhPEh/wCcgIPhKFqjCTo1r9jL04qtRt2oi9nTifCz4V7gxtmXrAffbtV1v3mrWkYfUprpXsU9G1HquD6GJ5cRJs/GLiVGmYpMo3G+pt2OBnHaOyvdCSxFJ0pZrL99zziIvD1lVjk8zsmDxSyosiHMjgMpHEHWsyUXF2ZpxkpK6K+0MIjlS0CSkXsWCHLe3FtR4dVcPRhLiiqszSQxovvG+bLwsSSAOqgIlVWAlWUyIdGKsANNL9C247//ABQEe1ZBhxmXDhwFLMzNa1iAFFwxZ2voNBpvoCodvuWcxqhjSNJAmud0I6ZVg2UMhuClt43i9AOcJKBlsbo4uh7CL5f4j/xQCj+zGWQoquYnARwW0K2JMmfPmL30OlyD40A22ZhGiUxmxQH5PrCH5h+zqB2WoCfDxlejvX5vZ9Xw4UBNQBQCzG7bw2H0kmjS3zcwv+Ea+lSwoVJ7sWyKdenDekjXNoe0rCppGskp6wMi+ba+lXKejKst6y9SlU0pRju3foIMR7QMZNf9nhVB1gGQj7xso8RVlYDD0v5ZfBWePxFXZTj8iLG4jEz/APuMSSOKhi/5I+gPG1d53haP8cb+C+Wc5ni638krefwiqIYY9SGbtkYRr+Fbn81V6mlKst1JepYp6KpR3m36DQbOxEqEYdDHxBQZL/fOpB76qxxEpTTqO67y1LDRjBqkrPuOkcidtHFYZS9udToSDjmXS9uF9/nXivRdKer0dHgSUKyqw1unp8TYKhJgoAoAoAoBXtYWkhbrLp+Jc/8A26A1T2m4fNgs30JEbzun8wq9o6Vq1u1FDSMb0b9jRX2ZHz+yoDxUPF3ZWYKfCy+dRYyOrWkS4KWtRixDyax37PtON9yYkWPfJoR4Sirn82E74/H4Kf8ADi+6Xz+TbeWuxgQzWutrOBvKXvcfWQ6is2nUdOSkjTqU1Ui4yE/s424cNKcDOeixvC3C7a2HY28dtxvNaGLpxqwVaHn+9xn4ScqU3Rn5HUKzDTNPk2Gqz82uHkEKxIitGUBLFxJzjMzAkxlRbQm5bxAZ7C2bLHLK8h0kC5hmDXkFwWAVFABXKN1zbWgGTYO65CWsCCpVipFtwuDw8iKAjTY8IXKUDDMzEv0iWf3jc9dAXDELAWFhaw3Wtut1UBhiMUkYu7qg62YL8a6ouWSPLklmxFjeXGBi3zqx6owX9VFvWrMMHXl1eOwrzxtGPW4bRBjfapEP3UEjdrlUHfpmNWYaLm96S9ypPSkFuxbE03L7Hz/uY1QdaIXI+81x6VPzHD09+XF2IOfYir/HH0uKcZLjJv3+JsD81pdP+XHcelOcYSluK/l8sc2xlXedvP7FTD4CD6byW+iAi+ZuT5Cop6Ul1I28SaGio9eV/AtwRdG8MC6byVL2tvJLXAtruAqnUxlaecuGwuU8HQhlHjtLkGzsTK6rL0Actg5uRmBNwo1sCCN2nwrN3LVrD7D8k0RgZHZg2ht0Rfh1nXd5UBPhtiRxiULEkYYZVZiDoNL31a7Xa57qAfJMDuv32NvOgEG0UkwOIGMjUmFyFxCjdqbCTz9e+r9G2Ip8k95bv2KFZ83qcqt1733N8w06yKroQVYXBHEGqLTTsy8mmrolrh0KAKAKAXbcHQRvoyx/mbm/g5oBPyuw/OYLELv+TLfg6f8ACp8LLVrRfeV8VHWoyXcIvZkedwE8W8rISPFVI/MredWtJRtUT7UVdGSvSa7GapymwxAYroYnDqRvyS77dzgfirmj6lpuDyf77HdI07wU10HWNm4oYvCRTDeyAkfWtZl8wR4VTq0+Tm49hdo1NeCl2nOOVew7NlXQ6tC17cbmK/fqvb3mp8JiOSlZ5P8AblfGYflY3jmsjcuQXKwYqHJKQs8Qs99Mw3Z/4EcD3imKw3JyvHJ5fYYTEqpG0s1mO8Tyiwsfv4mEHq5xb+QN6hjRqSyi+BPKvTjnJcRNi/aLgE3Ss56kjf4sAPWpo4Gs+i3mQSx9BdNxJjPaxGP3WHdu12VP05qsQ0ZJ70uBXlpOPViKJfaNjptIYkUfVjZz5k29KmWBoQ35etiF46vPcj6XF+Kx+05f3s7oD1yJD+VCCfKu6+Dp5W9znJ42pndegt/s1WY85iAz8QoZz5tlry9JQjshH4PS0ZUltnL5JocHAB7sjnUdJguo7FF/Wq89JVXupIsQ0ZSW9dksLOFJTDohBUBsuYBmF7F5NxA1OtVp4mrPOTLUMNShlFDeDY2IniWVmAFg2rE9jaDxqAnLs/I3pIb859I3CaKbgAm51O8gcKAZbO2Hh4XJsh0IC9Jz71wSGJsQNNO3uoBjoc0fNllbUAgKLaX0NuNj40Baw+DewCRqgG6wvv8AIUBZ/sd2HTc+Fh8B/GgJsFsxBv8AeGh/xvv130AxjgVdwFAGIhV1ZWAZWBBB3EHQiuxk4u6zOSipKzNJw2IbZUwikJbByn5NzqYzxU9nb1a9dtGcVi4cpDfWa7e8zIzeEnqT3Hk+zufcbwjggEG4O4is01DKgCgCgKO3B/6eU8VUsO9OmPUUBBLGHRl4MpHgwtXYuzTOSV00aF7HZisuJiO/Kht2oxU/qrV0krxjL92mRox2lKJ7yzhjjnCswAfNGRfXJL7rW6g1ZlObhJSXQatSGvFxfSXfZFtE5ZsI+jRtmA7CcrDwYD8dX9IQu41Fkyho+psdN5o2HlPssSIwtv1W3Bh3/wBWJrNNI5VtLZqyOTITFICQ4yhsxHzveFj19e/iav0Mc6cdWSuZ+IwKqS1ou3aVG2ZCuhd2axIWype34qkekpdETxHRkemTJxhYVW6wmQ6WDOxJv9jLUMsfWeVl5E0dH0Vmr+ZPhxKVZo4EjVGIZxEGGg4MwuxuQLX31XlXqSzkyeNClHKKHGG2NjHEZlOTMLEM50Nrjoi9tx0qImMsfyNOZL5pM3vFAoyhTewLsAGJ49QoBlDyWiSVXYKFBJ6UhuQw90pooObUsN9u2gG2EWKN25tBZgCMicRodbfZoCXBYIofk0a7EnpyMdScxIUEi9AXMPgXfModRlNmVABa4vY3vwPrQEuB2OpBDm5U21udOB1Nt1uFAMotnovD+vCgMpsOBZlUXU8BvB0I/rqoCzQBQFLHbRgg6UsiRkj5zAE9wJ1r3CnOe6myOdWEN5pGs7R9o2GTSIPKewZV8218hV6noyrLbKyKNTSlGOyN2KztzamM0gi5lD86387/ABAqbkcHR35az/ez5ZDy2NrbkdVfvb8InwXs+eRs+MnZ26gST3F218q8z0lqrVoxUT1DRms9atJyN32fgkhQRxiyruFyfjWZKTk3J5s1IQUIqMckWa8noKAKAwnjzKyncQR5i1AJ9lSZooyd5Rb99hegNB5KfIbblj+m0yjx+VHoK2MR9eEUvD7GNh/oxco9t/ubfy42fziXA95SviOkvresc2TnezNp/s2OgxJNklAEnj0Hv3EB61aX+fDOHSv1GTW/wYpT6GdpnizqR5VlGsc35VbGikns0MjO4XM6qzBFQ2suXQO1t5Om/qFAXZOT0IkhlSJFALc5n35WSwBvfUG2l+ugLsOQI8aXG8AxLqA3EECwI1HhQEeH2QMgj5t5FGWwkewGW9rKm7f1a0BZiwJKskRiUprkS1ww1110NxxFAX/7NJjz3Z9LhQ1r34aWAoChhiHKqiojmRkLe+NIy6kXCmza7/om3XQDbCMHihmyAHolhv8Ae6LWvwv8KANtYFnZSiEuMpDXWwKNmUMG1C3uSV1NrUBcwuBEcjstgrqtwB84FiW8bjyoCwIrMW6wAfDjQEeMx0cQvJIiDrZgvxr1GEpO0Vc8ynGCvJ2Nd2h7QMFFudpD1RqT+ZrD1q3T0fXl0W8SnU0jQh038BBifaPNJf8AZsNp9JyW8wtgvias/wCnU6e2rO3oVXpGrU2UYCDaHKLFy3EuKyD6EW/X/hfxanLYKlux1n+9v2O8jjau/LVX72fcULzXvWaQni5yg96rr+avE9J1Hsgkj3DRdNbZtv8AePqO/Zrji20GjdUyZXCgItsxCyKb2uTlSTeeJqtXqTnGMm27lqhThCUoxSVjslqqloKAKAKAKAKAKAR7M0Vl+jJKvgJGt+XLQGgbfPMbcik4O0B8GtET6NWxQ+vCOPZf7mNX+jGKXbb7HTNuR3gfQkgXAUXNx1Csc2TjO24CyzLkZchEyZrXKt0XFgT9U/dq9gKupVt2/qKOkKWvS1lmv1nUfZ9tf9pwUZJu8fyb96bj4rlPeTUWLpcnVa6HtJMJV5Skn0rYXNuxKoDktqQuVL3ZmICgWtqe8CqxaE7SxhbiIhxLzTGQZshK5gegWL36IAB3nhQDPZcivGkxVQwJSQC+nStqG1BBymx3ZjQFfHhRiVAaTMGVyVDnKoFhEqoLdI3JJ4HuoCTZWynSVDqEiWRATkGZWYFfdJLdZJt3bzQDmPDAIUPunMNCQbNwuNRvOooCJNlx2YMOczWuZOkTl0G/q18zQEeN2zhoBaSaJLC2UsoOnAKNfSpIUak92LZFOtThvNGvY72k4NPc5yU/VWw83t6Xq3DR1aWdkVJ6SoxyuxFiPaTiJLjD4YDtbNJ+kKBVj/T6UNtSfwV3pGrU/ih8iTH8ocdJ+9xQiBNrKwXw+SBbzop4Klkr+vuHTxtXN29PYUNFHmJdpJG330W/icxPpXmelHlCNv3uPUdFxe2pJvw/JLBBKy3jhCb+kyX7ulIbeItVSpjK885cNhcp4KhDKPHaW32bK+UvJe2+xZ7X00t0R51VLRcg5MLrmzG5+cwUeS3PrQDbBbIjjHuIerok2/ETQFHCvzO1o2towiPiW/Z/0uasvbh13P3KsdldrtXsddqsWgoAoAoAoAoAoBLALTTj/eKw7miT+YNQHP8A2txlJsNMN+Rlv2xsGH661tHO8ZR/dqMfSStOM1+2OrYeUOqsNzAEdxF6ymrOxrp3VzlXLfZxhxCS3ZkWQIy2FhDKCp3b9+80i3F3QklJWZj7MMacNjZcK50kuB9uO5B8VzelauNiqlFVV+3/ACZGCk6VZ0n+2OqY5HaNhGwVyLKxFwD12rJNgW4XYdo1R3vlYOpQFCHF7tcklibm5NAXAIcOhDMqqSSxdhqTvJLHUmuqLlkjy5KObE+O5dYGLTnw56owz+qjL61Zhgq0urx2FeeNox63A1/G+1WMfuYHb7bBPRc1WYaMl1pJFWelI9WLYqxPLjaMo+TjWJfpZP5pTl9Kk5rhae/K/n9iPnOLqbkbeX3EeMxmJlvz+MNuKh2Yfhj6HrTnWFp7kb+XyOa4qpvyt5/CFkSQ26Cyyt1aIPIZvjUc9Jze6kiWGi6a3m36DKHDtbowpGfrAFu/5Qn0qrPF1pZyflsLUMHQhlFee0sjZEs6jO7kdQ1Fxw6RA39VViylbIuJydjSxkIHa7E/DLr40AwGzUjKsNNbGwC6N2jXfbjQDGDAgnopmPXYsfM3NAMF2HK4IK2BFukQN/ZvoC5guTrFRzji+45RxGh1P+FAM4NhxLvBb7R/gNKA1Pl/hxFNhpI1A6Ey6C3SCh03fWFXaH1YepHss/UpV7xxFOXbdG+RuGAI3EAjxqkXTKgCgCgCgCgCgE84tiW+tEh8Udwf1LQGpe1nD5sLE/0JbeDo38QK0NHStUa7UZ2ko3pp9jNr5F4nnMDhm/3Sqe9BkPwqriY6tWS7y1hpa1KL7hVy4wbupNkCEFSxYk7swNrWFtePCoSc5jicWY3w2MTVhlud13itv+0mX1rWwTVSlKm/25j46Lp1o1V+2Nlm9oePl/cYdVHXkd7feNl8xXOZ0Ib8vVI9PGV57kRNjtt4+TSbGCO/ASKp/DACfOu8pg6e6r+vuc5LGVN529PYTzJFm6cskrae6u+/EO51HhXl6SS2Qielo1vbOX75lqGGPNZIcxte7MznyTKPSoJ4+tLJ28ixDR9COav5lqLDYjN0WSJdOiqqp7fc6XnVaVWct5tlmNKEd1JFyLk+zMWYuSbXvpu7WN+PVUZIXMPsNFexA1Fxe7btD1Dq4UBZtGhy5XIuFuLBcxGYLlW19Oy1AWtjFpTlSLeoYZNRroQTYAMNNO2gG+H5OynnFayg6izdKzDW1uN78eNAe4LkmN7EsAxOUjmxZ1ystje1rDXjc0A+wexIkjVMgJCgXPS1A39KgGarYUB7egKGP21h4P3s0aHqLDN+HealhRqT3YtkU69OG9JI1vH+0jCJ+7Ekp+quUeb2PpVuGja0s7Ipz0nRjldmq7W5WyY94VWCyxyq/RzO1hoRoBpYnhwq7TwUaEZOUs012FGpjZ15RUY5O/adK5NSXwsNzcqgQn60fQPqprCN8Z0AUAUAUAUAUAq2mLTwt1rKnicjj9DUAl5f4fPs+f6oV/wupPperWDlatEq42OtRkR+yfE58AF/2cjr5kP/ADV7x8bVr9qRHo+V6Nuxmybb2es8LI4uN4FzYldQDbeOw6VSLxxmXAYmEGNLgZiwIFxa5A6Q9027a6m1kcaTIxs6Urd3zkHMSWL2113XAAHWa4dL45Mhuk4vbi2VQB+b+FAXINnQhQVIcXt8kufXq1zAeQoC1HHGyxyBTlzWs/Ubre27fY0AyxOBlygoGReOVQCSdFC5hbfQEZ5PzvlZnW4RD0cz9NWN1UocoJ4k0BtH+jiAoxLMQdRcAWYWO7Xq48KAt/2MgdWWy5Rp0QSCd5u19baUBdiwyqSRe/aSbAm9hfcL0BLbjQCzH8osLDcSTxqR83MC34VufSpoUKs92LIZ4ilDekjW8f7TcMukSSSHrsEXzbX0q3DRlV7zS9SnU0pSjupv0EE3tExk5y4eFV7FVpXH8Py1aWjqMFepL4Kr0lWnspx+RZjZ8dL/AO4xPNj6Lyhf/qj1/LXeWwdLdV/BXOchjau87eLsLhgsOvvSSSHqjUIPxPc/lqOelH1I8SWGiV15cDOPExg5YoEzHdmDTOfunonwSqc8dXl1reGz8+pchgKEOrfx2/j0HeD2DtDE2UrJHGSLl7RhQTqRFobgX0y1Vcm8y2klkdWwOESGNI4xZEUKo7ALV5Ok9AFAFAFAFAFAK9ui3Mt9GZfzhovi4oCLa2G53DzR/TikXxKED1tXulLVmn3ojqx1oSXczTPYtirpiI+oxuPvBlP6VrR0nHbGXiZ2jJbJROkTpcbyO1dDWWapzjaChJmAgY3RpUuc7ZQL6g3K9VAWNlYKeWyutlkS63UIPrW6RJGo3gUA1w3JovDaVgbCxVRe5Q7rm3EUBY2ZycULIXRs8gJJZhYG2UAKnADr1oBxhtmIkQjVVFlC3AHAWvQFuSIMLMA3eL69dAeiwHAAUAo2hyqwcN8+IjuOCnOfJLmp4YarPdiyCeKpQzkjWtoe1GBbiKKSQ9bEIvnqfSrcNGVHvNL1KdTSdNbqb9BDL7QcdiCVw8ar2Ro0jeZuPSrK0fQp7Zu/nYqvSFepsgvS4txsOOm/9ziMgO9ZZrf/AFJc/lrqxGEpbq4Ic2xdbefFlNdm4ZPekklPVGgjX8b3P5KinpR9WPEmhopdeXD8/YzGMiQgRwRgndnvKx7g3RPgtU542tLrW8NhchgaEOrfx2jWDZm0MSABHKE6mtCn4Dl07lNVnJvMtJJbENsB7NpTYzTIg4rGpc/ibKB5GuHTY8ByAwcfvK8p65HNvwrZT4iuA2HB4KOIZYo0jXqRQo9BQFigCgCgCgCgCgCgCgFvKMf+nkb6GWT/AJTLJ/LQEse+gOZ+zb5DaeIg3C0qgdscgt6XrXxv10Iz8PVGPgvoxEo+J1msg2CjDgGDs5kvmOoyjdwW5voOy1ATYfBohuotpYak2HULnQd1ASHKgJNgN5J0HfRK+Rxuwl2hyywUPvYhCepLyH8l7eNWIYWtPKPwV6mLowzl8ms4/wBqsQ0hgd+1yEHfYZj8Ktw0ZN7zt6lSelILdVxDLy92hiSVgUL2RRl28zm+AqysDQp7Zviys8diKjtBcEUMZszGza4qbKOqeb/trmYfhpzrDUt30Xyc5riqu96sjj2Nhk9+WSU9UaCNfxyXP5agnpR9WPH8FiGi115cPySmeCL3IIl7ZSZT5Ocn5aqTxtafWt4bC5DBUIdW/jtL8UOOxAsiTFOq3NR+AOVLd1V277WWUktiGWC9n87fvZYoh1Lmkb+UA+Jrlzo/wXIHCJ+8Mkp+s+UeUeX1vXAbDgMBBALQxRx9eRAt+8jfQFznKAM9Ae56AM1Ae3oD29AFAFAFAFAFAFAQY+DnIpE+kjL+IEUAv2XNnijf6SIfNQaA53LIMNt/MSFVnuSTYWli3kn6xrXX+TB2X7ZmO/8AHjP3pRu20OXWBi3zhz1Rgv6qMvmaowwdaWUeOwvTxlGPW4bTWtoe1dBpBh2PbIwX8q3v51aho19aXAqz0nHqx4iGXlztLFHLDcfVgizHzIYjwtVhYPD09svVlZ4zEVNkfRFKfYWNmN8TKE//ACJrnwQFnHlXed4ansj6ILCYmptl6sli5P4ZPfmklPVGgjX8Ulz+Wq89Jvqx4liGi49aXAsg4eIXTDxD60pMp8nOT8tVJ4ytLrW8NhbhgqEerfxJxjMRMMqc668AgyR/yx1XbbzLKSWxFjDcmZ294xxDtJdvJbD81cOjbC8koB+8eSTsvza/k6X5qAeYDCQQ/uoY0PWFGY97HU+JoC9+10B6MRQGQloDNZKAkDUBmDQEgoDJRQGYoD0CgPaAKAKAKAKAKAKAR7E0iC/QaRPCORkHoBQGle0Lk4+IxSyK8SLzShi72NwW+aoLHTLwrRwmLhSp6ss7mZi8HOrUvHsEkXJfDJ+8nkkPVEgQfikufy16npJ9WPE8w0YutLgXI4sPFrHhox9aUmU9/TOQfhqrPF1p5y4bC3DB0YdXieTbdZxlEjMPoxiy+SAKKrN3zLKSWRVUu25Qo+sbnyW/xodJosKp992PYtkH8W9aAY4RYkN0jW/0iMzfia5rtgMVxrGljlyeOdjXDpZjJoCwimgLCIaAnSKgJ0ioCZYqAlWKgJFjoDMLQGVqA9oAoAoAoAoAoAoDB5AKAVbQ20sYNAapHyujjSb/AGhmYqtibBlRsxA4Zi3iDQGs4nbDMSQjMTqS5tft0ua7YFVppW45fsi3qb/wpYHi4O5uRmPW12+O6gLseFY8DQFqLZznhQF6HZDdVAX4NkGlwXodl24VwF2LZ3ZQFmPA0BYTB0BOuFoCVcPQEgiFAZBaA9tQHtAFAFAFAFAFAFAFAFAFAQTQ3oBZitjh99ALpOSyHhQGA5Kp1UBIvJlBwFATpyfUcBQFhNjKOAoCZNljqoCZdnigJVwgoCQYcUBkIhQGYUUB7agCgCgCgCgCgCgCgCgCgCgCgCgCgCgCgCgCgPDQAaAKABQBQHtAFAFAFAFAFAFAFAFAFAFAFAFAFAFAFAFAFAFAFAFAf//Z"/>
          <p:cNvSpPr>
            <a:spLocks noChangeAspect="1" noChangeArrowheads="1"/>
          </p:cNvSpPr>
          <p:nvPr/>
        </p:nvSpPr>
        <p:spPr bwMode="auto">
          <a:xfrm>
            <a:off x="155575" y="-2560638"/>
            <a:ext cx="53340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2" name="Picture 4" descr="http://www.theemailadmin.com/wp-content/uploads/2013/01/GFI264-Calendar-3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3" y="2810131"/>
            <a:ext cx="861728" cy="8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350905" y="2903843"/>
            <a:ext cx="3277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Feb 2013 – </a:t>
            </a:r>
            <a:r>
              <a:rPr lang="en-GB" sz="1400" dirty="0" err="1">
                <a:latin typeface="+mn-lt"/>
              </a:rPr>
              <a:t>AppNote</a:t>
            </a:r>
            <a:r>
              <a:rPr lang="en-GB" sz="1400" dirty="0">
                <a:latin typeface="+mn-lt"/>
              </a:rPr>
              <a:t> in Bioinformatics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Early </a:t>
            </a:r>
            <a:r>
              <a:rPr lang="en-GB" sz="1400" dirty="0">
                <a:latin typeface="+mn-lt"/>
              </a:rPr>
              <a:t>2014 – First F1000 </a:t>
            </a:r>
            <a:r>
              <a:rPr lang="en-GB" sz="1400" dirty="0" smtClean="0">
                <a:latin typeface="+mn-lt"/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latin typeface="+mn-lt"/>
              </a:rPr>
              <a:t>2015 – Workshops and </a:t>
            </a:r>
            <a:r>
              <a:rPr lang="es-CO" sz="1400" dirty="0" err="1" smtClean="0">
                <a:latin typeface="+mn-lt"/>
              </a:rPr>
              <a:t>hackathons</a:t>
            </a:r>
            <a:endParaRPr lang="en-GB" sz="1400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364" y="2954600"/>
            <a:ext cx="285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Aug 2011 – </a:t>
            </a:r>
            <a:r>
              <a:rPr lang="en-GB" sz="1400" dirty="0" smtClean="0">
                <a:latin typeface="+mn-lt"/>
              </a:rPr>
              <a:t>Student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Dec 2012 – First release at </a:t>
            </a:r>
            <a:r>
              <a:rPr lang="en-GB" sz="1400" dirty="0" smtClean="0">
                <a:latin typeface="+mn-lt"/>
              </a:rPr>
              <a:t>EBI</a:t>
            </a:r>
            <a:endParaRPr lang="en-GB" sz="1400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57200" y="3872258"/>
            <a:ext cx="4688213" cy="846023"/>
            <a:chOff x="1904168" y="3285823"/>
            <a:chExt cx="4688213" cy="846023"/>
          </a:xfrm>
        </p:grpSpPr>
        <p:sp>
          <p:nvSpPr>
            <p:cNvPr id="46" name="Freeform 45"/>
            <p:cNvSpPr/>
            <p:nvPr/>
          </p:nvSpPr>
          <p:spPr>
            <a:xfrm>
              <a:off x="2538541" y="3302218"/>
              <a:ext cx="4053840" cy="829628"/>
            </a:xfrm>
            <a:custGeom>
              <a:avLst/>
              <a:gdLst>
                <a:gd name="connsiteX0" fmla="*/ 0 w 4053840"/>
                <a:gd name="connsiteY0" fmla="*/ 0 h 829627"/>
                <a:gd name="connsiteX1" fmla="*/ 3639027 w 4053840"/>
                <a:gd name="connsiteY1" fmla="*/ 0 h 829627"/>
                <a:gd name="connsiteX2" fmla="*/ 4053840 w 4053840"/>
                <a:gd name="connsiteY2" fmla="*/ 414814 h 829627"/>
                <a:gd name="connsiteX3" fmla="*/ 3639027 w 4053840"/>
                <a:gd name="connsiteY3" fmla="*/ 829627 h 829627"/>
                <a:gd name="connsiteX4" fmla="*/ 0 w 4053840"/>
                <a:gd name="connsiteY4" fmla="*/ 829627 h 829627"/>
                <a:gd name="connsiteX5" fmla="*/ 0 w 4053840"/>
                <a:gd name="connsiteY5" fmla="*/ 0 h 8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829627">
                  <a:moveTo>
                    <a:pt x="4053840" y="829626"/>
                  </a:moveTo>
                  <a:lnTo>
                    <a:pt x="414813" y="829626"/>
                  </a:lnTo>
                  <a:lnTo>
                    <a:pt x="0" y="414813"/>
                  </a:lnTo>
                  <a:lnTo>
                    <a:pt x="414813" y="1"/>
                  </a:lnTo>
                  <a:lnTo>
                    <a:pt x="4053840" y="1"/>
                  </a:lnTo>
                  <a:lnTo>
                    <a:pt x="4053840" y="82962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3250" tIns="144781" rIns="270256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Users</a:t>
              </a:r>
            </a:p>
            <a:p>
              <a:pPr lvl="0" algn="ctr" defTabSz="1689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Developers </a:t>
              </a:r>
              <a:endParaRPr lang="en-GB" sz="1400" dirty="0">
                <a:solidFill>
                  <a:schemeClr val="tx1"/>
                </a:solidFill>
              </a:endParaRPr>
            </a:p>
            <a:p>
              <a:pPr lvl="0" algn="ctr" defTabSz="1689100">
                <a:lnSpc>
                  <a:spcPct val="90000"/>
                </a:lnSpc>
                <a:spcAft>
                  <a:spcPct val="35000"/>
                </a:spcAft>
              </a:pPr>
              <a:r>
                <a:rPr lang="en-GB" sz="1400" kern="1200" dirty="0" smtClean="0">
                  <a:solidFill>
                    <a:schemeClr val="tx1"/>
                  </a:solidFill>
                </a:rPr>
                <a:t>Collaborators</a:t>
              </a:r>
              <a:endParaRPr lang="en-GB" sz="1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904168" y="3285823"/>
              <a:ext cx="984006" cy="829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Who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547664" y="5174311"/>
            <a:ext cx="7139137" cy="846023"/>
            <a:chOff x="1809465" y="3285823"/>
            <a:chExt cx="4782917" cy="846023"/>
          </a:xfrm>
        </p:grpSpPr>
        <p:sp>
          <p:nvSpPr>
            <p:cNvPr id="50" name="Freeform 49"/>
            <p:cNvSpPr/>
            <p:nvPr/>
          </p:nvSpPr>
          <p:spPr>
            <a:xfrm>
              <a:off x="2122568" y="3302218"/>
              <a:ext cx="4469814" cy="829628"/>
            </a:xfrm>
            <a:custGeom>
              <a:avLst/>
              <a:gdLst>
                <a:gd name="connsiteX0" fmla="*/ 0 w 4053840"/>
                <a:gd name="connsiteY0" fmla="*/ 0 h 829627"/>
                <a:gd name="connsiteX1" fmla="*/ 3639027 w 4053840"/>
                <a:gd name="connsiteY1" fmla="*/ 0 h 829627"/>
                <a:gd name="connsiteX2" fmla="*/ 4053840 w 4053840"/>
                <a:gd name="connsiteY2" fmla="*/ 414814 h 829627"/>
                <a:gd name="connsiteX3" fmla="*/ 3639027 w 4053840"/>
                <a:gd name="connsiteY3" fmla="*/ 829627 h 829627"/>
                <a:gd name="connsiteX4" fmla="*/ 0 w 4053840"/>
                <a:gd name="connsiteY4" fmla="*/ 829627 h 829627"/>
                <a:gd name="connsiteX5" fmla="*/ 0 w 4053840"/>
                <a:gd name="connsiteY5" fmla="*/ 0 h 8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829627">
                  <a:moveTo>
                    <a:pt x="4053840" y="829626"/>
                  </a:moveTo>
                  <a:lnTo>
                    <a:pt x="414813" y="829626"/>
                  </a:lnTo>
                  <a:lnTo>
                    <a:pt x="0" y="414813"/>
                  </a:lnTo>
                  <a:lnTo>
                    <a:pt x="414813" y="1"/>
                  </a:lnTo>
                  <a:lnTo>
                    <a:pt x="4053840" y="1"/>
                  </a:lnTo>
                  <a:lnTo>
                    <a:pt x="4053840" y="82962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3250" tIns="144781" rIns="270256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Aft>
                  <a:spcPct val="35000"/>
                </a:spcAft>
              </a:pPr>
              <a:r>
                <a:rPr lang="en-GB" sz="1400" kern="1200" dirty="0" smtClean="0">
                  <a:solidFill>
                    <a:schemeClr val="tx1"/>
                  </a:solidFill>
                </a:rPr>
                <a:t>To use</a:t>
              </a:r>
              <a:r>
                <a:rPr lang="en-GB" sz="1400" kern="12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GB" sz="1400" kern="1200" dirty="0" smtClean="0">
                  <a:solidFill>
                    <a:schemeClr val="tx1"/>
                  </a:solidFill>
                </a:rPr>
                <a:t> registry at </a:t>
              </a:r>
              <a:r>
                <a:rPr lang="en-US" sz="1400" dirty="0" smtClean="0"/>
                <a:t>biojs.io, </a:t>
              </a:r>
              <a:r>
                <a:rPr lang="en-US" sz="1400" dirty="0" smtClean="0">
                  <a:solidFill>
                    <a:schemeClr val="tx1"/>
                  </a:solidFill>
                </a:rPr>
                <a:t>code at </a:t>
              </a:r>
              <a:r>
                <a:rPr lang="en-US" sz="1400" dirty="0" err="1" smtClean="0"/>
                <a:t>github</a:t>
              </a:r>
              <a:r>
                <a:rPr lang="en-US" sz="1400" dirty="0" smtClean="0"/>
                <a:t>, </a:t>
              </a:r>
              <a:r>
                <a:rPr lang="en-US" sz="1400" dirty="0" smtClean="0">
                  <a:solidFill>
                    <a:schemeClr val="tx1"/>
                  </a:solidFill>
                </a:rPr>
                <a:t>installers at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npm</a:t>
              </a:r>
              <a:endParaRPr lang="en-US" sz="1400" dirty="0" smtClean="0"/>
            </a:p>
            <a:p>
              <a:pPr algn="ctr" defTabSz="1689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kern="1200" dirty="0" smtClean="0">
                  <a:solidFill>
                    <a:schemeClr val="tx1"/>
                  </a:solidFill>
                </a:rPr>
                <a:t>To create </a:t>
              </a:r>
              <a:r>
                <a:rPr lang="en-US" sz="1400" kern="12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sz="1400" dirty="0" smtClean="0">
                  <a:solidFill>
                    <a:schemeClr val="tx1"/>
                  </a:solidFill>
                </a:rPr>
                <a:t>tutorials </a:t>
              </a:r>
              <a:r>
                <a:rPr lang="en-US" sz="1400" dirty="0">
                  <a:solidFill>
                    <a:schemeClr val="tx1"/>
                  </a:solidFill>
                </a:rPr>
                <a:t>at </a:t>
              </a:r>
              <a:r>
                <a:rPr lang="en-US" sz="1400" dirty="0" smtClean="0"/>
                <a:t>edu.biojs.net </a:t>
              </a:r>
              <a:endParaRPr lang="en-US" sz="14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09465" y="3285823"/>
              <a:ext cx="729076" cy="829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Where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 descr="http://images.clipartpanda.com/headway-clipart-ABstract-People-Clip-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3331"/>
            <a:ext cx="799957" cy="79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mages.clipartpanda.com/future-clipart-Life-Choices-Clip-Ar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3" y="5268101"/>
            <a:ext cx="921330" cy="73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Lan Party Pictogram clip art - Download free Other vecto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64" y="4019460"/>
            <a:ext cx="783828" cy="7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1947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2820913" y="1763541"/>
            <a:ext cx="375476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GB" sz="2400" b="1" dirty="0" smtClean="0">
              <a:solidFill>
                <a:srgbClr val="0070C0"/>
              </a:solidFill>
            </a:endParaRPr>
          </a:p>
          <a:p>
            <a:pPr eaLnBrk="1" hangingPunct="1"/>
            <a:endParaRPr lang="en-GB" sz="2400" b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GB" sz="2400" b="1" dirty="0" smtClean="0">
                <a:solidFill>
                  <a:srgbClr val="0070C0"/>
                </a:solidFill>
              </a:rPr>
              <a:t>Use: install, configure, go</a:t>
            </a:r>
          </a:p>
          <a:p>
            <a:pPr eaLnBrk="1" hangingPunct="1"/>
            <a:endParaRPr lang="en-GB" sz="2400" b="1" dirty="0" smtClean="0">
              <a:solidFill>
                <a:srgbClr val="0070C0"/>
              </a:solidFill>
            </a:endParaRPr>
          </a:p>
          <a:p>
            <a:pPr eaLnBrk="1" hangingPunct="1"/>
            <a:endParaRPr lang="en-GB" sz="2400" b="1" dirty="0" smtClean="0">
              <a:solidFill>
                <a:srgbClr val="0070C0"/>
              </a:solidFill>
            </a:endParaRPr>
          </a:p>
          <a:p>
            <a:pPr eaLnBrk="1" hangingPunct="1"/>
            <a:endParaRPr lang="en-GB" sz="2400" b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GB" sz="2400" b="1" dirty="0" smtClean="0">
                <a:solidFill>
                  <a:srgbClr val="0070C0"/>
                </a:solidFill>
              </a:rPr>
              <a:t>Extend</a:t>
            </a:r>
          </a:p>
          <a:p>
            <a:pPr eaLnBrk="1" hangingPunct="1"/>
            <a:endParaRPr lang="en-GB" sz="2400" b="1" dirty="0" smtClean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BioJS</a:t>
            </a:r>
            <a:r>
              <a:rPr lang="en-GB" dirty="0" smtClean="0"/>
              <a:t> principles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1026" name="Picture 2" descr="http://cliparts.co/cliparts/pco/5aA/pco5aA5X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0" y="3016780"/>
            <a:ext cx="2027783" cy="126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32040" y="1652782"/>
            <a:ext cx="3754760" cy="4392488"/>
          </a:xfrm>
        </p:spPr>
        <p:txBody>
          <a:bodyPr/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Discover</a:t>
            </a: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r>
              <a:rPr lang="en-GB" sz="2400" b="1" dirty="0" smtClean="0">
                <a:solidFill>
                  <a:srgbClr val="0070C0"/>
                </a:solidFill>
              </a:rPr>
              <a:t>Combine and integrate</a:t>
            </a: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r>
              <a:rPr lang="en-GB" sz="2400" b="1" dirty="0" smtClean="0">
                <a:solidFill>
                  <a:srgbClr val="0070C0"/>
                </a:solidFill>
              </a:rPr>
              <a:t>Maintain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14157" y="1414645"/>
            <a:ext cx="1635803" cy="1030253"/>
            <a:chOff x="2842348" y="1401553"/>
            <a:chExt cx="1635803" cy="10302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8938" y="2025387"/>
              <a:ext cx="729213" cy="367833"/>
            </a:xfrm>
            <a:prstGeom prst="rect">
              <a:avLst/>
            </a:prstGeom>
          </p:spPr>
        </p:pic>
        <p:pic>
          <p:nvPicPr>
            <p:cNvPr id="1034" name="Picture 10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973" y="1401553"/>
              <a:ext cx="804290" cy="668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raw.githubusercontent.com/gmetais/YellowLabTools/master/doc/img/npm-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348" y="1988840"/>
              <a:ext cx="816992" cy="442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4283968" y="4104499"/>
            <a:ext cx="2016224" cy="875690"/>
            <a:chOff x="4283968" y="4104499"/>
            <a:chExt cx="2016224" cy="875690"/>
          </a:xfrm>
        </p:grpSpPr>
        <p:pic>
          <p:nvPicPr>
            <p:cNvPr id="1038" name="Picture 14" descr="https://help.github.com/assets/images/site/be-social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238080"/>
              <a:ext cx="859631" cy="688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5054743" y="4104499"/>
              <a:ext cx="1245449" cy="875690"/>
              <a:chOff x="3078089" y="5667587"/>
              <a:chExt cx="1245449" cy="875690"/>
            </a:xfrm>
          </p:grpSpPr>
          <p:pic>
            <p:nvPicPr>
              <p:cNvPr id="1044" name="Picture 20" descr="http://usercontent1.hubimg.com/7002808_f248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5444" y="5667587"/>
                <a:ext cx="658094" cy="8756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forked.yannick.io/images/logo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8089" y="5835873"/>
                <a:ext cx="659363" cy="659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Group 41"/>
          <p:cNvGrpSpPr/>
          <p:nvPr/>
        </p:nvGrpSpPr>
        <p:grpSpPr>
          <a:xfrm>
            <a:off x="3095195" y="5420876"/>
            <a:ext cx="1839470" cy="789057"/>
            <a:chOff x="6309475" y="498582"/>
            <a:chExt cx="1839470" cy="789057"/>
          </a:xfrm>
        </p:grpSpPr>
        <p:grpSp>
          <p:nvGrpSpPr>
            <p:cNvPr id="43" name="Group 42"/>
            <p:cNvGrpSpPr/>
            <p:nvPr/>
          </p:nvGrpSpPr>
          <p:grpSpPr>
            <a:xfrm>
              <a:off x="6309475" y="498582"/>
              <a:ext cx="1839470" cy="789057"/>
              <a:chOff x="1964757" y="5515478"/>
              <a:chExt cx="1839470" cy="789057"/>
            </a:xfrm>
          </p:grpSpPr>
          <p:graphicFrame>
            <p:nvGraphicFramePr>
              <p:cNvPr id="45" name="Object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4456793"/>
                  </p:ext>
                </p:extLst>
              </p:nvPr>
            </p:nvGraphicFramePr>
            <p:xfrm>
              <a:off x="1964757" y="5515478"/>
              <a:ext cx="559586" cy="7890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4" name="Image" r:id="rId10" imgW="1764720" imgH="2488680" progId="Photoshop.Image.7">
                      <p:embed/>
                    </p:oleObj>
                  </mc:Choice>
                  <mc:Fallback>
                    <p:oleObj name="Image" r:id="rId10" imgW="1764720" imgH="2488680" progId="Photoshop.Image.7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964757" y="5515478"/>
                            <a:ext cx="559586" cy="78905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6" name="Picture 43" descr="http://xiostorage.com/wp-content/uploads/2015/10/test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2198" y="5586734"/>
                <a:ext cx="742029" cy="651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4" name="Picture 18" descr="http://static1.formtools.org/site/images/modules_icon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2514" y="625711"/>
              <a:ext cx="584243" cy="584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652498" y="2504844"/>
            <a:ext cx="1548002" cy="642028"/>
            <a:chOff x="6652498" y="2504844"/>
            <a:chExt cx="1548002" cy="642028"/>
          </a:xfrm>
        </p:grpSpPr>
        <p:grpSp>
          <p:nvGrpSpPr>
            <p:cNvPr id="3" name="Group 2"/>
            <p:cNvGrpSpPr/>
            <p:nvPr/>
          </p:nvGrpSpPr>
          <p:grpSpPr>
            <a:xfrm>
              <a:off x="7730253" y="2504844"/>
              <a:ext cx="470247" cy="642028"/>
              <a:chOff x="7730253" y="2504844"/>
              <a:chExt cx="470247" cy="642028"/>
            </a:xfrm>
          </p:grpSpPr>
          <p:pic>
            <p:nvPicPr>
              <p:cNvPr id="13" name="Picture 12" descr="https://raw.githubusercontent.com/gmetais/YellowLabTools/master/doc/img/npm-logo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7692" y="2504844"/>
                <a:ext cx="354146" cy="192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61" descr="https://encrypted-tbn0.gstatic.com/images?q=tbn:ANd9GcSuZaPsKPx3ZMyLMJvC2TJIAyahajsKsHHb3dlXQzd48-bKyKNVC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0253" y="2676625"/>
                <a:ext cx="470247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652498" y="2712071"/>
              <a:ext cx="113364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Example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1088" name="Picture 64" descr="https://fpimage.cdnpk.net/free-icon/settings-gears_318-76225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77" y="3402578"/>
            <a:ext cx="661053" cy="66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83661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02.12.2015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764704"/>
            <a:ext cx="3491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0070C0"/>
                </a:solidFill>
              </a:rPr>
              <a:t>discover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37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40" name="Donut 39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41" name="Circular Arrow 40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42" name="Circular Arrow 41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43" name="Circular Arrow 42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44" name="Circular Arrow 43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45" name="Circular Arrow 44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65485"/>
            <a:ext cx="3895365" cy="2668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645024"/>
            <a:ext cx="4500915" cy="2623921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7058028" y="415499"/>
            <a:ext cx="1635803" cy="1030253"/>
            <a:chOff x="2842348" y="1401553"/>
            <a:chExt cx="1635803" cy="103025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8938" y="2025387"/>
              <a:ext cx="729213" cy="367833"/>
            </a:xfrm>
            <a:prstGeom prst="rect">
              <a:avLst/>
            </a:prstGeom>
          </p:spPr>
        </p:pic>
        <p:pic>
          <p:nvPicPr>
            <p:cNvPr id="48" name="Picture 10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973" y="1401553"/>
              <a:ext cx="804290" cy="668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2" descr="https://raw.githubusercontent.com/gmetais/YellowLabTools/master/doc/img/npm-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348" y="1988840"/>
              <a:ext cx="816992" cy="442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91309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02.12.2015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grpSp>
        <p:nvGrpSpPr>
          <p:cNvPr id="22" name="Group 21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23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26" name="Donut 25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7" name="Circular Arrow 26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8" name="Circular Arrow 27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9" name="Circular Arrow 28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30" name="Circular Arrow 29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31" name="Circular Arrow 30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Easy to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43808" y="859359"/>
            <a:ext cx="34914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0070C0"/>
                </a:solidFill>
              </a:rPr>
              <a:t>use</a:t>
            </a:r>
          </a:p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Install, configure, go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6" y="2213521"/>
            <a:ext cx="5668715" cy="1516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0" y="4256677"/>
            <a:ext cx="5438106" cy="18141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7351908" y="135717"/>
            <a:ext cx="1548002" cy="642028"/>
            <a:chOff x="6652498" y="2504844"/>
            <a:chExt cx="1548002" cy="642028"/>
          </a:xfrm>
        </p:grpSpPr>
        <p:grpSp>
          <p:nvGrpSpPr>
            <p:cNvPr id="40" name="Group 39"/>
            <p:cNvGrpSpPr/>
            <p:nvPr/>
          </p:nvGrpSpPr>
          <p:grpSpPr>
            <a:xfrm>
              <a:off x="7730253" y="2504844"/>
              <a:ext cx="470247" cy="642028"/>
              <a:chOff x="7730253" y="2504844"/>
              <a:chExt cx="470247" cy="642028"/>
            </a:xfrm>
          </p:grpSpPr>
          <p:pic>
            <p:nvPicPr>
              <p:cNvPr id="42" name="Picture 41" descr="https://raw.githubusercontent.com/gmetais/YellowLabTools/master/doc/img/npm-logo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7692" y="2504844"/>
                <a:ext cx="354146" cy="192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1" descr="https://encrypted-tbn0.gstatic.com/images?q=tbn:ANd9GcSuZaPsKPx3ZMyLMJvC2TJIAyahajsKsHHb3dlXQzd48-bKyKNVC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0253" y="2676625"/>
                <a:ext cx="470247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ectangle 40"/>
            <p:cNvSpPr/>
            <p:nvPr/>
          </p:nvSpPr>
          <p:spPr>
            <a:xfrm>
              <a:off x="6652498" y="2712071"/>
              <a:ext cx="113364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Example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5868144" y="2264760"/>
            <a:ext cx="2245708" cy="1407718"/>
            <a:chOff x="5815959" y="3166871"/>
            <a:chExt cx="2245708" cy="1407718"/>
          </a:xfrm>
        </p:grpSpPr>
        <p:grpSp>
          <p:nvGrpSpPr>
            <p:cNvPr id="10" name="Group 9"/>
            <p:cNvGrpSpPr/>
            <p:nvPr/>
          </p:nvGrpSpPr>
          <p:grpSpPr>
            <a:xfrm rot="10800000" flipV="1">
              <a:off x="5815959" y="3166871"/>
              <a:ext cx="2245708" cy="1407718"/>
              <a:chOff x="2699792" y="3717032"/>
              <a:chExt cx="3672408" cy="2592288"/>
            </a:xfrm>
          </p:grpSpPr>
          <p:pic>
            <p:nvPicPr>
              <p:cNvPr id="11" name="Picture 10" descr="IMG_8511RFLXLR (1).jpg"/>
              <p:cNvPicPr>
                <a:picLocks noChangeAspect="1"/>
              </p:cNvPicPr>
              <p:nvPr/>
            </p:nvPicPr>
            <p:blipFill>
              <a:blip r:embed="rId3"/>
              <a:srcRect l="22951" t="19672" r="21311" b="21311"/>
              <a:stretch>
                <a:fillRect/>
              </a:stretch>
            </p:blipFill>
            <p:spPr>
              <a:xfrm>
                <a:off x="2699792" y="3717032"/>
                <a:ext cx="3672408" cy="2592288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574646" y="3943814"/>
                <a:ext cx="1800200" cy="2160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8224" y="3291458"/>
              <a:ext cx="734285" cy="1171663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244680" y="2264760"/>
            <a:ext cx="2048123" cy="1417952"/>
            <a:chOff x="2699792" y="3717031"/>
            <a:chExt cx="3672410" cy="2592288"/>
          </a:xfrm>
        </p:grpSpPr>
        <p:pic>
          <p:nvPicPr>
            <p:cNvPr id="7" name="Picture 6" descr="IMG_8511RFLXLR (1).jpg"/>
            <p:cNvPicPr>
              <a:picLocks noChangeAspect="1"/>
            </p:cNvPicPr>
            <p:nvPr/>
          </p:nvPicPr>
          <p:blipFill>
            <a:blip r:embed="rId3"/>
            <a:srcRect l="22951" t="19672" r="21311" b="21311"/>
            <a:stretch>
              <a:fillRect/>
            </a:stretch>
          </p:blipFill>
          <p:spPr>
            <a:xfrm>
              <a:off x="2699792" y="3717031"/>
              <a:ext cx="3672410" cy="259228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74646" y="3943813"/>
              <a:ext cx="1800201" cy="21602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 descr="nanog_big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5404" y="4178056"/>
              <a:ext cx="1728193" cy="1713248"/>
            </a:xfrm>
            <a:prstGeom prst="rect">
              <a:avLst/>
            </a:prstGeom>
          </p:spPr>
        </p:pic>
      </p:grpSp>
      <p:cxnSp>
        <p:nvCxnSpPr>
          <p:cNvPr id="14" name="Conector recto 36"/>
          <p:cNvCxnSpPr>
            <a:endCxn id="15" idx="2"/>
          </p:cNvCxnSpPr>
          <p:nvPr/>
        </p:nvCxnSpPr>
        <p:spPr bwMode="auto">
          <a:xfrm>
            <a:off x="3181834" y="3084038"/>
            <a:ext cx="120751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Elipse 37"/>
          <p:cNvSpPr/>
          <p:nvPr/>
        </p:nvSpPr>
        <p:spPr bwMode="auto">
          <a:xfrm>
            <a:off x="4389353" y="2940022"/>
            <a:ext cx="376657" cy="2880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co de bloque 45"/>
          <p:cNvSpPr/>
          <p:nvPr/>
        </p:nvSpPr>
        <p:spPr bwMode="auto">
          <a:xfrm rot="5400000">
            <a:off x="4297958" y="2760002"/>
            <a:ext cx="576064" cy="648072"/>
          </a:xfrm>
          <a:prstGeom prst="blockArc">
            <a:avLst>
              <a:gd name="adj1" fmla="val 10694869"/>
              <a:gd name="adj2" fmla="val 0"/>
              <a:gd name="adj3" fmla="val 12402"/>
            </a:avLst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adroTexto 52"/>
          <p:cNvSpPr txBox="1"/>
          <p:nvPr/>
        </p:nvSpPr>
        <p:spPr>
          <a:xfrm>
            <a:off x="3158973" y="2651990"/>
            <a:ext cx="13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onSelection</a:t>
            </a:r>
            <a:endParaRPr lang="en-GB" sz="1800" dirty="0"/>
          </a:p>
        </p:txBody>
      </p:sp>
      <p:sp>
        <p:nvSpPr>
          <p:cNvPr id="18" name="CuadroTexto 54"/>
          <p:cNvSpPr txBox="1"/>
          <p:nvPr/>
        </p:nvSpPr>
        <p:spPr>
          <a:xfrm>
            <a:off x="4910026" y="2651990"/>
            <a:ext cx="104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highlight</a:t>
            </a:r>
            <a:endParaRPr lang="en-GB" sz="1800" dirty="0"/>
          </a:p>
        </p:txBody>
      </p:sp>
      <p:sp>
        <p:nvSpPr>
          <p:cNvPr id="19" name="CuadroTexto 55"/>
          <p:cNvSpPr txBox="1"/>
          <p:nvPr/>
        </p:nvSpPr>
        <p:spPr>
          <a:xfrm>
            <a:off x="3181834" y="3084038"/>
            <a:ext cx="74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event</a:t>
            </a:r>
            <a:endParaRPr lang="en-GB" sz="1800" dirty="0"/>
          </a:p>
        </p:txBody>
      </p:sp>
      <p:sp>
        <p:nvSpPr>
          <p:cNvPr id="20" name="CuadroTexto 56"/>
          <p:cNvSpPr txBox="1"/>
          <p:nvPr/>
        </p:nvSpPr>
        <p:spPr>
          <a:xfrm>
            <a:off x="5335721" y="3084038"/>
            <a:ext cx="80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action</a:t>
            </a:r>
            <a:endParaRPr lang="en-GB" sz="1800" dirty="0"/>
          </a:p>
        </p:txBody>
      </p:sp>
      <p:cxnSp>
        <p:nvCxnSpPr>
          <p:cNvPr id="21" name="Conector recto 47"/>
          <p:cNvCxnSpPr/>
          <p:nvPr/>
        </p:nvCxnSpPr>
        <p:spPr bwMode="auto">
          <a:xfrm>
            <a:off x="4910026" y="3093330"/>
            <a:ext cx="108012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23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26" name="Donut 25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7" name="Circular Arrow 26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8" name="Circular Arrow 27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9" name="Circular Arrow 28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30" name="Circular Arrow 29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31" name="Circular Arrow 30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Easy to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732591" y="876631"/>
            <a:ext cx="5607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0070C0"/>
                </a:solidFill>
              </a:rPr>
              <a:t>combine &amp; integrate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3074" name="Picture 2" descr="http://www.equisys.com/solutions/img/solutions_broadcast_faxing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692" y="3263795"/>
            <a:ext cx="512171" cy="60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notreligious.typepad.com/.a/6a00e552e3404e883301348222cc8f970c-p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9" y="3241123"/>
            <a:ext cx="512018" cy="52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03506"/>
              </p:ext>
            </p:extLst>
          </p:nvPr>
        </p:nvGraphicFramePr>
        <p:xfrm>
          <a:off x="2164581" y="4327884"/>
          <a:ext cx="5202858" cy="182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Image" r:id="rId8" imgW="7619040" imgH="2666520" progId="Photoshop.Image.7">
                  <p:embed/>
                </p:oleObj>
              </mc:Choice>
              <mc:Fallback>
                <p:oleObj name="Image" r:id="rId8" imgW="7619040" imgH="266652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4581" y="4327884"/>
                        <a:ext cx="5202858" cy="1821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8" name="Picture 26" descr="https://fpimage.cdnpk.net/free-icon/settings-gears_318-7622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336" y="191997"/>
            <a:ext cx="684633" cy="68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576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to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02.12.2015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419871" y="842013"/>
            <a:ext cx="230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0070C0"/>
                </a:solidFill>
              </a:rPr>
              <a:t>extend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11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14" name="Donut 13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5" name="Circular Arrow 14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6" name="Circular Arrow 15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7" name="Circular Arrow 16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8" name="Circular Arrow 17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9" name="Circular Arrow 18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6135"/>
            <a:ext cx="3378953" cy="2096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48" y="2476205"/>
            <a:ext cx="2533759" cy="13034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726726"/>
            <a:ext cx="2124075" cy="495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4296577"/>
            <a:ext cx="2894376" cy="18142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19" y="4296577"/>
            <a:ext cx="2520937" cy="181425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844076" y="421897"/>
            <a:ext cx="2016224" cy="875690"/>
            <a:chOff x="4283968" y="4104499"/>
            <a:chExt cx="2016224" cy="875690"/>
          </a:xfrm>
        </p:grpSpPr>
        <p:pic>
          <p:nvPicPr>
            <p:cNvPr id="30" name="Picture 14" descr="https://help.github.com/assets/images/site/be-social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238080"/>
              <a:ext cx="859631" cy="688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Group 30"/>
            <p:cNvGrpSpPr/>
            <p:nvPr/>
          </p:nvGrpSpPr>
          <p:grpSpPr>
            <a:xfrm>
              <a:off x="5054743" y="4104499"/>
              <a:ext cx="1245449" cy="875690"/>
              <a:chOff x="3078089" y="5667587"/>
              <a:chExt cx="1245449" cy="875690"/>
            </a:xfrm>
          </p:grpSpPr>
          <p:pic>
            <p:nvPicPr>
              <p:cNvPr id="32" name="Picture 20" descr="http://usercontent1.hubimg.com/7002808_f248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5444" y="5667587"/>
                <a:ext cx="658094" cy="8756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8" descr="http://forked.yannick.io/images/logo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8089" y="5835873"/>
                <a:ext cx="659363" cy="659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to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02.12.2015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335988" y="836712"/>
            <a:ext cx="253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0070C0"/>
                </a:solidFill>
              </a:rPr>
              <a:t>maintain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11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14" name="Donut 13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5" name="Circular Arrow 14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6" name="Circular Arrow 15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7" name="Circular Arrow 16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8" name="Circular Arrow 17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9" name="Circular Arrow 18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38" y="2551092"/>
            <a:ext cx="1373081" cy="463415"/>
          </a:xfrm>
          <a:prstGeom prst="rect">
            <a:avLst/>
          </a:prstGeom>
        </p:spPr>
      </p:pic>
      <p:pic>
        <p:nvPicPr>
          <p:cNvPr id="22" name="Picture 25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91" y="2257359"/>
            <a:ext cx="338490" cy="7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507" y="2328045"/>
            <a:ext cx="629981" cy="68646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722946"/>
              </p:ext>
            </p:extLst>
          </p:nvPr>
        </p:nvGraphicFramePr>
        <p:xfrm>
          <a:off x="3995936" y="2264434"/>
          <a:ext cx="1236012" cy="78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Image" r:id="rId6" imgW="7098120" imgH="4507920" progId="Photoshop.Image.7">
                  <p:embed/>
                </p:oleObj>
              </mc:Choice>
              <mc:Fallback>
                <p:oleObj name="Image" r:id="rId6" imgW="7098120" imgH="450792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5936" y="2264434"/>
                        <a:ext cx="1236012" cy="78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" name="Picture 2" descr="https://s3.amazonaws.com/media-p.slid.es/uploads/nonononono/images/530137/687474703a2f2f64336a732e6f72672f6c6f676f2e73766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06761"/>
            <a:ext cx="535020" cy="5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en/thumb/9/9e/JQuery_logo.svg/1280px-JQuery_log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60015"/>
            <a:ext cx="1860332" cy="4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blog.tryolabs.com/wp-content/uploads/2015/04/logo-578x27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510" y="4225305"/>
            <a:ext cx="1547965" cy="72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phantomjs.org/img/phantomjs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188998"/>
            <a:ext cx="1624572" cy="5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avatars0.githubusercontent.com/u/8770005?v=3&amp;s=40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42" y="4948403"/>
            <a:ext cx="943817" cy="94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026480" y="493543"/>
            <a:ext cx="1839470" cy="789057"/>
            <a:chOff x="6309475" y="498582"/>
            <a:chExt cx="1839470" cy="789057"/>
          </a:xfrm>
        </p:grpSpPr>
        <p:grpSp>
          <p:nvGrpSpPr>
            <p:cNvPr id="29" name="Group 28"/>
            <p:cNvGrpSpPr/>
            <p:nvPr/>
          </p:nvGrpSpPr>
          <p:grpSpPr>
            <a:xfrm>
              <a:off x="6309475" y="498582"/>
              <a:ext cx="1839470" cy="789057"/>
              <a:chOff x="1964757" y="5515478"/>
              <a:chExt cx="1839470" cy="789057"/>
            </a:xfrm>
          </p:grpSpPr>
          <p:graphicFrame>
            <p:nvGraphicFramePr>
              <p:cNvPr id="30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7326125"/>
                  </p:ext>
                </p:extLst>
              </p:nvPr>
            </p:nvGraphicFramePr>
            <p:xfrm>
              <a:off x="1964757" y="5515478"/>
              <a:ext cx="559586" cy="7890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0" name="Image" r:id="rId13" imgW="1764720" imgH="2488680" progId="Photoshop.Image.7">
                      <p:embed/>
                    </p:oleObj>
                  </mc:Choice>
                  <mc:Fallback>
                    <p:oleObj name="Image" r:id="rId13" imgW="1764720" imgH="2488680" progId="Photoshop.Image.7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964757" y="5515478"/>
                            <a:ext cx="559586" cy="78905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31" name="Picture 43" descr="http://xiostorage.com/wp-content/uploads/2015/10/test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2198" y="5586734"/>
                <a:ext cx="742029" cy="651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62" name="Picture 18" descr="http://static1.formtools.org/site/images/modules_icon.gif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2514" y="625711"/>
              <a:ext cx="584243" cy="584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82474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ppt9ECE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14588</TotalTime>
  <Words>331</Words>
  <Application>Microsoft Office PowerPoint</Application>
  <PresentationFormat>On-screen Show (4:3)</PresentationFormat>
  <Paragraphs>135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Geneva</vt:lpstr>
      <vt:lpstr>HelveticaNeueLT Pro 35 Th</vt:lpstr>
      <vt:lpstr>HelveticaNeueLT Pro 45 Lt</vt:lpstr>
      <vt:lpstr>Verdana</vt:lpstr>
      <vt:lpstr>Wingdings</vt:lpstr>
      <vt:lpstr>ppt9ECE.tmp</vt:lpstr>
      <vt:lpstr>Image</vt:lpstr>
      <vt:lpstr>PowerPoint Presentation</vt:lpstr>
      <vt:lpstr>Motivation</vt:lpstr>
      <vt:lpstr>BioJS at a glance</vt:lpstr>
      <vt:lpstr>BioJS principles</vt:lpstr>
      <vt:lpstr>Easy to</vt:lpstr>
      <vt:lpstr>Easy to</vt:lpstr>
      <vt:lpstr>Easy to</vt:lpstr>
      <vt:lpstr>Easy to</vt:lpstr>
      <vt:lpstr>Easy to</vt:lpstr>
      <vt:lpstr>Benefits</vt:lpstr>
      <vt:lpstr>Image credits</vt:lpstr>
      <vt:lpstr>PowerPoint Presentation</vt:lpstr>
    </vt:vector>
  </TitlesOfParts>
  <Company>s 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k</dc:creator>
  <cp:lastModifiedBy>Leyla Jael Garcia Castro</cp:lastModifiedBy>
  <cp:revision>744</cp:revision>
  <cp:lastPrinted>2013-04-23T16:04:19Z</cp:lastPrinted>
  <dcterms:created xsi:type="dcterms:W3CDTF">2010-02-04T09:26:14Z</dcterms:created>
  <dcterms:modified xsi:type="dcterms:W3CDTF">2015-12-02T16:40:02Z</dcterms:modified>
</cp:coreProperties>
</file>