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12"/>
  </p:notesMasterIdLst>
  <p:handoutMasterIdLst>
    <p:handoutMasterId r:id="rId13"/>
  </p:handout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8" r:id="rId9"/>
    <p:sldId id="277" r:id="rId10"/>
    <p:sldId id="279" r:id="rId11"/>
  </p:sldIdLst>
  <p:sldSz cx="9144000" cy="6858000" type="screen4x3"/>
  <p:notesSz cx="7010400" cy="9296400"/>
  <p:custDataLst>
    <p:tags r:id="rId1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cks, Belynda (NIH/NCI) [C]" initials="" lastIdx="8" clrIdx="0"/>
  <p:cmAuthor id="2" name="Jones, Kristine (NIH/NCI) [C]" initials="" lastIdx="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820000"/>
    <a:srgbClr val="CC6600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145" autoAdjust="0"/>
  </p:normalViewPr>
  <p:slideViewPr>
    <p:cSldViewPr snapToGrid="0">
      <p:cViewPr varScale="1">
        <p:scale>
          <a:sx n="114" d="100"/>
          <a:sy n="114" d="100"/>
        </p:scale>
        <p:origin x="150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E7676191-5955-4E57-A651-6ECDB0FBD9C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735EC25A-D07E-4FBE-AC04-E60C283E881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AB50A656-F9E9-41B8-B6CC-564AFA3127B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A9EF07F5-9506-4DD5-AAC3-BE6B285FF6D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/>
            </a:lvl1pPr>
          </a:lstStyle>
          <a:p>
            <a:pPr>
              <a:defRPr/>
            </a:pPr>
            <a:fld id="{05BC771B-3D16-443E-A4C2-3B1856A221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E51C5FD0-4E5E-4D19-9C09-218A65F3BFC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B9CBF685-94D2-49E9-B96B-4AD87FB92DC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81D73B4B-BD02-4AB4-A751-EDD93951EE5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1BA56DF1-8755-4C91-8C8F-B60114909A8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6">
            <a:extLst>
              <a:ext uri="{FF2B5EF4-FFF2-40B4-BE49-F238E27FC236}">
                <a16:creationId xmlns:a16="http://schemas.microsoft.com/office/drawing/2014/main" id="{CC09F9CE-A36C-4740-8A8B-F09FBA5F650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>
            <a:extLst>
              <a:ext uri="{FF2B5EF4-FFF2-40B4-BE49-F238E27FC236}">
                <a16:creationId xmlns:a16="http://schemas.microsoft.com/office/drawing/2014/main" id="{12EB6B1E-6FF1-4E9B-A2DA-72607088FE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D6DC4B9-49C6-429C-80C8-2A8AB6DF19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C672799B-5447-46A3-A4B2-5919BF243E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A56D63A-917D-4085-B991-74253124DC93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F7B72D97-B308-4D4D-BD12-0FD07E469D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68D5A511-F2BC-4C83-8C3A-ADA3196C3A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52B094-8008-4DBF-945E-0C50BA91A0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5618163"/>
            <a:ext cx="2333625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62DCEC2F-A921-4B89-8648-A52174BCDE1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395413" cy="6858000"/>
          </a:xfrm>
          <a:prstGeom prst="rect">
            <a:avLst/>
          </a:prstGeom>
          <a:solidFill>
            <a:srgbClr val="7E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>
              <a:solidFill>
                <a:srgbClr val="7E0000"/>
              </a:solidFill>
            </a:endParaRP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6126301F-840D-47E5-B785-403FA4478C2D}"/>
              </a:ext>
            </a:extLst>
          </p:cNvPr>
          <p:cNvSpPr txBox="1">
            <a:spLocks noChangeArrowheads="1"/>
          </p:cNvSpPr>
          <p:nvPr userDrawn="1"/>
        </p:nvSpPr>
        <p:spPr bwMode="auto">
          <a:xfrm rot="16200000">
            <a:off x="-1189831" y="1962943"/>
            <a:ext cx="44973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3000">
                <a:solidFill>
                  <a:schemeClr val="bg1"/>
                </a:solidFill>
              </a:rPr>
              <a:t>National Cancer Institute</a:t>
            </a:r>
          </a:p>
        </p:txBody>
      </p:sp>
      <p:pic>
        <p:nvPicPr>
          <p:cNvPr id="7" name="Picture 11" descr="fix-DHHS-NIH-onwhite">
            <a:extLst>
              <a:ext uri="{FF2B5EF4-FFF2-40B4-BE49-F238E27FC236}">
                <a16:creationId xmlns:a16="http://schemas.microsoft.com/office/drawing/2014/main" id="{DB5B7FFC-7A63-440D-9D51-C2A0C859952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B2B2B2"/>
              </a:clrFrom>
              <a:clrTo>
                <a:srgbClr val="B2B2B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5745163"/>
            <a:ext cx="1231900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1">
            <a:extLst>
              <a:ext uri="{FF2B5EF4-FFF2-40B4-BE49-F238E27FC236}">
                <a16:creationId xmlns:a16="http://schemas.microsoft.com/office/drawing/2014/main" id="{8B2FA38A-F006-495B-9E68-D4C87DBAB9B6}"/>
              </a:ext>
            </a:extLst>
          </p:cNvPr>
          <p:cNvSpPr txBox="1"/>
          <p:nvPr userDrawn="1"/>
        </p:nvSpPr>
        <p:spPr>
          <a:xfrm>
            <a:off x="1790700" y="6418263"/>
            <a:ext cx="5840413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sz="1200" b="1" i="1" dirty="0">
                <a:solidFill>
                  <a:schemeClr val="bg1">
                    <a:lumMod val="65000"/>
                  </a:schemeClr>
                </a:solidFill>
              </a:rPr>
              <a:t>Supporting the Division of Cancer Epidemiology and Genetics </a:t>
            </a:r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66888" y="1781175"/>
            <a:ext cx="6965950" cy="868363"/>
          </a:xfrm>
          <a:effectLst/>
        </p:spPr>
        <p:txBody>
          <a:bodyPr anchor="b"/>
          <a:lstStyle>
            <a:lvl1pPr>
              <a:lnSpc>
                <a:spcPct val="95000"/>
              </a:lnSpc>
              <a:defRPr b="0" i="0">
                <a:solidFill>
                  <a:srgbClr val="7E0000"/>
                </a:solidFill>
                <a:latin typeface="Arial Black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66888" y="3005138"/>
            <a:ext cx="5883275" cy="1900237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4196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1">
            <a:extLst>
              <a:ext uri="{FF2B5EF4-FFF2-40B4-BE49-F238E27FC236}">
                <a16:creationId xmlns:a16="http://schemas.microsoft.com/office/drawing/2014/main" id="{6B419632-2B15-46BF-89D9-A973F4B96C03}"/>
              </a:ext>
            </a:extLst>
          </p:cNvPr>
          <p:cNvSpPr txBox="1"/>
          <p:nvPr userDrawn="1"/>
        </p:nvSpPr>
        <p:spPr>
          <a:xfrm>
            <a:off x="4305300" y="6429375"/>
            <a:ext cx="4638675" cy="32385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eaLnBrk="1" hangingPunct="1">
              <a:defRPr/>
            </a:pPr>
            <a:r>
              <a:rPr lang="en-US" sz="1500" b="1" i="1" dirty="0">
                <a:solidFill>
                  <a:srgbClr val="7E0000"/>
                </a:solidFill>
              </a:rPr>
              <a:t>Cancer Genomics Research Laboratory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775"/>
            <a:ext cx="8229600" cy="702425"/>
          </a:xfrm>
        </p:spPr>
        <p:txBody>
          <a:bodyPr/>
          <a:lstStyle>
            <a:lvl1pPr algn="ctr">
              <a:defRPr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025" y="948863"/>
            <a:ext cx="8743950" cy="5480512"/>
          </a:xfrm>
        </p:spPr>
        <p:txBody>
          <a:bodyPr/>
          <a:lstStyle>
            <a:lvl1pPr marL="287338" indent="-287338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  <a:defRPr/>
            </a:lvl1pPr>
            <a:lvl2pPr marL="687388" indent="-285750">
              <a:spcBef>
                <a:spcPts val="1200"/>
              </a:spcBef>
              <a:buFont typeface="Arial" panose="020B0604020202020204" pitchFamily="34" charset="0"/>
              <a:buChar char="•"/>
              <a:defRPr/>
            </a:lvl2pPr>
            <a:lvl3pPr marL="1143000" indent="-228600">
              <a:spcBef>
                <a:spcPts val="1200"/>
              </a:spcBef>
              <a:buSzPct val="70000"/>
              <a:buFont typeface="Wingdings" panose="05000000000000000000" pitchFamily="2" charset="2"/>
              <a:buChar char="Ø"/>
              <a:defRPr sz="2000"/>
            </a:lvl3pPr>
            <a:lvl4pPr>
              <a:spcBef>
                <a:spcPts val="1200"/>
              </a:spcBef>
              <a:defRPr sz="2000"/>
            </a:lvl4pPr>
            <a:lvl5pPr>
              <a:spcBef>
                <a:spcPts val="1200"/>
              </a:spcBef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2481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8598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226395-BC8D-4B29-8790-5CE30944A736}"/>
              </a:ext>
            </a:extLst>
          </p:cNvPr>
          <p:cNvSpPr/>
          <p:nvPr userDrawn="1"/>
        </p:nvSpPr>
        <p:spPr>
          <a:xfrm>
            <a:off x="0" y="3724275"/>
            <a:ext cx="8696325" cy="5715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E7DAFEA1-941F-466C-8C1E-F19DD4D42256}"/>
              </a:ext>
            </a:extLst>
          </p:cNvPr>
          <p:cNvSpPr txBox="1"/>
          <p:nvPr userDrawn="1"/>
        </p:nvSpPr>
        <p:spPr>
          <a:xfrm>
            <a:off x="4305300" y="6429375"/>
            <a:ext cx="4638675" cy="32385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eaLnBrk="1" hangingPunct="1">
              <a:defRPr/>
            </a:pPr>
            <a:r>
              <a:rPr lang="en-US" sz="1500" b="1" i="1" dirty="0">
                <a:solidFill>
                  <a:srgbClr val="7E0000"/>
                </a:solidFill>
              </a:rPr>
              <a:t>Cancer Genomics Research Laboratory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911600"/>
            <a:ext cx="7772400" cy="1362075"/>
          </a:xfrm>
        </p:spPr>
        <p:txBody>
          <a:bodyPr anchor="t"/>
          <a:lstStyle>
            <a:lvl1pPr algn="l">
              <a:defRPr sz="1600" b="0" i="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44713"/>
            <a:ext cx="7772400" cy="1500187"/>
          </a:xfrm>
        </p:spPr>
        <p:txBody>
          <a:bodyPr anchor="b"/>
          <a:lstStyle>
            <a:lvl1pPr marL="0" indent="0">
              <a:buNone/>
              <a:defRPr sz="2400" b="1" i="1">
                <a:solidFill>
                  <a:srgbClr val="7E000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691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092C7FF9-9DEC-4E4F-A75E-D40B8216BB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69888" y="1381125"/>
            <a:ext cx="82327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8400538D-B8E3-4173-8E2A-83A381821D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73063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15" r:id="rId1"/>
    <p:sldLayoutId id="2147484816" r:id="rId2"/>
    <p:sldLayoutId id="2147484814" r:id="rId3"/>
    <p:sldLayoutId id="2147484817" r:id="rId4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400550" algn="l"/>
        </a:tabLst>
        <a:defRPr sz="2800" b="1" i="1">
          <a:solidFill>
            <a:srgbClr val="7E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400550" algn="l"/>
        </a:tabLst>
        <a:defRPr sz="2800" b="1" i="1">
          <a:solidFill>
            <a:srgbClr val="7E0000"/>
          </a:solidFill>
          <a:latin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400550" algn="l"/>
        </a:tabLst>
        <a:defRPr sz="2800" b="1" i="1">
          <a:solidFill>
            <a:srgbClr val="7E0000"/>
          </a:solidFill>
          <a:latin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400550" algn="l"/>
        </a:tabLst>
        <a:defRPr sz="2800" b="1" i="1">
          <a:solidFill>
            <a:srgbClr val="7E0000"/>
          </a:solidFill>
          <a:latin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400550" algn="l"/>
        </a:tabLst>
        <a:defRPr sz="2800" b="1" i="1">
          <a:solidFill>
            <a:srgbClr val="7E0000"/>
          </a:solidFill>
          <a:latin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 i="1">
          <a:solidFill>
            <a:srgbClr val="0C479D"/>
          </a:solidFill>
          <a:latin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 i="1">
          <a:solidFill>
            <a:srgbClr val="0C479D"/>
          </a:solidFill>
          <a:latin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 i="1">
          <a:solidFill>
            <a:srgbClr val="0C479D"/>
          </a:solidFill>
          <a:latin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 i="1">
          <a:solidFill>
            <a:srgbClr val="0C479D"/>
          </a:solidFill>
          <a:latin typeface="Arial" pitchFamily="34" charset="0"/>
        </a:defRPr>
      </a:lvl9pPr>
    </p:titleStyle>
    <p:bodyStyle>
      <a:lvl1pPr marL="287338" indent="-287338" algn="l" rtl="0" eaLnBrk="0" fontAlgn="base" hangingPunct="0">
        <a:lnSpc>
          <a:spcPct val="95000"/>
        </a:lnSpc>
        <a:spcBef>
          <a:spcPct val="45000"/>
        </a:spcBef>
        <a:spcAft>
          <a:spcPct val="0"/>
        </a:spcAft>
        <a:buClr>
          <a:srgbClr val="7E0000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87388" indent="-285750" algn="l" rtl="0" eaLnBrk="0" fontAlgn="base" hangingPunct="0">
        <a:lnSpc>
          <a:spcPct val="95000"/>
        </a:lnSpc>
        <a:spcBef>
          <a:spcPct val="45000"/>
        </a:spcBef>
        <a:spcAft>
          <a:spcPct val="0"/>
        </a:spcAft>
        <a:buClr>
          <a:srgbClr val="7E0000"/>
        </a:buClr>
        <a:buFont typeface="Arial" panose="020B0604020202020204" pitchFamily="34" charset="0"/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5000"/>
        </a:lnSpc>
        <a:spcBef>
          <a:spcPct val="45000"/>
        </a:spcBef>
        <a:spcAft>
          <a:spcPct val="0"/>
        </a:spcAft>
        <a:buClr>
          <a:srgbClr val="7E0000"/>
        </a:buClr>
        <a:buChar char="•"/>
        <a:defRPr sz="2200">
          <a:solidFill>
            <a:schemeClr val="tx1"/>
          </a:solidFill>
          <a:latin typeface="+mn-lt"/>
        </a:defRPr>
      </a:lvl3pPr>
      <a:lvl4pPr marL="1485900" indent="-228600" algn="l" rtl="0" eaLnBrk="0" fontAlgn="base" hangingPunct="0">
        <a:lnSpc>
          <a:spcPct val="95000"/>
        </a:lnSpc>
        <a:spcBef>
          <a:spcPct val="45000"/>
        </a:spcBef>
        <a:spcAft>
          <a:spcPct val="0"/>
        </a:spcAft>
        <a:buClr>
          <a:srgbClr val="7E0000"/>
        </a:buClr>
        <a:buChar char="–"/>
        <a:defRPr sz="2200">
          <a:solidFill>
            <a:schemeClr val="tx1"/>
          </a:solidFill>
          <a:latin typeface="+mn-lt"/>
        </a:defRPr>
      </a:lvl4pPr>
      <a:lvl5pPr marL="1828800" indent="-228600" algn="l" rtl="0" eaLnBrk="0" fontAlgn="base" hangingPunct="0">
        <a:lnSpc>
          <a:spcPct val="95000"/>
        </a:lnSpc>
        <a:spcBef>
          <a:spcPct val="45000"/>
        </a:spcBef>
        <a:spcAft>
          <a:spcPct val="0"/>
        </a:spcAft>
        <a:buClr>
          <a:srgbClr val="C00000"/>
        </a:buClr>
        <a:buChar char="»"/>
        <a:defRPr sz="2200">
          <a:solidFill>
            <a:schemeClr val="tx1"/>
          </a:solidFill>
          <a:latin typeface="+mn-lt"/>
        </a:defRPr>
      </a:lvl5pPr>
      <a:lvl6pPr marL="2286000" indent="-228600" algn="l" rtl="0" fontAlgn="base">
        <a:lnSpc>
          <a:spcPct val="95000"/>
        </a:lnSpc>
        <a:spcBef>
          <a:spcPct val="45000"/>
        </a:spcBef>
        <a:spcAft>
          <a:spcPct val="0"/>
        </a:spcAft>
        <a:buClr>
          <a:srgbClr val="0C479D"/>
        </a:buClr>
        <a:buChar char="»"/>
        <a:defRPr sz="2000">
          <a:solidFill>
            <a:schemeClr val="tx1"/>
          </a:solidFill>
          <a:latin typeface="+mn-lt"/>
        </a:defRPr>
      </a:lvl6pPr>
      <a:lvl7pPr marL="2743200" indent="-228600" algn="l" rtl="0" fontAlgn="base">
        <a:lnSpc>
          <a:spcPct val="95000"/>
        </a:lnSpc>
        <a:spcBef>
          <a:spcPct val="45000"/>
        </a:spcBef>
        <a:spcAft>
          <a:spcPct val="0"/>
        </a:spcAft>
        <a:buClr>
          <a:srgbClr val="0C479D"/>
        </a:buClr>
        <a:buChar char="»"/>
        <a:defRPr sz="2000">
          <a:solidFill>
            <a:schemeClr val="tx1"/>
          </a:solidFill>
          <a:latin typeface="+mn-lt"/>
        </a:defRPr>
      </a:lvl7pPr>
      <a:lvl8pPr marL="3200400" indent="-228600" algn="l" rtl="0" fontAlgn="base">
        <a:lnSpc>
          <a:spcPct val="95000"/>
        </a:lnSpc>
        <a:spcBef>
          <a:spcPct val="45000"/>
        </a:spcBef>
        <a:spcAft>
          <a:spcPct val="0"/>
        </a:spcAft>
        <a:buClr>
          <a:srgbClr val="0C479D"/>
        </a:buClr>
        <a:buChar char="»"/>
        <a:defRPr sz="2000">
          <a:solidFill>
            <a:schemeClr val="tx1"/>
          </a:solidFill>
          <a:latin typeface="+mn-lt"/>
        </a:defRPr>
      </a:lvl8pPr>
      <a:lvl9pPr marL="3657600" indent="-228600" algn="l" rtl="0" fontAlgn="base">
        <a:lnSpc>
          <a:spcPct val="95000"/>
        </a:lnSpc>
        <a:spcBef>
          <a:spcPct val="45000"/>
        </a:spcBef>
        <a:spcAft>
          <a:spcPct val="0"/>
        </a:spcAft>
        <a:buClr>
          <a:srgbClr val="0C479D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8">
            <a:extLst>
              <a:ext uri="{FF2B5EF4-FFF2-40B4-BE49-F238E27FC236}">
                <a16:creationId xmlns:a16="http://schemas.microsoft.com/office/drawing/2014/main" id="{9C4578D7-E411-44EB-9C8D-0044F82C808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01825" y="2299580"/>
            <a:ext cx="6965950" cy="531027"/>
          </a:xfrm>
        </p:spPr>
        <p:txBody>
          <a:bodyPr/>
          <a:lstStyle/>
          <a:p>
            <a:r>
              <a:rPr lang="en-US" altLang="en-US" b="1" dirty="0"/>
              <a:t>WGS Customized QC Pipeline</a:t>
            </a:r>
            <a:endParaRPr lang="en-US" altLang="en-US" b="1" i="0" dirty="0"/>
          </a:p>
        </p:txBody>
      </p:sp>
      <p:sp>
        <p:nvSpPr>
          <p:cNvPr id="7171" name="Rectangle 11">
            <a:extLst>
              <a:ext uri="{FF2B5EF4-FFF2-40B4-BE49-F238E27FC236}">
                <a16:creationId xmlns:a16="http://schemas.microsoft.com/office/drawing/2014/main" id="{89845C4E-DBCA-4582-872D-06653837EF5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901825" y="2982913"/>
            <a:ext cx="5883275" cy="2432050"/>
          </a:xfrm>
        </p:spPr>
        <p:txBody>
          <a:bodyPr/>
          <a:lstStyle/>
          <a:p>
            <a:r>
              <a:rPr lang="en-US" altLang="en-US" dirty="0"/>
              <a:t>Xin Li</a:t>
            </a:r>
          </a:p>
          <a:p>
            <a:r>
              <a:rPr lang="en-US" altLang="en-US" dirty="0"/>
              <a:t>Oct 01, 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40424-1990-4471-8FE8-0558F54D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running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0AAF4-03F3-4ECB-9401-F6E3E2DBD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struggling with the issue of network storage space</a:t>
            </a:r>
          </a:p>
          <a:p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/>
              <a:t>https://github.com/NCI-CGR/IlluminaSequencingAnalysis/tree/main/CustomizedQC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691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3A4F4-4DE4-4869-97BC-9F313AAAB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C2143-0B15-49F4-85F9-9266A6D1D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 </a:t>
            </a:r>
          </a:p>
          <a:p>
            <a:r>
              <a:rPr lang="en-US" dirty="0"/>
              <a:t>Purpose</a:t>
            </a:r>
          </a:p>
          <a:p>
            <a:r>
              <a:rPr lang="en-US" dirty="0"/>
              <a:t>Workflow</a:t>
            </a:r>
          </a:p>
          <a:p>
            <a:r>
              <a:rPr lang="en-US" dirty="0"/>
              <a:t>Key Events</a:t>
            </a:r>
          </a:p>
          <a:p>
            <a:r>
              <a:rPr lang="en-US" dirty="0"/>
              <a:t>Current running status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298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2C60F-CC5A-4630-8CE9-E2D693199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D1473-660A-431D-8C31-123731E53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CGR and USU (</a:t>
            </a:r>
            <a:r>
              <a:rPr lang="en-US" sz="1800" i="1" dirty="0"/>
              <a:t>Uniformed Services University of the Health Sciences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CGR ask USU to generate a bunch of sequencing data for COVID 19 research studies.</a:t>
            </a:r>
          </a:p>
          <a:p>
            <a:pPr lvl="2"/>
            <a:r>
              <a:rPr lang="en-US" dirty="0" err="1"/>
              <a:t>HiSeq</a:t>
            </a:r>
            <a:endParaRPr lang="en-US" dirty="0"/>
          </a:p>
          <a:p>
            <a:pPr lvl="1"/>
            <a:r>
              <a:rPr lang="en-US" dirty="0"/>
              <a:t>USU will upload raw </a:t>
            </a:r>
            <a:r>
              <a:rPr lang="en-US" dirty="0" err="1"/>
              <a:t>fastq</a:t>
            </a:r>
            <a:r>
              <a:rPr lang="en-US" dirty="0"/>
              <a:t> file into the network storage system in </a:t>
            </a:r>
            <a:r>
              <a:rPr lang="en-US" dirty="0" err="1"/>
              <a:t>biowulf</a:t>
            </a:r>
            <a:r>
              <a:rPr lang="en-US" dirty="0"/>
              <a:t>. </a:t>
            </a:r>
          </a:p>
          <a:p>
            <a:pPr lvl="2"/>
            <a:r>
              <a:rPr lang="en-US" dirty="0"/>
              <a:t>We have no idea how they organize data until we see their data</a:t>
            </a:r>
          </a:p>
          <a:p>
            <a:pPr lvl="1"/>
            <a:r>
              <a:rPr lang="en-US" dirty="0"/>
              <a:t>USU want to know the quality of their sequencing data</a:t>
            </a:r>
          </a:p>
          <a:p>
            <a:r>
              <a:rPr lang="en-US" dirty="0"/>
              <a:t>Primary pipeline</a:t>
            </a:r>
          </a:p>
          <a:p>
            <a:pPr lvl="1"/>
            <a:r>
              <a:rPr lang="en-US" dirty="0"/>
              <a:t>Used to generate QC report for our in-house CGR raw data</a:t>
            </a:r>
          </a:p>
          <a:p>
            <a:pPr lvl="2"/>
            <a:r>
              <a:rPr lang="en-US" dirty="0" err="1"/>
              <a:t>bcl</a:t>
            </a:r>
            <a:r>
              <a:rPr lang="en-US" dirty="0"/>
              <a:t> signal</a:t>
            </a:r>
          </a:p>
          <a:p>
            <a:pPr lvl="1"/>
            <a:r>
              <a:rPr lang="en-US" dirty="0"/>
              <a:t>Very restrict to fixed data structure (e.g. in-house data, LIMS)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737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C3C52-5E48-4322-97CC-3EAD2B29E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(WGS Customized QC pipeline)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7F45-075E-4ABE-A399-B60908170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QC report to USU</a:t>
            </a:r>
          </a:p>
          <a:p>
            <a:r>
              <a:rPr lang="en-US" dirty="0"/>
              <a:t>Generate the similar QC report as primary pipeline </a:t>
            </a:r>
          </a:p>
          <a:p>
            <a:pPr lvl="1"/>
            <a:r>
              <a:rPr lang="en-US" dirty="0"/>
              <a:t>No need bcl2fastq and trimming</a:t>
            </a:r>
          </a:p>
          <a:p>
            <a:pPr lvl="1"/>
            <a:r>
              <a:rPr lang="en-US" dirty="0"/>
              <a:t>Start from alignment</a:t>
            </a:r>
          </a:p>
          <a:p>
            <a:r>
              <a:rPr lang="en-US" dirty="0"/>
              <a:t>Run in </a:t>
            </a:r>
            <a:r>
              <a:rPr lang="en-US" dirty="0" err="1"/>
              <a:t>biowulf</a:t>
            </a:r>
            <a:r>
              <a:rPr lang="en-US" dirty="0"/>
              <a:t> </a:t>
            </a:r>
          </a:p>
          <a:p>
            <a:r>
              <a:rPr lang="en-US" dirty="0"/>
              <a:t>Handle the non-standard raw </a:t>
            </a:r>
            <a:r>
              <a:rPr lang="en-US" dirty="0" err="1"/>
              <a:t>fastq</a:t>
            </a:r>
            <a:r>
              <a:rPr lang="en-US" dirty="0"/>
              <a:t> files (compared with the data generated by CGR)</a:t>
            </a:r>
          </a:p>
          <a:p>
            <a:r>
              <a:rPr lang="en-US" dirty="0"/>
              <a:t>Maximize using the existing calculation code in primary pipeline </a:t>
            </a:r>
          </a:p>
          <a:p>
            <a:r>
              <a:rPr lang="en-US" dirty="0"/>
              <a:t>Fully automatic </a:t>
            </a:r>
          </a:p>
          <a:p>
            <a:r>
              <a:rPr lang="en-US" dirty="0"/>
              <a:t>Dynamic adjust the computing resources used in HPC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5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0EE5-B5D4-4B46-8D68-B6CACA19B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B6B57-7922-4C67-A782-402691976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25" y="948863"/>
            <a:ext cx="8743950" cy="502432"/>
          </a:xfrm>
        </p:spPr>
        <p:txBody>
          <a:bodyPr/>
          <a:lstStyle/>
          <a:p>
            <a:r>
              <a:rPr lang="en-US" dirty="0"/>
              <a:t>Step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7AE2CA-5804-456E-B71A-251C06128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522" y="1288245"/>
            <a:ext cx="4171950" cy="882650"/>
          </a:xfrm>
          <a:prstGeom prst="rect">
            <a:avLst/>
          </a:prstGeom>
        </p:spPr>
      </p:pic>
      <p:pic>
        <p:nvPicPr>
          <p:cNvPr id="1026" name="Picture 3">
            <a:extLst>
              <a:ext uri="{FF2B5EF4-FFF2-40B4-BE49-F238E27FC236}">
                <a16:creationId xmlns:a16="http://schemas.microsoft.com/office/drawing/2014/main" id="{68A2EAB3-8AF3-4E84-AA4A-50B3E47C1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83" y="4524056"/>
            <a:ext cx="4880769" cy="1581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C3A242-1E62-4E2A-A8EF-70E0F12EB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336" y="2418180"/>
            <a:ext cx="2746478" cy="1219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9DC9DB-E1DF-4F8D-8EAA-0808DC785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1038" y="2404089"/>
            <a:ext cx="2852257" cy="3842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E77A2D-01F5-4F24-83FC-0F04CB739A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1038" y="2951618"/>
            <a:ext cx="3120705" cy="10844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B203232-8D4F-4AF2-A857-2D29C43FFA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8584" y="2333945"/>
            <a:ext cx="2354097" cy="3870372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E6C70F-DAE2-4B19-8424-DAFF980E212A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2885814" y="2596213"/>
            <a:ext cx="285224" cy="43156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B45DE4-7AE3-405E-9CFD-6863BBBF6C15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2885814" y="3027780"/>
            <a:ext cx="285224" cy="46605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491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00008-F1A7-4FC6-AA4C-C09F695A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6DEB0-158A-4CE3-B9DA-FE6E916CF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25" y="948863"/>
            <a:ext cx="8743950" cy="1383276"/>
          </a:xfrm>
        </p:spPr>
        <p:txBody>
          <a:bodyPr/>
          <a:lstStyle/>
          <a:p>
            <a:r>
              <a:rPr lang="en-US" dirty="0"/>
              <a:t>Step 2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9B2CED-31AB-453B-99C6-68C3B1813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65" y="3556661"/>
            <a:ext cx="3872666" cy="190840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89D9F7F-959F-47E9-B79A-609495EC5936}"/>
              </a:ext>
            </a:extLst>
          </p:cNvPr>
          <p:cNvGrpSpPr/>
          <p:nvPr/>
        </p:nvGrpSpPr>
        <p:grpSpPr>
          <a:xfrm>
            <a:off x="4572000" y="3630514"/>
            <a:ext cx="4471332" cy="2845786"/>
            <a:chOff x="590586" y="953682"/>
            <a:chExt cx="7827357" cy="55268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27EFA63-BF98-4119-A5A5-1FA3BF75F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0586" y="953682"/>
              <a:ext cx="7827357" cy="16414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60BF780-C595-4EFC-8423-4D03B54C7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4120" y="2843882"/>
              <a:ext cx="7520288" cy="3636600"/>
            </a:xfrm>
            <a:prstGeom prst="rect">
              <a:avLst/>
            </a:prstGeom>
          </p:spPr>
        </p:pic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A56703E-E0F7-4111-962E-45FDD23AF129}"/>
              </a:ext>
            </a:extLst>
          </p:cNvPr>
          <p:cNvCxnSpPr>
            <a:cxnSpLocks/>
          </p:cNvCxnSpPr>
          <p:nvPr/>
        </p:nvCxnSpPr>
        <p:spPr>
          <a:xfrm flipH="1">
            <a:off x="2843869" y="2473802"/>
            <a:ext cx="3556931" cy="108285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18082E-6457-4A1A-ACF6-F9C84E53106D}"/>
              </a:ext>
            </a:extLst>
          </p:cNvPr>
          <p:cNvCxnSpPr>
            <a:cxnSpLocks/>
          </p:cNvCxnSpPr>
          <p:nvPr/>
        </p:nvCxnSpPr>
        <p:spPr>
          <a:xfrm flipH="1">
            <a:off x="6568580" y="2473802"/>
            <a:ext cx="1140903" cy="116521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86237C28-EF96-4875-B7D4-40DB2FC49A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165" y="1269531"/>
            <a:ext cx="7620000" cy="194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598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8A7F6-027E-40B7-94B6-85939A693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2041E-0F38-4611-825B-9466AD2C2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25" y="948863"/>
            <a:ext cx="8743950" cy="5208656"/>
          </a:xfrm>
        </p:spPr>
        <p:txBody>
          <a:bodyPr/>
          <a:lstStyle/>
          <a:p>
            <a:r>
              <a:rPr lang="en-US" dirty="0"/>
              <a:t>Step 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Additional Step</a:t>
            </a:r>
          </a:p>
          <a:p>
            <a:pPr lvl="1"/>
            <a:r>
              <a:rPr lang="en-US" dirty="0"/>
              <a:t>Move finished </a:t>
            </a:r>
            <a:r>
              <a:rPr lang="en-US" dirty="0" err="1"/>
              <a:t>flowcell</a:t>
            </a:r>
            <a:r>
              <a:rPr lang="en-US" dirty="0"/>
              <a:t> from network storage space to object storage system (s3)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48D48C-66DF-4C12-9674-D6C741730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740" y="1432332"/>
            <a:ext cx="4519419" cy="263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860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78EE1-C5F9-4F6D-901C-DEEAE6FB7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3C57D-3C05-4B45-9261-84E2AF3E4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25" y="948863"/>
            <a:ext cx="8743950" cy="1785948"/>
          </a:xfrm>
        </p:spPr>
        <p:txBody>
          <a:bodyPr/>
          <a:lstStyle/>
          <a:p>
            <a:r>
              <a:rPr lang="en-US" dirty="0"/>
              <a:t>Merge sample</a:t>
            </a:r>
          </a:p>
          <a:p>
            <a:pPr lvl="1"/>
            <a:r>
              <a:rPr lang="en-US" dirty="0"/>
              <a:t>Different Lanes</a:t>
            </a:r>
          </a:p>
          <a:p>
            <a:pPr lvl="2"/>
            <a:r>
              <a:rPr lang="en-US" dirty="0"/>
              <a:t>Delete the merged </a:t>
            </a:r>
            <a:r>
              <a:rPr lang="en-US" dirty="0" err="1"/>
              <a:t>fastq</a:t>
            </a:r>
            <a:r>
              <a:rPr lang="en-US" dirty="0"/>
              <a:t> on time</a:t>
            </a:r>
          </a:p>
          <a:p>
            <a:r>
              <a:rPr lang="en-US" dirty="0"/>
              <a:t>Get correct barcode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Group 5">
            <a:extLst>
              <a:ext uri="{FF2B5EF4-FFF2-40B4-BE49-F238E27FC236}">
                <a16:creationId xmlns:a16="http://schemas.microsoft.com/office/drawing/2014/main" id="{09772B62-3BE0-4145-B534-0796949E92EC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11" y="2783205"/>
            <a:ext cx="6944591" cy="312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092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5042-1DCB-4ACE-B380-6C7B585C3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F0734-235A-4E3A-B0F4-47B37A34D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25" y="948863"/>
            <a:ext cx="8743950" cy="3413412"/>
          </a:xfrm>
        </p:spPr>
        <p:txBody>
          <a:bodyPr/>
          <a:lstStyle/>
          <a:p>
            <a:r>
              <a:rPr lang="en-US" dirty="0"/>
              <a:t>Storage issue</a:t>
            </a:r>
          </a:p>
          <a:p>
            <a:pPr lvl="1"/>
            <a:r>
              <a:rPr lang="en-US" dirty="0"/>
              <a:t>Raw data size</a:t>
            </a:r>
          </a:p>
          <a:p>
            <a:pPr lvl="1"/>
            <a:r>
              <a:rPr lang="en-US" dirty="0"/>
              <a:t>Storage limitation in network file system</a:t>
            </a:r>
          </a:p>
          <a:p>
            <a:pPr lvl="1"/>
            <a:r>
              <a:rPr lang="en-US" dirty="0"/>
              <a:t>Speed limitation in object storage system</a:t>
            </a:r>
          </a:p>
          <a:p>
            <a:pPr lvl="1"/>
            <a:r>
              <a:rPr lang="en-US" dirty="0"/>
              <a:t>Data from USU</a:t>
            </a:r>
          </a:p>
          <a:p>
            <a:pPr lvl="1"/>
            <a:r>
              <a:rPr lang="en-US" dirty="0"/>
              <a:t>Maximum storage required for each sample</a:t>
            </a:r>
          </a:p>
          <a:p>
            <a:pPr lvl="1"/>
            <a:r>
              <a:rPr lang="en-US" dirty="0"/>
              <a:t>NIH policy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7204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PROFILE" val="C:\WINNT\System32\spool\DRIVERS\COLOR\RCVD65.ICM"/>
  <p:tag name="DESTINATIONPROFILE" val="C:\WINNT\System32\spool\DRIVERS\COLOR\BdRm Proj_4-17-03_1.icc"/>
  <p:tag name="RI" val="0"/>
  <p:tag name="VIEW" val="MONITOR"/>
</p:tagLst>
</file>

<file path=ppt/theme/theme1.xml><?xml version="1.0" encoding="utf-8"?>
<a:theme xmlns:a="http://schemas.openxmlformats.org/drawingml/2006/main" name="3_Default Design">
  <a:themeElements>
    <a:clrScheme name="3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29158</TotalTime>
  <Words>286</Words>
  <Application>Microsoft Office PowerPoint</Application>
  <PresentationFormat>On-screen Show (4:3)</PresentationFormat>
  <Paragraphs>68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Arial Black</vt:lpstr>
      <vt:lpstr>Wingdings</vt:lpstr>
      <vt:lpstr>3_Default Design</vt:lpstr>
      <vt:lpstr>WGS Customized QC Pipeline</vt:lpstr>
      <vt:lpstr>Brief Introduction</vt:lpstr>
      <vt:lpstr>Background</vt:lpstr>
      <vt:lpstr>Purpose (WGS Customized QC pipeline)</vt:lpstr>
      <vt:lpstr>High-level workflow</vt:lpstr>
      <vt:lpstr>High-level workflow</vt:lpstr>
      <vt:lpstr>High-level workflow</vt:lpstr>
      <vt:lpstr>Key Events</vt:lpstr>
      <vt:lpstr>Key Events</vt:lpstr>
      <vt:lpstr>Current running status</vt:lpstr>
    </vt:vector>
  </TitlesOfParts>
  <Company>NCI-Frederick Publications Department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 User</dc:creator>
  <cp:lastModifiedBy>Li, Xin (NIH/NCI) [C]</cp:lastModifiedBy>
  <cp:revision>1699</cp:revision>
  <cp:lastPrinted>2007-01-18T15:54:55Z</cp:lastPrinted>
  <dcterms:created xsi:type="dcterms:W3CDTF">2007-01-16T17:20:08Z</dcterms:created>
  <dcterms:modified xsi:type="dcterms:W3CDTF">2021-07-29T12:57:41Z</dcterms:modified>
</cp:coreProperties>
</file>