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72" r:id="rId6"/>
    <p:sldId id="264" r:id="rId7"/>
    <p:sldId id="265" r:id="rId8"/>
    <p:sldId id="261" r:id="rId9"/>
    <p:sldId id="268" r:id="rId10"/>
    <p:sldId id="266" r:id="rId11"/>
    <p:sldId id="274" r:id="rId12"/>
    <p:sldId id="277" r:id="rId13"/>
    <p:sldId id="276" r:id="rId14"/>
    <p:sldId id="278" r:id="rId15"/>
    <p:sldId id="273" r:id="rId16"/>
    <p:sldId id="269" r:id="rId17"/>
    <p:sldId id="279" r:id="rId18"/>
    <p:sldId id="270" r:id="rId19"/>
    <p:sldId id="263" r:id="rId20"/>
    <p:sldId id="267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5736022-5AEF-409B-A2DA-5CD8501F1DC2}">
          <p14:sldIdLst>
            <p14:sldId id="256"/>
          </p14:sldIdLst>
        </p14:section>
        <p14:section name="Untitled Section" id="{9D53E41C-C68B-4C88-A808-085FADFCF1C5}">
          <p14:sldIdLst>
            <p14:sldId id="257"/>
            <p14:sldId id="258"/>
            <p14:sldId id="260"/>
            <p14:sldId id="272"/>
            <p14:sldId id="264"/>
            <p14:sldId id="265"/>
            <p14:sldId id="261"/>
            <p14:sldId id="268"/>
            <p14:sldId id="266"/>
            <p14:sldId id="274"/>
            <p14:sldId id="277"/>
            <p14:sldId id="276"/>
            <p14:sldId id="278"/>
            <p14:sldId id="273"/>
            <p14:sldId id="269"/>
            <p14:sldId id="279"/>
            <p14:sldId id="270"/>
            <p14:sldId id="263"/>
            <p14:sldId id="26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/>
              <a:t>Distribution of 167 Mitochondrial Genes in Chromosomes</a:t>
            </a:r>
          </a:p>
        </c:rich>
      </c:tx>
      <c:layout>
        <c:manualLayout>
          <c:xMode val="edge"/>
          <c:yMode val="edge"/>
          <c:x val="0.12570654015026583"/>
          <c:y val="2.09479000663588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3686084289759988"/>
          <c:y val="0.1339993044131487"/>
          <c:w val="0.45057908917799411"/>
          <c:h val="0.8134064347465670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Chromosome Distribution of Mitochondrial Genes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BA2-4F19-8962-E9336F2E24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A2-4F19-8962-E9336F2E244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BA2-4F19-8962-E9336F2E244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FBA2-4F19-8962-E9336F2E244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FBA2-4F19-8962-E9336F2E244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BA2-4F19-8962-E9336F2E244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A2-4F19-8962-E9336F2E244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62CD811-4CE1-4BD5-A3AF-7CDF0717D9C8}" type="PERCENTAGE">
                      <a:rPr lang="en-US" b="1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BA2-4F19-8962-E9336F2E2444}"/>
                </c:ext>
              </c:extLst>
            </c:dLbl>
            <c:dLbl>
              <c:idx val="1"/>
              <c:layout>
                <c:manualLayout>
                  <c:x val="3.8185768672095595E-3"/>
                  <c:y val="7.7182575990138412E-3"/>
                </c:manualLayout>
              </c:layout>
              <c:tx>
                <c:rich>
                  <a:bodyPr/>
                  <a:lstStyle/>
                  <a:p>
                    <a:fld id="{8FF55C73-EAA1-4C3A-924B-E7E8154E2A11}" type="PERCENTAGE">
                      <a:rPr 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BA2-4F19-8962-E9336F2E244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635EFFC-DBD3-4727-BC8D-8B3E678F5676}" type="PERCENTAGE">
                      <a:rPr 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BA2-4F19-8962-E9336F2E244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AF540F2-4141-4E79-9E11-08BF6444D9C4}" type="PERCENTAGE">
                      <a:rPr 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FBA2-4F19-8962-E9336F2E244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0DC7A19-4C34-4D8A-9E8F-F1011E3A03CB}" type="PERCENTAGE">
                      <a:rPr lang="en-US" b="1"/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FBA2-4F19-8962-E9336F2E244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2EA68A92-9CE1-448C-ABD7-BEC28E7F873C}" type="PERCENTAGE">
                      <a:rPr lang="en-US" b="1"/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FBA2-4F19-8962-E9336F2E2444}"/>
                </c:ext>
              </c:extLst>
            </c:dLbl>
            <c:dLbl>
              <c:idx val="6"/>
              <c:layout>
                <c:manualLayout>
                  <c:x val="6.9611814827494388E-3"/>
                  <c:y val="9.1494386324390331E-2"/>
                </c:manualLayout>
              </c:layout>
              <c:tx>
                <c:rich>
                  <a:bodyPr/>
                  <a:lstStyle/>
                  <a:p>
                    <a:fld id="{5BEDAB2E-20D7-475B-B7B7-3C70BA1AEFE1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BA2-4F19-8962-E9336F2E24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Chromosome 1</c:v>
                </c:pt>
                <c:pt idx="1">
                  <c:v>Chromosome 3</c:v>
                </c:pt>
                <c:pt idx="2">
                  <c:v>Chromosome 8</c:v>
                </c:pt>
                <c:pt idx="3">
                  <c:v>Chromosome 11</c:v>
                </c:pt>
                <c:pt idx="4">
                  <c:v>Chromosome 16</c:v>
                </c:pt>
                <c:pt idx="5">
                  <c:v>Chromosome 17</c:v>
                </c:pt>
                <c:pt idx="6">
                  <c:v>Chromosome 20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49</c:v>
                </c:pt>
                <c:pt idx="1">
                  <c:v>1</c:v>
                </c:pt>
                <c:pt idx="2">
                  <c:v>33</c:v>
                </c:pt>
                <c:pt idx="3">
                  <c:v>11</c:v>
                </c:pt>
                <c:pt idx="4">
                  <c:v>32</c:v>
                </c:pt>
                <c:pt idx="5">
                  <c:v>36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A2-4F19-8962-E9336F2E244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5.5177738072012629E-2"/>
          <c:y val="0.28614397571247563"/>
          <c:w val="0.11730301732670605"/>
          <c:h val="0.5055929548954092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300"/>
            </a:lvl1pPr>
          </a:lstStyle>
          <a:p>
            <a:fld id="{695DF298-A923-49E5-A19B-0D879B3DCB5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7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1"/>
            <a:ext cx="5486400" cy="3600450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300"/>
            </a:lvl1pPr>
          </a:lstStyle>
          <a:p>
            <a:fld id="{3501CBE4-CD18-4E3A-B3B3-BD565F21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9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C0ED-5F96-4DA3-821A-4E7208876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1E991-0496-4542-BC51-BAC72EC16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D2657-2DC6-478B-84FA-498E16AD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9D3C-A85C-49D1-B96A-F353C69370B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7AE7D-646F-4DD9-9208-5924BB51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DCEAF-4BFF-44E4-91D2-ED37E566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1924-115E-4D6E-88C6-BFB989870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3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727B-C120-4558-8DDA-42B4AE6F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F4633-BFC9-4982-8316-6CD7DFF43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47921-9F8D-45C2-8F52-639AE638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9D3C-A85C-49D1-B96A-F353C69370B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3FD9-319C-40BE-904B-D0FD6EF2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92AAC-2B85-415A-8461-F9373AF9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1924-115E-4D6E-88C6-BFB989870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9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F0636-A040-43D7-AE5F-D5C8753AE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58033-8028-4FB1-8889-3F6F73807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3523A-D2DA-419C-AE8F-7C532738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9D3C-A85C-49D1-B96A-F353C69370B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8084E-EC67-4249-83B0-A5CA514A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C932B-5A71-477F-AE9B-C310FE8A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1924-115E-4D6E-88C6-BFB989870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6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2AB1-4142-47E8-8973-A9CCDA64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B445F-6930-41D2-8D7C-F448958AC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01D63-B82E-458B-9BF5-8AF0EF48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9D3C-A85C-49D1-B96A-F353C69370B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9D266-9809-4821-88F5-1E31DC09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B81BB-B636-48F2-AE73-80AB6A18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1924-115E-4D6E-88C6-BFB989870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7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3FE3-8D1F-42BE-9B36-273478BEF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81501-DBFC-4885-84BB-23A5625CA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58D06-A4F9-48EF-B41D-33E4E8BD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9D3C-A85C-49D1-B96A-F353C69370B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4837B-3A17-43C8-A268-A263BA47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1620E-4D7D-4D96-BF06-6918CD79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1924-115E-4D6E-88C6-BFB989870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3C9C-6677-4BBF-9910-6A73D157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97E5C-8A29-4529-8531-C5A6ADE67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3F073-56AC-42CB-8B61-E43615EEF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7A434-7741-428E-A269-AF3F1FD6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9D3C-A85C-49D1-B96A-F353C69370B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473FF-03ED-4E3C-B95E-4ACFDD2B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CBBAD-193D-4A4B-AED4-C28A3CD0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1924-115E-4D6E-88C6-BFB989870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9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1DCA-CC18-4497-BA30-06933EFD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3CD5B-FC8C-40A5-BD7C-59598105C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587FE-2D2F-4801-A629-B2B41FAF4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E9662-4453-4B95-8D82-646EF3317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70850-552B-43B8-8FEE-517F45D8D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8460-21C3-453F-A95C-EE149CEB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9D3C-A85C-49D1-B96A-F353C69370B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AC1DB-D450-4782-AE98-1A68F144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6D041-E2F4-43C1-8950-8D027BAA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1924-115E-4D6E-88C6-BFB989870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3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9D4B-4EA0-4D98-A65D-B309BEA1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05CA7-95CB-4FC6-84A6-20EE0CCC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9D3C-A85C-49D1-B96A-F353C69370B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F784F-78C0-44AB-ABA6-F41C617D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55A26-3945-4758-AECB-CF48CB4D4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1924-115E-4D6E-88C6-BFB989870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2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FFDDE-1F36-4FDD-9A87-501CD995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9D3C-A85C-49D1-B96A-F353C69370B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4EF3A-E06E-41B8-B99A-D8815870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229C6-8E62-4C54-BD8C-6DBFA456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1924-115E-4D6E-88C6-BFB989870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3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CF32-15BF-40DF-A59A-A72DCBA35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969B-BDE6-497A-873B-FF9BC76C9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D3C66-EA70-47F5-8AD0-CB3EB3393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E9761-9A06-44DD-91E5-5F1FB479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9D3C-A85C-49D1-B96A-F353C69370B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2AB51-4613-4F3B-B72B-6A5C9E83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0BD26-BBF2-46A8-AA88-AE84FC6E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1924-115E-4D6E-88C6-BFB989870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0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A3CA-FCDF-4C72-BB4E-472C50BB1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E46FC-3FAD-4896-9F9C-EC8071904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395A9-5DFF-4761-9704-0CF1AF9F6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2B117-145C-4B6B-9D37-DBD606597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9D3C-A85C-49D1-B96A-F353C69370B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0268D-4180-4808-B01F-24509CDA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BCC58-7BA1-4221-B9B5-E3EE4789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1924-115E-4D6E-88C6-BFB989870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2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46572-4596-4972-AA52-0F5692A3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7F8FE-EB1D-475F-BAC9-016381315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0F21D-7C71-4768-88F2-BA582D622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E9D3C-A85C-49D1-B96A-F353C69370B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8A77D-AFB9-495B-9FA4-09E299E2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21B42-B2BD-4099-A709-68EEB900A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D1924-115E-4D6E-88C6-BFB989870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4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teinatlas.org/" TargetMode="External"/><Relationship Id="rId2" Type="http://schemas.openxmlformats.org/officeDocument/2006/relationships/hyperlink" Target="https://www.uniprot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sites/entrez?Db=pubmed&amp;Cmd=Search&amp;Term=18614015" TargetMode="External"/><Relationship Id="rId2" Type="http://schemas.openxmlformats.org/officeDocument/2006/relationships/hyperlink" Target="http://nar.oxfordjournals.org/content/early/2015/10/07/nar.gkv1003.ful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adinstitute.org/mitocarta/mitocarta20-column-documentation" TargetMode="External"/><Relationship Id="rId2" Type="http://schemas.openxmlformats.org/officeDocument/2006/relationships/hyperlink" Target="https://www.broadinstitute.org/files/shared/metabolism/mitocarta/human.mitocarta2.0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adinstitute.org/files/shared/metabolism/mitocarta/human.mitocarta2.0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bioportal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022F-043B-4DA5-9EC7-2E48E193E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Genomic Alterations in the Mitochondrial Genes of Breast Cancer Cells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1F387-B416-4B97-9661-7E135064E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48644"/>
            <a:ext cx="9144000" cy="509155"/>
          </a:xfrm>
        </p:spPr>
        <p:txBody>
          <a:bodyPr/>
          <a:lstStyle/>
          <a:p>
            <a:r>
              <a:rPr lang="en-US" dirty="0"/>
              <a:t>Rohan Wedam</a:t>
            </a:r>
          </a:p>
        </p:txBody>
      </p:sp>
    </p:spTree>
    <p:extLst>
      <p:ext uri="{BB962C8B-B14F-4D97-AF65-F5344CB8AC3E}">
        <p14:creationId xmlns:p14="http://schemas.microsoft.com/office/powerpoint/2010/main" val="2838145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A51E-47B0-46DA-BB90-27BAED91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Methods – Finding Trends and Narrowing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43564-7DA0-4C5D-9DB3-69288FC5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9732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Amplification had the most significant data so it was used to narrow down the genes with significance in mitochondrial function</a:t>
            </a:r>
          </a:p>
          <a:p>
            <a:endParaRPr lang="en-US" sz="2000" b="1" dirty="0"/>
          </a:p>
          <a:p>
            <a:r>
              <a:rPr lang="en-US" sz="2000" b="1" dirty="0"/>
              <a:t>The list of mitochondrial genes was  narrowed down to those with frequency of amplification of ≥ 5%. This resulted in a list of 167 genes.</a:t>
            </a:r>
          </a:p>
          <a:p>
            <a:endParaRPr lang="en-US" sz="2000" b="1" dirty="0"/>
          </a:p>
          <a:p>
            <a:r>
              <a:rPr lang="en-US" sz="2000" b="1" dirty="0"/>
              <a:t>Of the genes with ≥ 5%, their survival p-value was recorded.</a:t>
            </a:r>
          </a:p>
          <a:p>
            <a:endParaRPr lang="en-US" sz="2000" b="1" dirty="0"/>
          </a:p>
          <a:p>
            <a:r>
              <a:rPr lang="en-US" sz="2000" b="1" dirty="0"/>
              <a:t>Survival p-value came from cBioPortal with a statistically significant value being  p&lt;0.05.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2EDC-5742-4E50-950A-72C5F736F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636" y="61237"/>
            <a:ext cx="10515600" cy="65462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Survival Kaplan – Meier Curve for NDUFB9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6F81172-70C3-4EFD-968F-7B46838BB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0"/>
          <a:stretch/>
        </p:blipFill>
        <p:spPr>
          <a:xfrm>
            <a:off x="1470121" y="715864"/>
            <a:ext cx="8593473" cy="602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7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3E55-2EA1-4742-B158-A6E9A9F7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Methods – Chromosome Location, Localization and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5FF4C-8AB0-4581-8768-D3946D99A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Cytoband data from the CNA data downloaded from </a:t>
            </a:r>
            <a:r>
              <a:rPr lang="en-US" b="1" dirty="0" err="1"/>
              <a:t>cBioPortal</a:t>
            </a:r>
            <a:r>
              <a:rPr lang="en-US" b="1" dirty="0"/>
              <a:t> showed the location of genes on chromosomes.</a:t>
            </a:r>
          </a:p>
          <a:p>
            <a:endParaRPr lang="en-US" b="1" dirty="0"/>
          </a:p>
          <a:p>
            <a:r>
              <a:rPr lang="en-US" b="1" dirty="0"/>
              <a:t>Localization and Function information was also recorded for the genes with p&lt;0.05.</a:t>
            </a:r>
          </a:p>
          <a:p>
            <a:endParaRPr lang="en-US" b="1" dirty="0"/>
          </a:p>
          <a:p>
            <a:r>
              <a:rPr lang="en-US" b="1" dirty="0"/>
              <a:t>Localization information came from </a:t>
            </a:r>
            <a:r>
              <a:rPr lang="en-US" b="1" dirty="0" err="1"/>
              <a:t>UniProt</a:t>
            </a:r>
            <a:r>
              <a:rPr lang="en-US" b="1" dirty="0"/>
              <a:t> and Human Protein Atlas and function information came from </a:t>
            </a:r>
            <a:r>
              <a:rPr lang="en-US" b="1" dirty="0" err="1"/>
              <a:t>UniProt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964294-5176-4489-BFF9-F4634FCA2F3B}"/>
              </a:ext>
            </a:extLst>
          </p:cNvPr>
          <p:cNvSpPr txBox="1"/>
          <p:nvPr/>
        </p:nvSpPr>
        <p:spPr>
          <a:xfrm>
            <a:off x="786809" y="6390168"/>
            <a:ext cx="6613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https://www.uniprot.org/</a:t>
            </a:r>
            <a:r>
              <a:rPr lang="en-US" b="1" dirty="0"/>
              <a:t>    </a:t>
            </a:r>
            <a:r>
              <a:rPr lang="en-US" dirty="0">
                <a:hlinkClick r:id="rId3"/>
              </a:rPr>
              <a:t>https://www.proteinatlas.org/</a:t>
            </a:r>
            <a:r>
              <a:rPr lang="en-US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27410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D16979B-AB06-41B3-A092-AD0AEF1A1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170497"/>
              </p:ext>
            </p:extLst>
          </p:nvPr>
        </p:nvGraphicFramePr>
        <p:xfrm>
          <a:off x="58479" y="95694"/>
          <a:ext cx="12073270" cy="6687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8253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BB14-3181-437C-8CD2-24266748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BF3CB2-562B-4B90-BFBE-066AAF0A2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" t="1172"/>
          <a:stretch/>
        </p:blipFill>
        <p:spPr>
          <a:xfrm>
            <a:off x="306531" y="218209"/>
            <a:ext cx="11565081" cy="6498644"/>
          </a:xfrm>
        </p:spPr>
      </p:pic>
    </p:spTree>
    <p:extLst>
      <p:ext uri="{BB962C8B-B14F-4D97-AF65-F5344CB8AC3E}">
        <p14:creationId xmlns:p14="http://schemas.microsoft.com/office/powerpoint/2010/main" val="714666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02C7-C90E-4DF5-9689-5B42DD8B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09" y="0"/>
            <a:ext cx="11948022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Addition of Cytoband and Survival Data to Genomic Alteration Data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31A2EA-534B-409F-81BD-5B6DD90B6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9" y="1691783"/>
            <a:ext cx="11948022" cy="4490808"/>
          </a:xfrm>
        </p:spPr>
      </p:pic>
    </p:spTree>
    <p:extLst>
      <p:ext uri="{BB962C8B-B14F-4D97-AF65-F5344CB8AC3E}">
        <p14:creationId xmlns:p14="http://schemas.microsoft.com/office/powerpoint/2010/main" val="58253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F8BA-A945-4F4D-9D22-BA7BF7AE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7" y="249383"/>
            <a:ext cx="11753848" cy="711776"/>
          </a:xfrm>
        </p:spPr>
        <p:txBody>
          <a:bodyPr>
            <a:normAutofit/>
          </a:bodyPr>
          <a:lstStyle/>
          <a:p>
            <a:r>
              <a:rPr lang="en-US" sz="3600" b="1" dirty="0"/>
              <a:t>Survival, Localization and Function of Mitochondrial Genes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862DF5-A3F4-4531-8FE5-1B8F13EB0337}"/>
              </a:ext>
            </a:extLst>
          </p:cNvPr>
          <p:cNvSpPr txBox="1"/>
          <p:nvPr/>
        </p:nvSpPr>
        <p:spPr>
          <a:xfrm>
            <a:off x="628651" y="6385213"/>
            <a:ext cx="1108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highlighted values are the p-values that are &lt;0.05. In </a:t>
            </a:r>
            <a:r>
              <a:rPr lang="en-US" b="1" dirty="0" err="1"/>
              <a:t>Metabric</a:t>
            </a:r>
            <a:r>
              <a:rPr lang="en-US" b="1" dirty="0"/>
              <a:t> there was a total of 45 genes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B3DEEA-CD1D-4A84-8285-0B13642DCBC8}"/>
              </a:ext>
            </a:extLst>
          </p:cNvPr>
          <p:cNvSpPr txBox="1"/>
          <p:nvPr/>
        </p:nvSpPr>
        <p:spPr>
          <a:xfrm>
            <a:off x="3650533" y="1249705"/>
            <a:ext cx="810973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Overall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CD9864-8D31-4205-AF48-F36342ECE6DD}"/>
              </a:ext>
            </a:extLst>
          </p:cNvPr>
          <p:cNvSpPr txBox="1"/>
          <p:nvPr/>
        </p:nvSpPr>
        <p:spPr>
          <a:xfrm>
            <a:off x="2912537" y="1232991"/>
            <a:ext cx="737996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TCGA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72C79-CBE0-40B3-9EC8-0473AA4BD761}"/>
              </a:ext>
            </a:extLst>
          </p:cNvPr>
          <p:cNvSpPr txBox="1"/>
          <p:nvPr/>
        </p:nvSpPr>
        <p:spPr>
          <a:xfrm>
            <a:off x="2122828" y="1243238"/>
            <a:ext cx="789709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METABRIC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B5187A3-9396-4C54-A0EC-9311A19431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6" b="23334"/>
          <a:stretch/>
        </p:blipFill>
        <p:spPr>
          <a:xfrm>
            <a:off x="88322" y="1472116"/>
            <a:ext cx="11913177" cy="472290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036A8A4-5EA6-4D49-9C95-03B290E9A77D}"/>
              </a:ext>
            </a:extLst>
          </p:cNvPr>
          <p:cNvSpPr txBox="1"/>
          <p:nvPr/>
        </p:nvSpPr>
        <p:spPr>
          <a:xfrm>
            <a:off x="2680403" y="1042799"/>
            <a:ext cx="1275241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Survival P-Value</a:t>
            </a:r>
          </a:p>
        </p:txBody>
      </p:sp>
    </p:spTree>
    <p:extLst>
      <p:ext uri="{BB962C8B-B14F-4D97-AF65-F5344CB8AC3E}">
        <p14:creationId xmlns:p14="http://schemas.microsoft.com/office/powerpoint/2010/main" val="1541219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D571-560F-4817-B35F-D140309D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F4021-68A0-4AAE-B1DF-3F22823C7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8D355-B8D6-44A3-B026-414ACA10A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" y="150018"/>
            <a:ext cx="11658601" cy="65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0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61F4-5700-4F32-BEB6-6AD043A6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7BD43-F9BB-4060-B96D-76521520E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Of the 1158 genes from MitoCarta2.0, the list was narrowed down to 167 genes with amplification of ≥ 5%. This list was then narrowed down to 45 genes with </a:t>
            </a:r>
            <a:r>
              <a:rPr lang="en-US" b="1" dirty="0" err="1"/>
              <a:t>surival</a:t>
            </a:r>
            <a:r>
              <a:rPr lang="en-US" b="1" dirty="0"/>
              <a:t> p&lt;0.05.</a:t>
            </a:r>
          </a:p>
          <a:p>
            <a:endParaRPr lang="en-US" b="1" dirty="0"/>
          </a:p>
          <a:p>
            <a:r>
              <a:rPr lang="en-US" b="1" dirty="0"/>
              <a:t>90% of the genes were in chromosome 1, 8, 16 or 17 and 49% of the genes were in chromosome 1 or 8.</a:t>
            </a:r>
          </a:p>
          <a:p>
            <a:endParaRPr lang="en-US" b="1" dirty="0"/>
          </a:p>
          <a:p>
            <a:r>
              <a:rPr lang="en-US" b="1" dirty="0"/>
              <a:t>In the 45 genes from METABRIC, the frequency of amplification was related to significant statistical difference (p&lt;0.05) in patient survival</a:t>
            </a:r>
          </a:p>
          <a:p>
            <a:endParaRPr lang="en-US" b="1" dirty="0"/>
          </a:p>
          <a:p>
            <a:r>
              <a:rPr lang="en-US" b="1" dirty="0"/>
              <a:t>Many of these genes are related to electron transport chain and mitochondrial translation</a:t>
            </a:r>
          </a:p>
          <a:p>
            <a:endParaRPr lang="en-US" b="1" dirty="0"/>
          </a:p>
          <a:p>
            <a:r>
              <a:rPr lang="en-US" b="1" dirty="0"/>
              <a:t>Some concerns</a:t>
            </a:r>
          </a:p>
          <a:p>
            <a:pPr lvl="1"/>
            <a:r>
              <a:rPr lang="en-US" b="1" dirty="0"/>
              <a:t> When looking at survival, because it was over such a long time, death could be due to causes other than cancer.</a:t>
            </a:r>
          </a:p>
          <a:p>
            <a:pPr lvl="1"/>
            <a:r>
              <a:rPr lang="en-US" b="1" dirty="0"/>
              <a:t>Genes that are amplified could have been co-amplified with other genes but not be important.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6398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ED6E-7E5A-4523-BE69-A24E2965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65E25-6AD0-4386-AE70-62714FF1F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Need to find genes worth manipulating. For example, knocking out a gene that is highly amplified.</a:t>
            </a:r>
          </a:p>
          <a:p>
            <a:endParaRPr lang="en-US" b="1" dirty="0"/>
          </a:p>
          <a:p>
            <a:r>
              <a:rPr lang="en-US" b="1" dirty="0"/>
              <a:t>This is genome analysis, but what transcriptome analysis is there to be done. </a:t>
            </a:r>
          </a:p>
          <a:p>
            <a:endParaRPr lang="en-US" b="1" dirty="0"/>
          </a:p>
          <a:p>
            <a:r>
              <a:rPr lang="en-US" b="1" dirty="0"/>
              <a:t>Based on genetic abnormalities, are they expressed and do they impact outcomes?</a:t>
            </a:r>
          </a:p>
        </p:txBody>
      </p:sp>
    </p:spTree>
    <p:extLst>
      <p:ext uri="{BB962C8B-B14F-4D97-AF65-F5344CB8AC3E}">
        <p14:creationId xmlns:p14="http://schemas.microsoft.com/office/powerpoint/2010/main" val="219290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33CC-ECC2-437A-91FD-68D16DFB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393"/>
          </a:xfrm>
        </p:spPr>
        <p:txBody>
          <a:bodyPr>
            <a:normAutofit/>
          </a:bodyPr>
          <a:lstStyle/>
          <a:p>
            <a:r>
              <a:rPr lang="en-US" sz="3600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6FF87-12AE-469B-8752-968740E63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471"/>
            <a:ext cx="6721186" cy="4918074"/>
          </a:xfrm>
        </p:spPr>
        <p:txBody>
          <a:bodyPr>
            <a:normAutofit fontScale="92500"/>
          </a:bodyPr>
          <a:lstStyle/>
          <a:p>
            <a:r>
              <a:rPr lang="en-US" sz="2400" b="1" dirty="0"/>
              <a:t>In 2018, our group published a paper on ONC201 and how it disrupts both the structure and function of mitochondria to kill breast cancer cells </a:t>
            </a:r>
            <a:r>
              <a:rPr lang="en-US" sz="2000" b="1" dirty="0"/>
              <a:t>[1]</a:t>
            </a:r>
            <a:r>
              <a:rPr lang="en-US" sz="2400" b="1" dirty="0"/>
              <a:t>. </a:t>
            </a:r>
          </a:p>
          <a:p>
            <a:endParaRPr lang="en-US" sz="2400" b="1" dirty="0"/>
          </a:p>
          <a:p>
            <a:r>
              <a:rPr lang="en-US" sz="2400" b="1" dirty="0"/>
              <a:t>Mitochondria are membrane bound organelles with the primary purpose of producing most of the chemical energy for a cell in the form of ATP. </a:t>
            </a:r>
          </a:p>
          <a:p>
            <a:endParaRPr lang="en-US" sz="2400" b="1" dirty="0"/>
          </a:p>
          <a:p>
            <a:r>
              <a:rPr lang="en-US" sz="2400" b="1" dirty="0"/>
              <a:t>Mitochondrial genes are encoded by the nuclear genome (</a:t>
            </a:r>
            <a:r>
              <a:rPr lang="en-US" sz="2400" b="1" dirty="0" err="1"/>
              <a:t>nDNA</a:t>
            </a:r>
            <a:r>
              <a:rPr lang="en-US" sz="2400" b="1" dirty="0"/>
              <a:t>) for the most part but a few are encoded by the mitochondrial genome. The mitochondrial DNA (</a:t>
            </a:r>
            <a:r>
              <a:rPr lang="en-US" sz="2400" b="1" dirty="0" err="1"/>
              <a:t>mtDNA</a:t>
            </a:r>
            <a:r>
              <a:rPr lang="en-US" sz="2400" b="1" dirty="0"/>
              <a:t>) has 37 genes and codes for 13 proteins, tRNAs and ribosomal RNAs. The nuclear DNA encodes ~1121 mitochondrial genes.</a:t>
            </a:r>
          </a:p>
        </p:txBody>
      </p:sp>
      <p:pic>
        <p:nvPicPr>
          <p:cNvPr id="5" name="Picture 2" descr="Fig. 1.">
            <a:extLst>
              <a:ext uri="{FF2B5EF4-FFF2-40B4-BE49-F238E27FC236}">
                <a16:creationId xmlns:a16="http://schemas.microsoft.com/office/drawing/2014/main" id="{228434B1-F82B-442F-B0DB-BF424E8794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" t="9011" r="50864" b="34491"/>
          <a:stretch/>
        </p:blipFill>
        <p:spPr bwMode="auto">
          <a:xfrm>
            <a:off x="7640781" y="1631372"/>
            <a:ext cx="4312228" cy="370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486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36F1-ADEC-4002-AA0C-7A8D3190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Looking at mRNA as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E534E-38C6-46EC-BFAC-D6376CF2F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62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Logically, higher amplification leads to higher expression but the only way to be sure is by looking at mRNA.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/>
              <a:t>Some cases will have amplification of a gene but not a higher expression of mRNA. These cases would not be important in our experiment. </a:t>
            </a:r>
          </a:p>
          <a:p>
            <a:endParaRPr lang="en-US" sz="2400" b="1" dirty="0"/>
          </a:p>
          <a:p>
            <a:r>
              <a:rPr lang="en-US" sz="2400" b="1" dirty="0"/>
              <a:t>Thus, it is necessary to look at the overlap in higher mRNA expression and amplification.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50234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0354-314E-4124-AAC0-A121831D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2B68D-89EC-4A3E-83F7-4F8225C98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Greer, Y., </a:t>
            </a:r>
            <a:r>
              <a:rPr lang="en-US" sz="1600" dirty="0" err="1"/>
              <a:t>Porat-Shliom</a:t>
            </a:r>
            <a:r>
              <a:rPr lang="en-US" sz="1600" dirty="0"/>
              <a:t>, N., Nagashima, K., </a:t>
            </a:r>
            <a:r>
              <a:rPr lang="en-US" sz="1600" dirty="0" err="1"/>
              <a:t>Stuelten</a:t>
            </a:r>
            <a:r>
              <a:rPr lang="en-US" sz="1600" dirty="0"/>
              <a:t>, C., Crooks, D., </a:t>
            </a:r>
            <a:r>
              <a:rPr lang="en-US" sz="1600" dirty="0" err="1"/>
              <a:t>Koparde</a:t>
            </a:r>
            <a:r>
              <a:rPr lang="en-US" sz="1600" dirty="0"/>
              <a:t>, V., Gilbert, S., Islam, C., </a:t>
            </a:r>
            <a:r>
              <a:rPr lang="en-US" sz="1600" dirty="0" err="1"/>
              <a:t>Ubaldini</a:t>
            </a:r>
            <a:r>
              <a:rPr lang="en-US" sz="1600" dirty="0"/>
              <a:t>, A., Ji, Y., </a:t>
            </a:r>
            <a:r>
              <a:rPr lang="en-US" sz="1600" dirty="0" err="1"/>
              <a:t>Gattinoni</a:t>
            </a:r>
            <a:r>
              <a:rPr lang="en-US" sz="1600" dirty="0"/>
              <a:t>, L., </a:t>
            </a:r>
            <a:r>
              <a:rPr lang="en-US" sz="1600" dirty="0" err="1"/>
              <a:t>Soheilian</a:t>
            </a:r>
            <a:r>
              <a:rPr lang="en-US" sz="1600" dirty="0"/>
              <a:t>, F., Wang, X., Hafner, M., Shetty, J., Tran, B., </a:t>
            </a:r>
            <a:r>
              <a:rPr lang="en-US" sz="1600" dirty="0" err="1"/>
              <a:t>Jailwala</a:t>
            </a:r>
            <a:r>
              <a:rPr lang="en-US" sz="1600" dirty="0"/>
              <a:t>, P., Cam, M., Lang, M., </a:t>
            </a:r>
            <a:r>
              <a:rPr lang="en-US" sz="1600" dirty="0" err="1"/>
              <a:t>Voeller</a:t>
            </a:r>
            <a:r>
              <a:rPr lang="en-US" sz="1600" dirty="0"/>
              <a:t>, D., Reinhold, W., </a:t>
            </a:r>
            <a:r>
              <a:rPr lang="en-US" sz="1600" dirty="0" err="1"/>
              <a:t>Rajapakse</a:t>
            </a:r>
            <a:r>
              <a:rPr lang="en-US" sz="1600" dirty="0"/>
              <a:t>, V., </a:t>
            </a:r>
            <a:r>
              <a:rPr lang="en-US" sz="1600" dirty="0" err="1"/>
              <a:t>Pommier</a:t>
            </a:r>
            <a:r>
              <a:rPr lang="en-US" sz="1600" dirty="0"/>
              <a:t>, Y., </a:t>
            </a:r>
            <a:r>
              <a:rPr lang="en-US" sz="1600" dirty="0" err="1"/>
              <a:t>Weigert</a:t>
            </a:r>
            <a:r>
              <a:rPr lang="en-US" sz="1600" dirty="0"/>
              <a:t>, R., Linehan, W. and </a:t>
            </a:r>
            <a:r>
              <a:rPr lang="en-US" sz="1600" dirty="0" err="1"/>
              <a:t>Lipkowitz</a:t>
            </a:r>
            <a:r>
              <a:rPr lang="en-US" sz="1600" dirty="0"/>
              <a:t>, S., 2018. ONC201 kills breast cancer cells in vitro by targeting mitochondria. </a:t>
            </a:r>
            <a:r>
              <a:rPr lang="en-US" sz="1600" i="1" dirty="0" err="1"/>
              <a:t>Oncotarget</a:t>
            </a:r>
            <a:r>
              <a:rPr lang="en-US" sz="1600" dirty="0"/>
              <a:t>, 9(26), pp.18454-18479.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Calvo, S.E., </a:t>
            </a:r>
            <a:r>
              <a:rPr lang="en-US" sz="1600" dirty="0" err="1"/>
              <a:t>Klauser</a:t>
            </a:r>
            <a:r>
              <a:rPr lang="en-US" sz="1600" dirty="0"/>
              <a:t>, C.R., </a:t>
            </a:r>
            <a:r>
              <a:rPr lang="en-US" sz="1600" dirty="0" err="1"/>
              <a:t>Mootha</a:t>
            </a:r>
            <a:r>
              <a:rPr lang="en-US" sz="1600" dirty="0"/>
              <a:t>, V.K. MitoCarta2.0: an updated inventory of mammalian mitochondrial proteins (2015).  Nucleic Acids Research [</a:t>
            </a:r>
            <a:r>
              <a:rPr lang="en-US" sz="1600" dirty="0" err="1">
                <a:hlinkClick r:id="rId2"/>
              </a:rPr>
              <a:t>doi</a:t>
            </a:r>
            <a:r>
              <a:rPr lang="en-US" sz="1600" dirty="0">
                <a:hlinkClick r:id="rId2"/>
              </a:rPr>
              <a:t>: 10.1093/</a:t>
            </a:r>
            <a:r>
              <a:rPr lang="en-US" sz="1600" dirty="0" err="1">
                <a:hlinkClick r:id="rId2"/>
              </a:rPr>
              <a:t>nar</a:t>
            </a:r>
            <a:r>
              <a:rPr lang="en-US" sz="1600" dirty="0">
                <a:hlinkClick r:id="rId2"/>
              </a:rPr>
              <a:t>/gkv1003</a:t>
            </a:r>
            <a:r>
              <a:rPr lang="en-US" sz="1600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/>
              <a:t>Pagliarini</a:t>
            </a:r>
            <a:r>
              <a:rPr lang="en-US" sz="1600" dirty="0"/>
              <a:t>, D.J., Calvo, S.E., Chang, B., </a:t>
            </a:r>
            <a:r>
              <a:rPr lang="en-US" sz="1600" dirty="0" err="1"/>
              <a:t>Sheth</a:t>
            </a:r>
            <a:r>
              <a:rPr lang="en-US" sz="1600" dirty="0"/>
              <a:t>, S.A., </a:t>
            </a:r>
            <a:r>
              <a:rPr lang="en-US" sz="1600" dirty="0" err="1"/>
              <a:t>Vafai</a:t>
            </a:r>
            <a:r>
              <a:rPr lang="en-US" sz="1600" dirty="0"/>
              <a:t>, S.B., Ong, S.E., Walford, G.A., </a:t>
            </a:r>
            <a:r>
              <a:rPr lang="en-US" sz="1600" dirty="0" err="1"/>
              <a:t>Sugiana</a:t>
            </a:r>
            <a:r>
              <a:rPr lang="en-US" sz="1600" dirty="0"/>
              <a:t>, C., </a:t>
            </a:r>
            <a:r>
              <a:rPr lang="en-US" sz="1600" dirty="0" err="1"/>
              <a:t>Boneh</a:t>
            </a:r>
            <a:r>
              <a:rPr lang="en-US" sz="1600" dirty="0"/>
              <a:t>, A., Chen, W.K., et al. (2008). A mitochondrial protein compendium elucidates complex I disease biology. Cell 134, 112-123. [</a:t>
            </a:r>
            <a:r>
              <a:rPr lang="en-US" sz="1600" dirty="0" err="1">
                <a:hlinkClick r:id="rId3"/>
              </a:rPr>
              <a:t>Pubmed</a:t>
            </a:r>
            <a:r>
              <a:rPr lang="en-US" sz="1600" dirty="0">
                <a:hlinkClick r:id="rId3"/>
              </a:rPr>
              <a:t>: 18614015</a:t>
            </a:r>
            <a:r>
              <a:rPr lang="en-US" sz="1600" dirty="0"/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71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48D5-068E-4875-BF8F-885EAD06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FB892-CA81-4A4E-81F6-19FFB9486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6163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/>
              <a:t>Mitochondrial Genes will be genetically aberrant in a subset of breast cancer cells.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D46FB-F93B-451E-8408-311329C73E5A}"/>
              </a:ext>
            </a:extLst>
          </p:cNvPr>
          <p:cNvSpPr txBox="1"/>
          <p:nvPr/>
        </p:nvSpPr>
        <p:spPr>
          <a:xfrm>
            <a:off x="838200" y="2711754"/>
            <a:ext cx="9688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</a:rPr>
              <a:t>Subhypothesis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B90D4C-FA0F-42ED-BF30-BCEC75CC5374}"/>
              </a:ext>
            </a:extLst>
          </p:cNvPr>
          <p:cNvSpPr txBox="1"/>
          <p:nvPr/>
        </p:nvSpPr>
        <p:spPr>
          <a:xfrm>
            <a:off x="947057" y="3719000"/>
            <a:ext cx="1021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a)   Identifying genes with genetic abnormalities may identify breast cancers that are most susceptible to mitochondrial inhibition (e.g. more or less susceptible to </a:t>
            </a:r>
            <a:r>
              <a:rPr lang="en-US" sz="2400" b="1" dirty="0" err="1"/>
              <a:t>ClpP</a:t>
            </a:r>
            <a:r>
              <a:rPr lang="en-US" sz="2400" b="1" dirty="0"/>
              <a:t> agonists).</a:t>
            </a:r>
          </a:p>
          <a:p>
            <a:r>
              <a:rPr lang="en-US" sz="2400" b="1" dirty="0"/>
              <a:t> </a:t>
            </a:r>
          </a:p>
          <a:p>
            <a:r>
              <a:rPr lang="en-US" sz="2400" b="1" dirty="0"/>
              <a:t>b) Identifying mitochondrial genes with genetic abnormalities may identify other novel targets for disrupting mitochondrial function in cancer cells.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477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2B47-81F0-4DA0-9A27-937E9A71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Methods – Human MitoCarta2.0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EE143-3F4D-43B5-8A52-9EAD2DA28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7" y="1762938"/>
            <a:ext cx="10515600" cy="3494862"/>
          </a:xfrm>
        </p:spPr>
        <p:txBody>
          <a:bodyPr>
            <a:noAutofit/>
          </a:bodyPr>
          <a:lstStyle/>
          <a:p>
            <a:r>
              <a:rPr lang="en-US" sz="2400" b="1" dirty="0"/>
              <a:t>The 1158 genes in the Human MitoCarta2.0 inventory, an inventory of genes with strong evidence for mitochondrial localization, were used [2][3].</a:t>
            </a:r>
          </a:p>
          <a:p>
            <a:endParaRPr lang="en-US" sz="2400" b="1" dirty="0"/>
          </a:p>
          <a:p>
            <a:r>
              <a:rPr lang="en-US" sz="2400" b="1" dirty="0" err="1"/>
              <a:t>MitoCarta</a:t>
            </a:r>
            <a:r>
              <a:rPr lang="en-US" sz="2400" b="1" dirty="0"/>
              <a:t> evidence is based on the following sources: Literature, APEX Matrix, APEX IMS, GFP, </a:t>
            </a:r>
            <a:r>
              <a:rPr lang="en-US" sz="2400" b="1" dirty="0" err="1"/>
              <a:t>TargetP</a:t>
            </a:r>
            <a:r>
              <a:rPr lang="en-US" sz="2400" b="1" dirty="0"/>
              <a:t> signal, Yeast Mito Homolog, </a:t>
            </a:r>
            <a:r>
              <a:rPr lang="en-US" sz="2400" b="1" dirty="0" err="1"/>
              <a:t>Rickettsial</a:t>
            </a:r>
            <a:r>
              <a:rPr lang="en-US" sz="2400" b="1" dirty="0"/>
              <a:t> Homolog, Mitochondrial Protein Domain, Induction, </a:t>
            </a:r>
            <a:r>
              <a:rPr lang="en-US" sz="2400" b="1" dirty="0" err="1"/>
              <a:t>Coexpression</a:t>
            </a:r>
            <a:r>
              <a:rPr lang="en-US" sz="2400" b="1" dirty="0"/>
              <a:t>, and  MS/MS.</a:t>
            </a:r>
          </a:p>
          <a:p>
            <a:pPr lvl="1"/>
            <a:r>
              <a:rPr lang="en-US" sz="2000" b="1" dirty="0"/>
              <a:t>MS/MS looks at the following 14 mouse tissues: Cerebrum, Cerebellum, Brainstem, Spinal Cord, Liver, Kidney, Heart, Skeletal Muscle, Adipose, Stomach, Small Intestine, Large Intestine, Testis, and Placenta.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14584C-BF09-4F91-8FF2-CFAD1D077D23}"/>
              </a:ext>
            </a:extLst>
          </p:cNvPr>
          <p:cNvSpPr txBox="1"/>
          <p:nvPr/>
        </p:nvSpPr>
        <p:spPr>
          <a:xfrm>
            <a:off x="794657" y="5936112"/>
            <a:ext cx="10254343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hlinkClick r:id="rId2"/>
              </a:rPr>
              <a:t>https://www.broadinstitute.org/files/shared/metabolism/mitocarta/human.mitocarta2.0.html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>
                <a:hlinkClick r:id="rId3"/>
              </a:rPr>
              <a:t>https://www.broadinstitute.org/mitocarta/mitocarta20-column-documentation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865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BBB514-26B7-499F-BBA4-3C8F8F96F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6"/>
          <a:stretch/>
        </p:blipFill>
        <p:spPr>
          <a:xfrm>
            <a:off x="236581" y="1273018"/>
            <a:ext cx="11718837" cy="14063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7D0E41-43AC-46C6-A31D-15EF91491211}"/>
              </a:ext>
            </a:extLst>
          </p:cNvPr>
          <p:cNvSpPr txBox="1"/>
          <p:nvPr/>
        </p:nvSpPr>
        <p:spPr>
          <a:xfrm>
            <a:off x="231851" y="6408658"/>
            <a:ext cx="10254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https://www.broadinstitute.org/files/shared/metabolism/mitocarta/human.mitocarta2.0.html</a:t>
            </a:r>
            <a:endParaRPr lang="en-US" sz="1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2D61C2-BC71-428E-9F4E-35F34DF95B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42" r="6131"/>
          <a:stretch/>
        </p:blipFill>
        <p:spPr>
          <a:xfrm>
            <a:off x="231852" y="4310961"/>
            <a:ext cx="11723565" cy="900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97C7A3-29C6-4124-90FF-F2BF26ED84ED}"/>
              </a:ext>
            </a:extLst>
          </p:cNvPr>
          <p:cNvSpPr txBox="1"/>
          <p:nvPr/>
        </p:nvSpPr>
        <p:spPr>
          <a:xfrm>
            <a:off x="2998887" y="186122"/>
            <a:ext cx="5699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Human MitoCart2.0 Gene 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786D29-271D-46E1-87B9-81C1D48D83D0}"/>
              </a:ext>
            </a:extLst>
          </p:cNvPr>
          <p:cNvSpPr txBox="1"/>
          <p:nvPr/>
        </p:nvSpPr>
        <p:spPr>
          <a:xfrm>
            <a:off x="231851" y="2982433"/>
            <a:ext cx="11723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Genes at the top of the list with high confidence of mitochondrial localization as seen with low false discovery rate (FDR), high Maestro score and multiple pieces of corroborating evidence.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C24BE-8F46-4222-B839-D45535D42A59}"/>
              </a:ext>
            </a:extLst>
          </p:cNvPr>
          <p:cNvSpPr txBox="1"/>
          <p:nvPr/>
        </p:nvSpPr>
        <p:spPr>
          <a:xfrm>
            <a:off x="231852" y="5375106"/>
            <a:ext cx="11506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Genes at the bottom of the list with lower confidence of mitochondrial localization and thus the exact opposite characteristics of  high confidence genes.</a:t>
            </a:r>
          </a:p>
        </p:txBody>
      </p:sp>
    </p:spTree>
    <p:extLst>
      <p:ext uri="{BB962C8B-B14F-4D97-AF65-F5344CB8AC3E}">
        <p14:creationId xmlns:p14="http://schemas.microsoft.com/office/powerpoint/2010/main" val="183748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2C063-BBEF-4ECA-AE7A-677AC983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Methods - cBioPortal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255AD-28E9-4CA3-9D4B-6BB15FD71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7416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For analysis, </a:t>
            </a:r>
            <a:r>
              <a:rPr lang="en-US" sz="2400" b="1" dirty="0" err="1"/>
              <a:t>cBioPortal</a:t>
            </a:r>
            <a:r>
              <a:rPr lang="en-US" sz="2400" b="1" dirty="0"/>
              <a:t> was used to look at the genetic abnormalities in the genes compiled in MitoCarta2.0. </a:t>
            </a:r>
          </a:p>
          <a:p>
            <a:pPr>
              <a:lnSpc>
                <a:spcPct val="100000"/>
              </a:lnSpc>
            </a:pPr>
            <a:endParaRPr lang="en-US" sz="2400" b="1" dirty="0"/>
          </a:p>
          <a:p>
            <a:pPr>
              <a:lnSpc>
                <a:spcPct val="100000"/>
              </a:lnSpc>
            </a:pPr>
            <a:r>
              <a:rPr lang="en-US" sz="2400" b="1" dirty="0"/>
              <a:t>Two data sets that look at abnormalities in breast cancer were used to look the abnormalities in the MitoCarta2.0 genes. </a:t>
            </a:r>
          </a:p>
          <a:p>
            <a:pPr lvl="1">
              <a:lnSpc>
                <a:spcPct val="100000"/>
              </a:lnSpc>
            </a:pPr>
            <a:r>
              <a:rPr lang="en-US" sz="2000" b="1" dirty="0"/>
              <a:t>The Molecular Taxonomy of Breast Cancer International Consortium (METABRIC)(Nature 2012 &amp; Nat </a:t>
            </a:r>
            <a:r>
              <a:rPr lang="en-US" sz="2000" b="1" dirty="0" err="1"/>
              <a:t>Commun</a:t>
            </a:r>
            <a:r>
              <a:rPr lang="en-US" sz="2000" b="1" dirty="0"/>
              <a:t> 2016, 2509 patients).</a:t>
            </a:r>
          </a:p>
          <a:p>
            <a:pPr lvl="1">
              <a:lnSpc>
                <a:spcPct val="100000"/>
              </a:lnSpc>
            </a:pPr>
            <a:r>
              <a:rPr lang="en-US" sz="2000" b="1" dirty="0"/>
              <a:t>The Cancer Genome Atlas (TCGA) (Cell 2015, 817 patients)</a:t>
            </a:r>
          </a:p>
          <a:p>
            <a:pPr>
              <a:lnSpc>
                <a:spcPct val="100000"/>
              </a:lnSpc>
            </a:pPr>
            <a:endParaRPr lang="en-US" sz="2400" b="1" dirty="0"/>
          </a:p>
          <a:p>
            <a:pPr>
              <a:lnSpc>
                <a:spcPct val="100000"/>
              </a:lnSpc>
            </a:pPr>
            <a:r>
              <a:rPr lang="en-US" sz="2400" b="1" dirty="0"/>
              <a:t>The abnormalities that were analyzed were the  frequency of amplification, homozygous deletion, and point mutations of a gene.</a:t>
            </a:r>
          </a:p>
          <a:p>
            <a:pPr lvl="8">
              <a:lnSpc>
                <a:spcPct val="100000"/>
              </a:lnSpc>
            </a:pPr>
            <a:endParaRPr lang="en-US" sz="1400" dirty="0"/>
          </a:p>
          <a:p>
            <a:pPr lvl="2"/>
            <a:endParaRPr lang="en-US" sz="1600" dirty="0"/>
          </a:p>
          <a:p>
            <a:endParaRPr lang="en-US" sz="24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DA8EE-9CF9-4D97-9BAF-BDFF12CDBD97}"/>
              </a:ext>
            </a:extLst>
          </p:cNvPr>
          <p:cNvSpPr txBox="1"/>
          <p:nvPr/>
        </p:nvSpPr>
        <p:spPr>
          <a:xfrm>
            <a:off x="838200" y="6308209"/>
            <a:ext cx="286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https://www.cbioportal.org/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7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B264-BCBF-45BC-B750-543141132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14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Methods – Initial Organization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02F8B-FD79-4BA7-BFBD-D6607713B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183"/>
            <a:ext cx="9715747" cy="3248107"/>
          </a:xfrm>
        </p:spPr>
        <p:txBody>
          <a:bodyPr>
            <a:noAutofit/>
          </a:bodyPr>
          <a:lstStyle/>
          <a:p>
            <a:r>
              <a:rPr lang="en-US" sz="2400" b="1" dirty="0"/>
              <a:t>The CNA and mutation data from TCGA and METABRIC was downloaded as CSV files and imported to Excel.</a:t>
            </a:r>
          </a:p>
          <a:p>
            <a:endParaRPr lang="en-US" sz="2400" b="1" dirty="0"/>
          </a:p>
          <a:p>
            <a:pPr fontAlgn="base"/>
            <a:r>
              <a:rPr lang="en-US" sz="2400" b="1" dirty="0"/>
              <a:t>The Excel VBA function XLOOKUP (lookup, </a:t>
            </a:r>
            <a:r>
              <a:rPr lang="en-US" sz="2400" b="1" dirty="0" err="1"/>
              <a:t>lookup_array</a:t>
            </a:r>
            <a:r>
              <a:rPr lang="en-US" sz="2400" b="1" dirty="0"/>
              <a:t>, </a:t>
            </a:r>
            <a:r>
              <a:rPr lang="en-US" sz="2400" b="1" dirty="0" err="1"/>
              <a:t>return_array</a:t>
            </a:r>
            <a:r>
              <a:rPr lang="en-US" sz="2400" b="1" dirty="0"/>
              <a:t>) was used to search the list of genes in either TCGA or METABRIC (</a:t>
            </a:r>
            <a:r>
              <a:rPr lang="en-US" sz="2400" b="1" dirty="0" err="1"/>
              <a:t>lookup_array</a:t>
            </a:r>
            <a:r>
              <a:rPr lang="en-US" sz="2400" b="1" dirty="0"/>
              <a:t>) to match the amplification, deletion, and mutation data (</a:t>
            </a:r>
            <a:r>
              <a:rPr lang="en-US" sz="2400" b="1" dirty="0" err="1"/>
              <a:t>return_array</a:t>
            </a:r>
            <a:r>
              <a:rPr lang="en-US" sz="2400" b="1" dirty="0"/>
              <a:t>) with the list of genes from MitoCarta2.0 (lookup).  </a:t>
            </a:r>
          </a:p>
          <a:p>
            <a:pPr fontAlgn="base"/>
            <a:endParaRPr lang="en-US" sz="2400" b="1" dirty="0"/>
          </a:p>
          <a:p>
            <a:pPr fontAlgn="base"/>
            <a:r>
              <a:rPr lang="en-US" sz="2400" b="1" dirty="0"/>
              <a:t>This setup a list for TCGA and for METABRIC with amplification, deletion and mutation for each gene.</a:t>
            </a:r>
          </a:p>
        </p:txBody>
      </p:sp>
    </p:spTree>
    <p:extLst>
      <p:ext uri="{BB962C8B-B14F-4D97-AF65-F5344CB8AC3E}">
        <p14:creationId xmlns:p14="http://schemas.microsoft.com/office/powerpoint/2010/main" val="331222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6F9E-C2E4-4D09-BC29-D2370160A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622" y="9871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Data Organization with Excel VBA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9BDC74-D73D-4424-952D-BB544FBE3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5" r="5504" b="30983"/>
          <a:stretch/>
        </p:blipFill>
        <p:spPr>
          <a:xfrm>
            <a:off x="119531" y="1190847"/>
            <a:ext cx="11802988" cy="3356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C16387-A45C-4825-9140-944ED8EB7777}"/>
              </a:ext>
            </a:extLst>
          </p:cNvPr>
          <p:cNvSpPr txBox="1"/>
          <p:nvPr/>
        </p:nvSpPr>
        <p:spPr>
          <a:xfrm>
            <a:off x="169151" y="5888503"/>
            <a:ext cx="1154695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/>
              <a:t>Use of the XLOOKUP formula to extract frequency of abnormalities from the raw TCGA data to match with the </a:t>
            </a:r>
            <a:r>
              <a:rPr lang="en-US" sz="1700" b="1" dirty="0" err="1"/>
              <a:t>MitoCarta</a:t>
            </a:r>
            <a:r>
              <a:rPr lang="en-US" sz="1700" b="1" dirty="0"/>
              <a:t> Genes.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15243E-7CA0-489C-B9FB-9A0DD0C791C9}"/>
              </a:ext>
            </a:extLst>
          </p:cNvPr>
          <p:cNvSpPr/>
          <p:nvPr/>
        </p:nvSpPr>
        <p:spPr>
          <a:xfrm>
            <a:off x="169151" y="4779281"/>
            <a:ext cx="12022849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b="1" dirty="0"/>
              <a:t>XLOOKUP (lookup, </a:t>
            </a:r>
            <a:r>
              <a:rPr lang="en-US" sz="1700" b="1" dirty="0" err="1"/>
              <a:t>lookup_array</a:t>
            </a:r>
            <a:r>
              <a:rPr lang="en-US" sz="1700" b="1" dirty="0"/>
              <a:t>, </a:t>
            </a:r>
            <a:r>
              <a:rPr lang="en-US" sz="1700" b="1" dirty="0" err="1"/>
              <a:t>return_array</a:t>
            </a:r>
            <a:r>
              <a:rPr lang="en-US" sz="1700" b="1" dirty="0"/>
              <a:t>) to get Amplification for TCGA</a:t>
            </a:r>
          </a:p>
          <a:p>
            <a:r>
              <a:rPr lang="en-US" sz="1700" b="1" dirty="0"/>
              <a:t>lookup = MitoCarta2.0 gene list (Column I), </a:t>
            </a:r>
            <a:r>
              <a:rPr lang="en-US" sz="1700" b="1" dirty="0" err="1"/>
              <a:t>lookup_array</a:t>
            </a:r>
            <a:r>
              <a:rPr lang="en-US" sz="1700" b="1" dirty="0"/>
              <a:t> = list of all genes in TCGA (Column A), </a:t>
            </a:r>
            <a:r>
              <a:rPr lang="en-US" sz="1700" b="1" dirty="0" err="1"/>
              <a:t>return_array</a:t>
            </a:r>
            <a:r>
              <a:rPr lang="en-US" sz="1700" b="1" dirty="0"/>
              <a:t> = frequency value (Column B) 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5956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44DF-133C-41D5-862A-24426F766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135" y="-27248"/>
            <a:ext cx="8222512" cy="689527"/>
          </a:xfrm>
        </p:spPr>
        <p:txBody>
          <a:bodyPr>
            <a:normAutofit/>
          </a:bodyPr>
          <a:lstStyle/>
          <a:p>
            <a:r>
              <a:rPr lang="en-US" sz="3600" b="1" dirty="0"/>
              <a:t>Genomic Alterations in Mitochondrial Genes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BAC444-2FBC-4866-94F1-E826B9F2D38E}"/>
              </a:ext>
            </a:extLst>
          </p:cNvPr>
          <p:cNvSpPr txBox="1"/>
          <p:nvPr/>
        </p:nvSpPr>
        <p:spPr>
          <a:xfrm>
            <a:off x="115186" y="5986131"/>
            <a:ext cx="11961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first 30 genes of the 167 genes which have amplification ≥5%. The data is sorted from largest to smallest in amplification from METABRIC (Column B). Note that METABRIC did not look at mutation.</a:t>
            </a:r>
          </a:p>
        </p:txBody>
      </p:sp>
      <p:pic>
        <p:nvPicPr>
          <p:cNvPr id="20" name="Content Placeholder 5">
            <a:extLst>
              <a:ext uri="{FF2B5EF4-FFF2-40B4-BE49-F238E27FC236}">
                <a16:creationId xmlns:a16="http://schemas.microsoft.com/office/drawing/2014/main" id="{6774B2DD-4BEA-4295-A33B-28ACEF59D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93"/>
          <a:stretch/>
        </p:blipFill>
        <p:spPr>
          <a:xfrm>
            <a:off x="1996807" y="700777"/>
            <a:ext cx="7539168" cy="5246856"/>
          </a:xfrm>
        </p:spPr>
      </p:pic>
    </p:spTree>
    <p:extLst>
      <p:ext uri="{BB962C8B-B14F-4D97-AF65-F5344CB8AC3E}">
        <p14:creationId xmlns:p14="http://schemas.microsoft.com/office/powerpoint/2010/main" val="122376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21234</TotalTime>
  <Words>1486</Words>
  <Application>Microsoft Office PowerPoint</Application>
  <PresentationFormat>Widescreen</PresentationFormat>
  <Paragraphs>113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Genomic Alterations in the Mitochondrial Genes of Breast Cancer Cells</vt:lpstr>
      <vt:lpstr>Background</vt:lpstr>
      <vt:lpstr>Hypothesis</vt:lpstr>
      <vt:lpstr>Methods – Human MitoCarta2.0</vt:lpstr>
      <vt:lpstr>PowerPoint Presentation</vt:lpstr>
      <vt:lpstr>Methods - cBioPortal</vt:lpstr>
      <vt:lpstr>Methods – Initial Organization of Data</vt:lpstr>
      <vt:lpstr>Data Organization with Excel VBA</vt:lpstr>
      <vt:lpstr>Genomic Alterations in Mitochondrial Genes</vt:lpstr>
      <vt:lpstr>Methods – Finding Trends and Narrowing Data</vt:lpstr>
      <vt:lpstr>Survival Kaplan – Meier Curve for NDUFB9</vt:lpstr>
      <vt:lpstr>Methods – Chromosome Location, Localization and Function</vt:lpstr>
      <vt:lpstr>PowerPoint Presentation</vt:lpstr>
      <vt:lpstr>PowerPoint Presentation</vt:lpstr>
      <vt:lpstr>Addition of Cytoband and Survival Data to Genomic Alteration Data </vt:lpstr>
      <vt:lpstr>Survival, Localization and Function of Mitochondrial Genes </vt:lpstr>
      <vt:lpstr>PowerPoint Presentation</vt:lpstr>
      <vt:lpstr>Summary</vt:lpstr>
      <vt:lpstr>Next Steps</vt:lpstr>
      <vt:lpstr>Looking at mRNA as Next Steps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Genomic Alterations in the Mitochondrial Genes</dc:title>
  <dc:creator>Rohan Wedam</dc:creator>
  <cp:lastModifiedBy>Sevilla, Samantha (NIH/NCI) [C]</cp:lastModifiedBy>
  <cp:revision>72</cp:revision>
  <cp:lastPrinted>2020-07-08T02:09:51Z</cp:lastPrinted>
  <dcterms:created xsi:type="dcterms:W3CDTF">2020-07-04T20:52:06Z</dcterms:created>
  <dcterms:modified xsi:type="dcterms:W3CDTF">2020-09-23T02:41:11Z</dcterms:modified>
</cp:coreProperties>
</file>