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notesSlides/notesSlide11.xml" ContentType="application/vnd.openxmlformats-officedocument.presentationml.notesSlide+xml"/>
  <Override PartName="/ppt/slides/slide2.xml" ContentType="application/vnd.openxmlformats-officedocument.presentationml.slide+xml"/>
  <Override PartName="/ppt/diagrams/colors1.xml" ContentType="application/vnd.openxmlformats-officedocument.drawingml.diagramColors+xml"/>
  <Override PartName="/docProps/app.xml" ContentType="application/vnd.openxmlformats-officedocument.extended-properties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layout1.xml" ContentType="application/vnd.openxmlformats-officedocument.drawingml.diagramLayout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ustom.xml" ContentType="application/vnd.openxmlformats-officedocument.custom-properties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quickStyle1.xml" ContentType="application/vnd.openxmlformats-officedocument.drawingml.diagramStyl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notesSlides/notesSlide18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Default Extension="rels" ContentType="application/vnd.openxmlformats-package.relationships+xml"/>
  <Override PartName="/ppt/slides/slide9.xml" ContentType="application/vnd.openxmlformats-officedocument.presentationml.slide+xml"/>
  <Override PartName="/ppt/diagrams/drawing1.xml" ContentType="application/vnd.ms-office.drawingml.diagramDrawing+xml"/>
  <Override PartName="/ppt/notesSlides/notesSlide24.xml" ContentType="application/vnd.openxmlformats-officedocument.presentationml.notes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79" r:id="rId4"/>
    <p:sldId id="280" r:id="rId5"/>
    <p:sldId id="281" r:id="rId6"/>
    <p:sldId id="282" r:id="rId7"/>
    <p:sldId id="283" r:id="rId8"/>
    <p:sldId id="284" r:id="rId9"/>
    <p:sldId id="264" r:id="rId10"/>
    <p:sldId id="276" r:id="rId11"/>
    <p:sldId id="275" r:id="rId12"/>
    <p:sldId id="260" r:id="rId13"/>
    <p:sldId id="262" r:id="rId14"/>
    <p:sldId id="263" r:id="rId15"/>
    <p:sldId id="268" r:id="rId16"/>
    <p:sldId id="270" r:id="rId17"/>
    <p:sldId id="265" r:id="rId18"/>
    <p:sldId id="271" r:id="rId19"/>
    <p:sldId id="266" r:id="rId20"/>
    <p:sldId id="267" r:id="rId21"/>
    <p:sldId id="269" r:id="rId22"/>
    <p:sldId id="272" r:id="rId23"/>
    <p:sldId id="273" r:id="rId24"/>
    <p:sldId id="274" r:id="rId25"/>
    <p:sldId id="278" r:id="rId26"/>
    <p:sldId id="27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9" charset="0"/>
        <a:ea typeface="ＭＳ Ｐゴシック" pitchFamily="-109" charset="-128"/>
        <a:cs typeface="ＭＳ Ｐゴシック" pitchFamily="-109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DDDDDD"/>
    <a:srgbClr val="990000"/>
    <a:srgbClr val="00AAF6"/>
    <a:srgbClr val="21BAFF"/>
    <a:srgbClr val="9FE1FF"/>
    <a:srgbClr val="FF9900"/>
    <a:srgbClr val="339933"/>
    <a:srgbClr val="1C2674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viewProps" Target="viewProp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30" Type="http://schemas.openxmlformats.org/officeDocument/2006/relationships/presProps" Target="presProp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F30499-CFC3-8748-989C-E668B1438400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</dgm:pt>
    <dgm:pt modelId="{7D692FD8-77F7-7746-9FEE-0E9B850B520D}">
      <dgm:prSet phldrT="[Text]"/>
      <dgm:spPr>
        <a:solidFill>
          <a:srgbClr val="3366FF"/>
        </a:solidFill>
        <a:scene3d>
          <a:camera prst="orthographicFront"/>
          <a:lightRig rig="threePt" dir="t"/>
        </a:scene3d>
        <a:sp3d>
          <a:bevelT/>
          <a:bevelB prst="relaxedInset"/>
        </a:sp3d>
      </dgm:spPr>
      <dgm:t>
        <a:bodyPr/>
        <a:lstStyle/>
        <a:p>
          <a:r>
            <a:rPr lang="en-US" dirty="0" smtClean="0"/>
            <a:t>Developers</a:t>
          </a:r>
          <a:endParaRPr lang="en-US" dirty="0"/>
        </a:p>
      </dgm:t>
    </dgm:pt>
    <dgm:pt modelId="{71009023-8988-9F41-B996-2D3CAA150149}" type="parTrans" cxnId="{933621E0-AC9A-2945-AA5D-80CCDA1E6542}">
      <dgm:prSet/>
      <dgm:spPr/>
      <dgm:t>
        <a:bodyPr/>
        <a:lstStyle/>
        <a:p>
          <a:endParaRPr lang="en-US"/>
        </a:p>
      </dgm:t>
    </dgm:pt>
    <dgm:pt modelId="{79804AF4-B978-AC47-9364-B6DA6AE14535}" type="sibTrans" cxnId="{933621E0-AC9A-2945-AA5D-80CCDA1E6542}">
      <dgm:prSet/>
      <dgm:spPr/>
      <dgm:t>
        <a:bodyPr/>
        <a:lstStyle/>
        <a:p>
          <a:endParaRPr lang="en-US"/>
        </a:p>
      </dgm:t>
    </dgm:pt>
    <dgm:pt modelId="{0C35B79A-FBB2-6442-83FF-273E0DBA9E32}">
      <dgm:prSet phldrT="[Text]"/>
      <dgm:spPr>
        <a:solidFill>
          <a:srgbClr val="3366FF"/>
        </a:solidFill>
        <a:scene3d>
          <a:camera prst="orthographicFront"/>
          <a:lightRig rig="threePt" dir="t"/>
        </a:scene3d>
        <a:sp3d>
          <a:bevelT/>
          <a:bevelB prst="relaxedInset"/>
        </a:sp3d>
      </dgm:spPr>
      <dgm:t>
        <a:bodyPr/>
        <a:lstStyle/>
        <a:p>
          <a:r>
            <a:rPr lang="en-US" dirty="0" smtClean="0"/>
            <a:t>Queue</a:t>
          </a:r>
          <a:endParaRPr lang="en-US" dirty="0"/>
        </a:p>
      </dgm:t>
    </dgm:pt>
    <dgm:pt modelId="{7B880FF2-E837-104B-86A6-BA3544940061}" type="parTrans" cxnId="{DE04E1B6-B527-3041-B7EB-3443F6647D5E}">
      <dgm:prSet/>
      <dgm:spPr/>
      <dgm:t>
        <a:bodyPr/>
        <a:lstStyle/>
        <a:p>
          <a:endParaRPr lang="en-US"/>
        </a:p>
      </dgm:t>
    </dgm:pt>
    <dgm:pt modelId="{671ADFD9-DCBD-DA46-824D-DD0F75E2D975}" type="sibTrans" cxnId="{DE04E1B6-B527-3041-B7EB-3443F6647D5E}">
      <dgm:prSet/>
      <dgm:spPr/>
      <dgm:t>
        <a:bodyPr/>
        <a:lstStyle/>
        <a:p>
          <a:endParaRPr lang="en-US"/>
        </a:p>
      </dgm:t>
    </dgm:pt>
    <dgm:pt modelId="{CF038549-ED0B-6F41-B402-2224DF6A94B8}">
      <dgm:prSet phldrT="[Text]"/>
      <dgm:spPr>
        <a:solidFill>
          <a:srgbClr val="3366FF"/>
        </a:solidFill>
        <a:scene3d>
          <a:camera prst="orthographicFront"/>
          <a:lightRig rig="threePt" dir="t"/>
        </a:scene3d>
        <a:sp3d>
          <a:bevelT/>
          <a:bevelB prst="relaxedInset"/>
        </a:sp3d>
      </dgm:spPr>
      <dgm:t>
        <a:bodyPr/>
        <a:lstStyle/>
        <a:p>
          <a:r>
            <a:rPr lang="en-US" dirty="0" smtClean="0"/>
            <a:t>Engineers</a:t>
          </a:r>
          <a:endParaRPr lang="en-US" dirty="0"/>
        </a:p>
      </dgm:t>
    </dgm:pt>
    <dgm:pt modelId="{F5E801ED-9E84-6C43-98FD-C8A4340A3AC7}" type="parTrans" cxnId="{BC17E541-5901-E74C-8E56-3BF9F9EBB0F5}">
      <dgm:prSet/>
      <dgm:spPr/>
      <dgm:t>
        <a:bodyPr/>
        <a:lstStyle/>
        <a:p>
          <a:endParaRPr lang="en-US"/>
        </a:p>
      </dgm:t>
    </dgm:pt>
    <dgm:pt modelId="{D07AAECE-8CF4-8849-AD35-26A970B174A4}" type="sibTrans" cxnId="{BC17E541-5901-E74C-8E56-3BF9F9EBB0F5}">
      <dgm:prSet/>
      <dgm:spPr/>
      <dgm:t>
        <a:bodyPr/>
        <a:lstStyle/>
        <a:p>
          <a:endParaRPr lang="en-US"/>
        </a:p>
      </dgm:t>
    </dgm:pt>
    <dgm:pt modelId="{A1ABCCF7-B574-B04D-97AB-2B96D6015AF1}" type="pres">
      <dgm:prSet presAssocID="{6FF30499-CFC3-8748-989C-E668B1438400}" presName="CompostProcess" presStyleCnt="0">
        <dgm:presLayoutVars>
          <dgm:dir/>
          <dgm:resizeHandles val="exact"/>
        </dgm:presLayoutVars>
      </dgm:prSet>
      <dgm:spPr/>
    </dgm:pt>
    <dgm:pt modelId="{7FCFB2B6-F220-E94A-9F9B-C4FC37AEEA84}" type="pres">
      <dgm:prSet presAssocID="{6FF30499-CFC3-8748-989C-E668B1438400}" presName="arrow" presStyleLbl="bgShp" presStyleIdx="0" presStyleCnt="1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6A58714E-85BB-E847-8E73-8DA7ABB44531}" type="pres">
      <dgm:prSet presAssocID="{6FF30499-CFC3-8748-989C-E668B1438400}" presName="linearProcess" presStyleCnt="0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FB40ABFA-324E-7845-B681-596EDB19AC49}" type="pres">
      <dgm:prSet presAssocID="{7D692FD8-77F7-7746-9FEE-0E9B850B520D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48424-FAD0-314D-A2BA-E4EB825BA066}" type="pres">
      <dgm:prSet presAssocID="{79804AF4-B978-AC47-9364-B6DA6AE14535}" presName="sibTrans" presStyleCnt="0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63CD4F66-A466-DE42-A186-13F343043DBA}" type="pres">
      <dgm:prSet presAssocID="{0C35B79A-FBB2-6442-83FF-273E0DBA9E32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9DC35-23E4-4244-AC57-B4A14FC7F0AE}" type="pres">
      <dgm:prSet presAssocID="{671ADFD9-DCBD-DA46-824D-DD0F75E2D975}" presName="sibTrans" presStyleCnt="0"/>
      <dgm:spPr>
        <a:scene3d>
          <a:camera prst="orthographicFront"/>
          <a:lightRig rig="threePt" dir="t"/>
        </a:scene3d>
        <a:sp3d>
          <a:bevelT/>
          <a:bevelB prst="relaxedInset"/>
        </a:sp3d>
      </dgm:spPr>
    </dgm:pt>
    <dgm:pt modelId="{DDB0A3EC-7CD0-D449-8ECC-07A21F3052AD}" type="pres">
      <dgm:prSet presAssocID="{CF038549-ED0B-6F41-B402-2224DF6A94B8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A170744-A3E6-E94C-95BC-4CB535EA9E48}" type="presOf" srcId="{7D692FD8-77F7-7746-9FEE-0E9B850B520D}" destId="{FB40ABFA-324E-7845-B681-596EDB19AC49}" srcOrd="0" destOrd="0" presId="urn:microsoft.com/office/officeart/2005/8/layout/hProcess9"/>
    <dgm:cxn modelId="{6C1BBEA1-25D6-8448-98D5-91A58A2CDE90}" type="presOf" srcId="{CF038549-ED0B-6F41-B402-2224DF6A94B8}" destId="{DDB0A3EC-7CD0-D449-8ECC-07A21F3052AD}" srcOrd="0" destOrd="0" presId="urn:microsoft.com/office/officeart/2005/8/layout/hProcess9"/>
    <dgm:cxn modelId="{2C63B72E-8359-FA4C-9C21-949EB8BD68FF}" type="presOf" srcId="{0C35B79A-FBB2-6442-83FF-273E0DBA9E32}" destId="{63CD4F66-A466-DE42-A186-13F343043DBA}" srcOrd="0" destOrd="0" presId="urn:microsoft.com/office/officeart/2005/8/layout/hProcess9"/>
    <dgm:cxn modelId="{BC17E541-5901-E74C-8E56-3BF9F9EBB0F5}" srcId="{6FF30499-CFC3-8748-989C-E668B1438400}" destId="{CF038549-ED0B-6F41-B402-2224DF6A94B8}" srcOrd="2" destOrd="0" parTransId="{F5E801ED-9E84-6C43-98FD-C8A4340A3AC7}" sibTransId="{D07AAECE-8CF4-8849-AD35-26A970B174A4}"/>
    <dgm:cxn modelId="{DE04E1B6-B527-3041-B7EB-3443F6647D5E}" srcId="{6FF30499-CFC3-8748-989C-E668B1438400}" destId="{0C35B79A-FBB2-6442-83FF-273E0DBA9E32}" srcOrd="1" destOrd="0" parTransId="{7B880FF2-E837-104B-86A6-BA3544940061}" sibTransId="{671ADFD9-DCBD-DA46-824D-DD0F75E2D975}"/>
    <dgm:cxn modelId="{4177A6E8-5A7F-C740-B1F0-7814887AFA59}" type="presOf" srcId="{6FF30499-CFC3-8748-989C-E668B1438400}" destId="{A1ABCCF7-B574-B04D-97AB-2B96D6015AF1}" srcOrd="0" destOrd="0" presId="urn:microsoft.com/office/officeart/2005/8/layout/hProcess9"/>
    <dgm:cxn modelId="{933621E0-AC9A-2945-AA5D-80CCDA1E6542}" srcId="{6FF30499-CFC3-8748-989C-E668B1438400}" destId="{7D692FD8-77F7-7746-9FEE-0E9B850B520D}" srcOrd="0" destOrd="0" parTransId="{71009023-8988-9F41-B996-2D3CAA150149}" sibTransId="{79804AF4-B978-AC47-9364-B6DA6AE14535}"/>
    <dgm:cxn modelId="{342B0E74-C7BD-DC4D-8037-D9CF8096DD46}" type="presParOf" srcId="{A1ABCCF7-B574-B04D-97AB-2B96D6015AF1}" destId="{7FCFB2B6-F220-E94A-9F9B-C4FC37AEEA84}" srcOrd="0" destOrd="0" presId="urn:microsoft.com/office/officeart/2005/8/layout/hProcess9"/>
    <dgm:cxn modelId="{BDF2D94F-D6D4-0E42-AFB3-A8669BFD8CCB}" type="presParOf" srcId="{A1ABCCF7-B574-B04D-97AB-2B96D6015AF1}" destId="{6A58714E-85BB-E847-8E73-8DA7ABB44531}" srcOrd="1" destOrd="0" presId="urn:microsoft.com/office/officeart/2005/8/layout/hProcess9"/>
    <dgm:cxn modelId="{D4CCF379-C916-BC41-B66F-DF4E8A2BD07F}" type="presParOf" srcId="{6A58714E-85BB-E847-8E73-8DA7ABB44531}" destId="{FB40ABFA-324E-7845-B681-596EDB19AC49}" srcOrd="0" destOrd="0" presId="urn:microsoft.com/office/officeart/2005/8/layout/hProcess9"/>
    <dgm:cxn modelId="{CD083A36-9E52-CA40-BC42-E4C0D2A8ADDE}" type="presParOf" srcId="{6A58714E-85BB-E847-8E73-8DA7ABB44531}" destId="{BE748424-FAD0-314D-A2BA-E4EB825BA066}" srcOrd="1" destOrd="0" presId="urn:microsoft.com/office/officeart/2005/8/layout/hProcess9"/>
    <dgm:cxn modelId="{F67B5E72-3E82-BD4C-9143-14BC50FEAD84}" type="presParOf" srcId="{6A58714E-85BB-E847-8E73-8DA7ABB44531}" destId="{63CD4F66-A466-DE42-A186-13F343043DBA}" srcOrd="2" destOrd="0" presId="urn:microsoft.com/office/officeart/2005/8/layout/hProcess9"/>
    <dgm:cxn modelId="{1B97BA9E-8E35-F248-A947-5D7F6D2C0F36}" type="presParOf" srcId="{6A58714E-85BB-E847-8E73-8DA7ABB44531}" destId="{4EA9DC35-23E4-4244-AC57-B4A14FC7F0AE}" srcOrd="3" destOrd="0" presId="urn:microsoft.com/office/officeart/2005/8/layout/hProcess9"/>
    <dgm:cxn modelId="{25AF759E-1760-B642-A903-943FBEF366D5}" type="presParOf" srcId="{6A58714E-85BB-E847-8E73-8DA7ABB44531}" destId="{DDB0A3EC-7CD0-D449-8ECC-07A21F3052AD}" srcOrd="4" destOrd="0" presId="urn:microsoft.com/office/officeart/2005/8/layout/hProcess9"/>
  </dgm:cxnLst>
  <dgm:bg>
    <a:effectLst>
      <a:outerShdw blurRad="50800" dist="38100" dir="2700000" algn="tl" rotWithShape="0">
        <a:srgbClr val="000000">
          <a:alpha val="43000"/>
        </a:srgbClr>
      </a:outerShdw>
    </a:effectLst>
  </dgm:bg>
  <dgm:whole>
    <a:effectLst/>
  </dgm:whole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FCFB2B6-F220-E94A-9F9B-C4FC37AEEA84}">
      <dsp:nvSpPr>
        <dsp:cNvPr id="0" name=""/>
        <dsp:cNvSpPr/>
      </dsp:nvSpPr>
      <dsp:spPr>
        <a:xfrm>
          <a:off x="394334" y="0"/>
          <a:ext cx="4469130" cy="1524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B40ABFA-324E-7845-B681-596EDB19AC49}">
      <dsp:nvSpPr>
        <dsp:cNvPr id="0" name=""/>
        <dsp:cNvSpPr/>
      </dsp:nvSpPr>
      <dsp:spPr>
        <a:xfrm>
          <a:off x="2775" y="457200"/>
          <a:ext cx="1689048" cy="609600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Developers</a:t>
          </a:r>
          <a:endParaRPr lang="en-US" sz="2200" kern="1200" dirty="0"/>
        </a:p>
      </dsp:txBody>
      <dsp:txXfrm>
        <a:off x="2775" y="457200"/>
        <a:ext cx="1689048" cy="609600"/>
      </dsp:txXfrm>
    </dsp:sp>
    <dsp:sp modelId="{63CD4F66-A466-DE42-A186-13F343043DBA}">
      <dsp:nvSpPr>
        <dsp:cNvPr id="0" name=""/>
        <dsp:cNvSpPr/>
      </dsp:nvSpPr>
      <dsp:spPr>
        <a:xfrm>
          <a:off x="1784375" y="457200"/>
          <a:ext cx="1689048" cy="609600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Queue</a:t>
          </a:r>
          <a:endParaRPr lang="en-US" sz="2200" kern="1200" dirty="0"/>
        </a:p>
      </dsp:txBody>
      <dsp:txXfrm>
        <a:off x="1784375" y="457200"/>
        <a:ext cx="1689048" cy="609600"/>
      </dsp:txXfrm>
    </dsp:sp>
    <dsp:sp modelId="{DDB0A3EC-7CD0-D449-8ECC-07A21F3052AD}">
      <dsp:nvSpPr>
        <dsp:cNvPr id="0" name=""/>
        <dsp:cNvSpPr/>
      </dsp:nvSpPr>
      <dsp:spPr>
        <a:xfrm>
          <a:off x="3565975" y="457200"/>
          <a:ext cx="1689048" cy="609600"/>
        </a:xfrm>
        <a:prstGeom prst="roundRect">
          <a:avLst/>
        </a:prstGeom>
        <a:solidFill>
          <a:srgbClr val="3366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/>
        </a:scene3d>
        <a:sp3d>
          <a:bevelT/>
          <a:bevelB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Engineers</a:t>
          </a:r>
          <a:endParaRPr lang="en-US" sz="2200" kern="1200" dirty="0"/>
        </a:p>
      </dsp:txBody>
      <dsp:txXfrm>
        <a:off x="3565975" y="457200"/>
        <a:ext cx="1689048" cy="609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0DD4556-4E88-5441-9129-C58DD3FEBD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E32B4-DA62-2340-B517-3C17C1A93609}" type="slidenum">
              <a:rPr lang="en-US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A4C2BC-0A73-C64B-98A5-0FB2F708D3D3}" type="slidenum">
              <a:rPr lang="en-US">
                <a:latin typeface="Arial" charset="0"/>
              </a:rPr>
              <a:pPr>
                <a:defRPr/>
              </a:pPr>
              <a:t>10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0019B8-AE70-B34D-9414-3D4139815BFA}" type="slidenum">
              <a:rPr lang="en-US">
                <a:latin typeface="Arial" charset="0"/>
              </a:rPr>
              <a:pPr>
                <a:defRPr/>
              </a:pPr>
              <a:t>12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AA40733-A385-B940-AF21-FF2BBF79C92F}" type="slidenum">
              <a:rPr lang="en-US">
                <a:latin typeface="Arial" charset="0"/>
              </a:rPr>
              <a:pPr>
                <a:defRPr/>
              </a:pPr>
              <a:t>13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41B5B8C-A7B9-A647-BE16-EFA59F1E717A}" type="slidenum">
              <a:rPr lang="en-US">
                <a:latin typeface="Arial" charset="0"/>
              </a:rPr>
              <a:pPr>
                <a:defRPr/>
              </a:pPr>
              <a:t>14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FE94A8-088D-424E-8822-6DC2A2E00D46}" type="slidenum">
              <a:rPr lang="en-US">
                <a:latin typeface="Arial" charset="0"/>
              </a:rPr>
              <a:pPr>
                <a:defRPr/>
              </a:pPr>
              <a:t>15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CE89604-C133-1046-AFA9-3CB063E4E0BC}" type="slidenum">
              <a:rPr lang="en-US">
                <a:latin typeface="Arial" charset="0"/>
              </a:rPr>
              <a:pPr>
                <a:defRPr/>
              </a:pPr>
              <a:t>16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497E6-DB44-334F-8099-7F35982C6F3D}" type="slidenum">
              <a:rPr lang="en-US">
                <a:latin typeface="Arial" charset="0"/>
              </a:rPr>
              <a:pPr>
                <a:defRPr/>
              </a:pPr>
              <a:t>17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4BDEA7-5167-5848-B2D9-C90606B356CA}" type="slidenum">
              <a:rPr lang="en-US">
                <a:latin typeface="Arial" charset="0"/>
              </a:rPr>
              <a:pPr>
                <a:defRPr/>
              </a:pPr>
              <a:t>18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CBB870-4210-E34D-ABD6-406B85A1074F}" type="slidenum">
              <a:rPr lang="en-US">
                <a:latin typeface="Arial" charset="0"/>
              </a:rPr>
              <a:pPr>
                <a:defRPr/>
              </a:pPr>
              <a:t>19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817D0A-607A-9648-8D8B-896958045681}" type="slidenum">
              <a:rPr lang="en-US">
                <a:latin typeface="Arial" charset="0"/>
              </a:rPr>
              <a:pPr>
                <a:defRPr/>
              </a:pPr>
              <a:t>20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266120-E73A-8B45-AEE7-E817A2D303B0}" type="slidenum">
              <a:rPr lang="en-US">
                <a:latin typeface="Arial" charset="0"/>
              </a:rPr>
              <a:pPr>
                <a:defRPr/>
              </a:pPr>
              <a:t>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0D4C3-EF38-F240-B800-994395E622B3}" type="slidenum">
              <a:rPr lang="en-US">
                <a:latin typeface="Arial" charset="0"/>
              </a:rPr>
              <a:pPr>
                <a:defRPr/>
              </a:pPr>
              <a:t>21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12BEBE-9493-474B-8C1E-503D676A0D8D}" type="slidenum">
              <a:rPr lang="en-US">
                <a:latin typeface="Arial" charset="0"/>
              </a:rPr>
              <a:pPr>
                <a:defRPr/>
              </a:pPr>
              <a:t>22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18DB99-81B3-0245-A767-8A5193F2612E}" type="slidenum">
              <a:rPr lang="en-US">
                <a:latin typeface="Arial" charset="0"/>
              </a:rPr>
              <a:pPr>
                <a:defRPr/>
              </a:pPr>
              <a:t>23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383C23-AC4E-BD47-A6FC-B6B783B18EE4}" type="slidenum">
              <a:rPr lang="en-US">
                <a:latin typeface="Arial" charset="0"/>
              </a:rPr>
              <a:pPr>
                <a:defRPr/>
              </a:pPr>
              <a:t>24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B3735E-B119-D749-A195-7A577D36A2EA}" type="slidenum">
              <a:rPr lang="en-US">
                <a:latin typeface="Arial" charset="0"/>
              </a:rPr>
              <a:pPr>
                <a:defRPr/>
              </a:pPr>
              <a:t>25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6918A9-DF93-0E4D-B149-F345A1C6A2AF}" type="slidenum">
              <a:rPr lang="en-US">
                <a:latin typeface="Arial" charset="0"/>
              </a:rPr>
              <a:pPr>
                <a:defRPr/>
              </a:pPr>
              <a:t>26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783DD-2DBA-4F4B-9446-A8EAFC608105}" type="slidenum">
              <a:rPr lang="en-US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72C4CA-AC39-614B-A8D9-E576962CEC1E}" type="slidenum">
              <a:rPr lang="en-US">
                <a:latin typeface="Arial" charset="0"/>
              </a:rPr>
              <a:pPr>
                <a:defRPr/>
              </a:pPr>
              <a:t>9</a:t>
            </a:fld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COVER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2133600"/>
            <a:ext cx="3810000" cy="609600"/>
          </a:xfrm>
        </p:spPr>
        <p:txBody>
          <a:bodyPr anchor="t"/>
          <a:lstStyle>
            <a:lvl1pPr algn="r">
              <a:defRPr sz="4000" b="0">
                <a:latin typeface="Arial Black" pitchFamily="-10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191000"/>
            <a:ext cx="3200400" cy="457200"/>
          </a:xfrm>
        </p:spPr>
        <p:txBody>
          <a:bodyPr/>
          <a:lstStyle>
            <a:lvl1pPr marL="0" indent="0" algn="r">
              <a:buFontTx/>
              <a:buNone/>
              <a:defRPr sz="2000" i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58000" y="63246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AD4A9-135A-7B48-8481-4E95F866C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1E030-A6E3-4143-BD04-099FCC027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8450" y="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62B8E-BC82-994B-981B-CBB4E88E0E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A73D8-0A4C-AC4B-90AF-23D398B12A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DFB01-5208-4047-88FD-120F4F3EF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1529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29383-3038-2141-ADA5-0F5FFDA65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5966C-944A-8C42-82AF-E0D89BA656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7541-B8B2-764F-BFA3-6FC4EB9E89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7F35BB-0416-0E47-985A-2D190376A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D6713-B103-A847-9CDB-CABA6D1409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41C639-295C-9041-B09C-D5957272C1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INSIDE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304800" y="0"/>
            <a:ext cx="6858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71600"/>
            <a:ext cx="8458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55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-109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CA95D96-7F47-E84F-B0BE-7665ABDC2A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1C2674"/>
          </a:solidFill>
          <a:latin typeface="Arial" pitchFamily="-109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b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6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AAF6"/>
        </a:buClr>
        <a:buChar char="•"/>
        <a:defRPr sz="14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1.xml"/><Relationship Id="rId6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3" Type="http://schemas.openxmlformats.org/officeDocument/2006/relationships/hyperlink" Target="http://refcardz.dzone.com/refcardz/continuous-integra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hyperlink" Target="https://wiki.nci.nih.gov/x/Tpx8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iki.nci.nih.gov/x/IJx8" TargetMode="External"/><Relationship Id="rId5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37D924-BCF3-554E-B5D1-D90364AB4EBB}" type="slidenum">
              <a:rPr lang="en-US">
                <a:latin typeface="Arial" charset="0"/>
              </a:rPr>
              <a:pPr>
                <a:defRPr/>
              </a:pPr>
              <a:t>1</a:t>
            </a:fld>
            <a:endParaRPr lang="en-US">
              <a:latin typeface="Arial" charset="0"/>
            </a:endParaRPr>
          </a:p>
        </p:txBody>
      </p:sp>
      <p:sp>
        <p:nvSpPr>
          <p:cNvPr id="14339" name="Rectangle 16"/>
          <p:cNvSpPr>
            <a:spLocks noGrp="1" noChangeArrowheads="1"/>
          </p:cNvSpPr>
          <p:nvPr>
            <p:ph type="ctrTitle"/>
          </p:nvPr>
        </p:nvSpPr>
        <p:spPr>
          <a:xfrm>
            <a:off x="4953000" y="2057400"/>
            <a:ext cx="3810000" cy="60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</a:t>
            </a:r>
          </a:p>
        </p:txBody>
      </p:sp>
      <p:sp>
        <p:nvSpPr>
          <p:cNvPr id="14340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5486400" y="4267200"/>
            <a:ext cx="3200400" cy="457200"/>
          </a:xfrm>
        </p:spPr>
        <p:txBody>
          <a:bodyPr/>
          <a:lstStyle/>
          <a:p>
            <a:pPr eaLnBrk="1" hangingPunct="1"/>
            <a:r>
              <a:rPr lang="en-US" sz="1600" smtClean="0">
                <a:ea typeface="ＭＳ Ｐゴシック" pitchFamily="-109" charset="-128"/>
                <a:cs typeface="ＭＳ Ｐゴシック" pitchFamily="-109" charset="-128"/>
              </a:rPr>
              <a:t>Paul Duvall</a:t>
            </a:r>
          </a:p>
          <a:p>
            <a:pPr eaLnBrk="1" hangingPunct="1"/>
            <a:r>
              <a:rPr lang="en-US" sz="1400" i="0" smtClean="0">
                <a:solidFill>
                  <a:schemeClr val="bg2"/>
                </a:solidFill>
                <a:ea typeface="ＭＳ Ｐゴシック" pitchFamily="-109" charset="-128"/>
                <a:cs typeface="ＭＳ Ｐゴシック" pitchFamily="-109" charset="-128"/>
              </a:rPr>
              <a:t>February 2010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770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System Requests</a:t>
            </a:r>
          </a:p>
        </p:txBody>
      </p:sp>
      <p:graphicFrame>
        <p:nvGraphicFramePr>
          <p:cNvPr id="8" name="Diagram 7"/>
          <p:cNvGraphicFramePr/>
          <p:nvPr/>
        </p:nvGraphicFramePr>
        <p:xfrm>
          <a:off x="1981200" y="1676400"/>
          <a:ext cx="5257800" cy="1524000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6" name="TextBox 11"/>
          <p:cNvSpPr txBox="1">
            <a:spLocks noChangeArrowheads="1"/>
          </p:cNvSpPr>
          <p:nvPr/>
        </p:nvSpPr>
        <p:spPr bwMode="auto">
          <a:xfrm>
            <a:off x="3048000" y="28956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Synchronous</a:t>
            </a:r>
          </a:p>
        </p:txBody>
      </p:sp>
      <p:sp>
        <p:nvSpPr>
          <p:cNvPr id="18437" name="TextBox 12"/>
          <p:cNvSpPr txBox="1">
            <a:spLocks noChangeArrowheads="1"/>
          </p:cNvSpPr>
          <p:nvPr/>
        </p:nvSpPr>
        <p:spPr bwMode="auto">
          <a:xfrm>
            <a:off x="3200400" y="5410200"/>
            <a:ext cx="2286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Asynchronous</a:t>
            </a:r>
          </a:p>
        </p:txBody>
      </p:sp>
      <p:sp>
        <p:nvSpPr>
          <p:cNvPr id="18438" name="TextBox 16"/>
          <p:cNvSpPr txBox="1">
            <a:spLocks noChangeArrowheads="1"/>
          </p:cNvSpPr>
          <p:nvPr/>
        </p:nvSpPr>
        <p:spPr bwMode="auto">
          <a:xfrm>
            <a:off x="-381000" y="20574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Does Not </a:t>
            </a:r>
          </a:p>
          <a:p>
            <a:pPr algn="ctr"/>
            <a:r>
              <a:rPr lang="en-US" b="1" dirty="0" smtClean="0"/>
              <a:t>Scale Well</a:t>
            </a:r>
            <a:endParaRPr lang="en-US" b="1" dirty="0"/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7086600" y="22209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Traditional</a:t>
            </a:r>
          </a:p>
        </p:txBody>
      </p:sp>
      <p:sp>
        <p:nvSpPr>
          <p:cNvPr id="18440" name="TextBox 19"/>
          <p:cNvSpPr txBox="1">
            <a:spLocks noChangeArrowheads="1"/>
          </p:cNvSpPr>
          <p:nvPr/>
        </p:nvSpPr>
        <p:spPr bwMode="auto">
          <a:xfrm>
            <a:off x="-381000" y="46593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Scalable</a:t>
            </a:r>
          </a:p>
        </p:txBody>
      </p:sp>
      <p:sp>
        <p:nvSpPr>
          <p:cNvPr id="18441" name="TextBox 20"/>
          <p:cNvSpPr txBox="1">
            <a:spLocks noChangeArrowheads="1"/>
          </p:cNvSpPr>
          <p:nvPr/>
        </p:nvSpPr>
        <p:spPr bwMode="auto">
          <a:xfrm>
            <a:off x="7086600" y="457200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b="1"/>
              <a:t>Continuous</a:t>
            </a:r>
          </a:p>
          <a:p>
            <a:pPr algn="ctr"/>
            <a:r>
              <a:rPr lang="en-US" b="1"/>
              <a:t>Delivery</a:t>
            </a:r>
          </a:p>
        </p:txBody>
      </p:sp>
      <p:sp>
        <p:nvSpPr>
          <p:cNvPr id="12" name="Process 11"/>
          <p:cNvSpPr/>
          <p:nvPr/>
        </p:nvSpPr>
        <p:spPr>
          <a:xfrm>
            <a:off x="57150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5" name="TextBox 12"/>
          <p:cNvSpPr txBox="1">
            <a:spLocks noChangeArrowheads="1"/>
          </p:cNvSpPr>
          <p:nvPr/>
        </p:nvSpPr>
        <p:spPr bwMode="auto">
          <a:xfrm>
            <a:off x="57150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Engineers</a:t>
            </a:r>
          </a:p>
        </p:txBody>
      </p:sp>
      <p:sp>
        <p:nvSpPr>
          <p:cNvPr id="15" name="Process 14"/>
          <p:cNvSpPr/>
          <p:nvPr/>
        </p:nvSpPr>
        <p:spPr>
          <a:xfrm>
            <a:off x="35052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49" name="TextBox 15"/>
          <p:cNvSpPr txBox="1">
            <a:spLocks noChangeArrowheads="1"/>
          </p:cNvSpPr>
          <p:nvPr/>
        </p:nvSpPr>
        <p:spPr bwMode="auto">
          <a:xfrm>
            <a:off x="35052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4" name="Left Arrow 13"/>
          <p:cNvSpPr/>
          <p:nvPr/>
        </p:nvSpPr>
        <p:spPr>
          <a:xfrm>
            <a:off x="5105400" y="4621213"/>
            <a:ext cx="762000" cy="484187"/>
          </a:xfrm>
          <a:prstGeom prst="leftArrow">
            <a:avLst/>
          </a:prstGeom>
          <a:solidFill>
            <a:srgbClr val="FF66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Left Arrow 17"/>
          <p:cNvSpPr/>
          <p:nvPr/>
        </p:nvSpPr>
        <p:spPr>
          <a:xfrm rot="10800000">
            <a:off x="3048000" y="4621213"/>
            <a:ext cx="762000" cy="484187"/>
          </a:xfrm>
          <a:prstGeom prst="leftArrow">
            <a:avLst/>
          </a:prstGeom>
          <a:solidFill>
            <a:srgbClr val="FF6600">
              <a:alpha val="31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Process 18"/>
          <p:cNvSpPr/>
          <p:nvPr/>
        </p:nvSpPr>
        <p:spPr>
          <a:xfrm>
            <a:off x="1524000" y="4572000"/>
            <a:ext cx="1752600" cy="612648"/>
          </a:xfrm>
          <a:prstGeom prst="flowChartProcess">
            <a:avLst/>
          </a:prstGeom>
          <a:solidFill>
            <a:srgbClr val="FF6600">
              <a:alpha val="82000"/>
            </a:srgb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55" name="TextBox 19"/>
          <p:cNvSpPr txBox="1">
            <a:spLocks noChangeArrowheads="1"/>
          </p:cNvSpPr>
          <p:nvPr/>
        </p:nvSpPr>
        <p:spPr bwMode="auto">
          <a:xfrm>
            <a:off x="1524000" y="47244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242300" cy="457200"/>
          </a:xfrm>
        </p:spPr>
        <p:txBody>
          <a:bodyPr/>
          <a:lstStyle/>
          <a:p>
            <a:pPr eaLnBrk="1" hangingPunct="1"/>
            <a:r>
              <a:rPr lang="en-US" sz="3600" smtClean="0">
                <a:ea typeface="ＭＳ Ｐゴシック" pitchFamily="-109" charset="-128"/>
                <a:cs typeface="ＭＳ Ｐゴシック" pitchFamily="-109" charset="-128"/>
              </a:rPr>
              <a:t>BDA Tools and Support</a:t>
            </a:r>
          </a:p>
        </p:txBody>
      </p:sp>
      <p:grpSp>
        <p:nvGrpSpPr>
          <p:cNvPr id="22531" name="Group 96"/>
          <p:cNvGrpSpPr>
            <a:grpSpLocks/>
          </p:cNvGrpSpPr>
          <p:nvPr/>
        </p:nvGrpSpPr>
        <p:grpSpPr bwMode="auto">
          <a:xfrm>
            <a:off x="846138" y="1895475"/>
            <a:ext cx="1211262" cy="1200150"/>
            <a:chOff x="864" y="1488"/>
            <a:chExt cx="763" cy="756"/>
          </a:xfrm>
        </p:grpSpPr>
        <p:pic>
          <p:nvPicPr>
            <p:cNvPr id="22553" name="Picture 59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865" y="1488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52" name="Oval 60"/>
            <p:cNvSpPr>
              <a:spLocks noChangeArrowheads="1"/>
            </p:cNvSpPr>
            <p:nvPr/>
          </p:nvSpPr>
          <p:spPr bwMode="gray">
            <a:xfrm>
              <a:off x="864" y="1488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2F6A9B">
                    <a:gamma/>
                    <a:shade val="26275"/>
                    <a:invGamma/>
                    <a:alpha val="89999"/>
                  </a:srgbClr>
                </a:gs>
                <a:gs pos="50000">
                  <a:srgbClr val="2F6A9B"/>
                </a:gs>
                <a:gs pos="100000">
                  <a:srgbClr val="2F6A9B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57" name="Freeform 61"/>
            <p:cNvSpPr>
              <a:spLocks/>
            </p:cNvSpPr>
            <p:nvPr/>
          </p:nvSpPr>
          <p:spPr bwMode="gray">
            <a:xfrm>
              <a:off x="922" y="1507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2F6A9B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8" name="Text Box 94"/>
            <p:cNvSpPr txBox="1">
              <a:spLocks noChangeArrowheads="1"/>
            </p:cNvSpPr>
            <p:nvPr/>
          </p:nvSpPr>
          <p:spPr bwMode="auto">
            <a:xfrm>
              <a:off x="899" y="1686"/>
              <a:ext cx="72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BDA</a:t>
              </a:r>
            </a:p>
            <a:p>
              <a:pPr algn="ctr"/>
              <a:r>
                <a:rPr lang="en-US" sz="1400" b="1">
                  <a:solidFill>
                    <a:schemeClr val="bg1"/>
                  </a:solidFill>
                </a:rPr>
                <a:t>Framework</a:t>
              </a:r>
            </a:p>
          </p:txBody>
        </p:sp>
      </p:grpSp>
      <p:sp>
        <p:nvSpPr>
          <p:cNvPr id="22532" name="Text Box 95"/>
          <p:cNvSpPr txBox="1">
            <a:spLocks noChangeArrowheads="1"/>
          </p:cNvSpPr>
          <p:nvPr/>
        </p:nvSpPr>
        <p:spPr bwMode="auto">
          <a:xfrm>
            <a:off x="381000" y="2971800"/>
            <a:ext cx="25908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endParaRPr lang="en-US" sz="1400"/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Framework for creating single-command/one-click working software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Will provide web application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Uses BDA 2.0 Engine and Plugin framework</a:t>
            </a:r>
          </a:p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Database, Application, SSL, etc.</a:t>
            </a:r>
          </a:p>
        </p:txBody>
      </p:sp>
      <p:grpSp>
        <p:nvGrpSpPr>
          <p:cNvPr id="22533" name="Group 102"/>
          <p:cNvGrpSpPr>
            <a:grpSpLocks/>
          </p:cNvGrpSpPr>
          <p:nvPr/>
        </p:nvGrpSpPr>
        <p:grpSpPr bwMode="auto">
          <a:xfrm>
            <a:off x="3733800" y="1752600"/>
            <a:ext cx="1312863" cy="1200150"/>
            <a:chOff x="2583" y="1296"/>
            <a:chExt cx="827" cy="756"/>
          </a:xfrm>
        </p:grpSpPr>
        <p:pic>
          <p:nvPicPr>
            <p:cNvPr id="22547" name="Picture 98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2593" y="1296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1" name="Oval 99"/>
            <p:cNvSpPr>
              <a:spLocks noChangeArrowheads="1"/>
            </p:cNvSpPr>
            <p:nvPr/>
          </p:nvSpPr>
          <p:spPr bwMode="gray">
            <a:xfrm>
              <a:off x="2592" y="1296"/>
              <a:ext cx="757" cy="756"/>
            </a:xfrm>
            <a:prstGeom prst="ellipse">
              <a:avLst/>
            </a:prstGeom>
            <a:gradFill rotWithShape="1">
              <a:gsLst>
                <a:gs pos="0">
                  <a:srgbClr val="800000">
                    <a:gamma/>
                    <a:shade val="26275"/>
                    <a:invGamma/>
                    <a:alpha val="89999"/>
                  </a:srgbClr>
                </a:gs>
                <a:gs pos="50000">
                  <a:srgbClr val="800000"/>
                </a:gs>
                <a:gs pos="100000">
                  <a:srgbClr val="800000">
                    <a:gamma/>
                    <a:shade val="26275"/>
                    <a:invGamma/>
                    <a:alpha val="89999"/>
                  </a:srgb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51" name="Freeform 100"/>
            <p:cNvSpPr>
              <a:spLocks/>
            </p:cNvSpPr>
            <p:nvPr/>
          </p:nvSpPr>
          <p:spPr bwMode="gray">
            <a:xfrm>
              <a:off x="2650" y="1315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800000">
                    <a:alpha val="17998"/>
                  </a:srgb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52" name="Text Box 101"/>
            <p:cNvSpPr txBox="1">
              <a:spLocks noChangeArrowheads="1"/>
            </p:cNvSpPr>
            <p:nvPr/>
          </p:nvSpPr>
          <p:spPr bwMode="auto">
            <a:xfrm>
              <a:off x="2583" y="1550"/>
              <a:ext cx="827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Provisioner</a:t>
              </a:r>
            </a:p>
          </p:txBody>
        </p:sp>
      </p:grpSp>
      <p:sp>
        <p:nvSpPr>
          <p:cNvPr id="22534" name="Text Box 103"/>
          <p:cNvSpPr txBox="1">
            <a:spLocks noChangeArrowheads="1"/>
          </p:cNvSpPr>
          <p:nvPr/>
        </p:nvSpPr>
        <p:spPr bwMode="auto">
          <a:xfrm>
            <a:off x="3352800" y="3025775"/>
            <a:ext cx="2514600" cy="12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Provisions hardware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Cloud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Virtual Instance (Private)</a:t>
            </a:r>
          </a:p>
          <a:p>
            <a:pPr marL="687388" lvl="1" indent="-230188">
              <a:spcBef>
                <a:spcPct val="20000"/>
              </a:spcBef>
              <a:buFontTx/>
              <a:buChar char="•"/>
            </a:pPr>
            <a:r>
              <a:rPr lang="en-US" sz="1400" b="1" i="1"/>
              <a:t>Physical machines</a:t>
            </a:r>
          </a:p>
        </p:txBody>
      </p:sp>
      <p:grpSp>
        <p:nvGrpSpPr>
          <p:cNvPr id="22535" name="Group 110"/>
          <p:cNvGrpSpPr>
            <a:grpSpLocks/>
          </p:cNvGrpSpPr>
          <p:nvPr/>
        </p:nvGrpSpPr>
        <p:grpSpPr bwMode="auto">
          <a:xfrm>
            <a:off x="6364288" y="1905000"/>
            <a:ext cx="1255712" cy="1200150"/>
            <a:chOff x="4555" y="1872"/>
            <a:chExt cx="791" cy="756"/>
          </a:xfrm>
        </p:grpSpPr>
        <p:pic>
          <p:nvPicPr>
            <p:cNvPr id="22543" name="Picture 105" descr="circuler_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gray">
            <a:xfrm>
              <a:off x="4579" y="1872"/>
              <a:ext cx="762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9898" name="Oval 106"/>
            <p:cNvSpPr>
              <a:spLocks noChangeArrowheads="1"/>
            </p:cNvSpPr>
            <p:nvPr/>
          </p:nvSpPr>
          <p:spPr bwMode="gray">
            <a:xfrm>
              <a:off x="4578" y="1872"/>
              <a:ext cx="757" cy="756"/>
            </a:xfrm>
            <a:prstGeom prst="ellipse">
              <a:avLst/>
            </a:prstGeom>
            <a:gradFill rotWithShape="1">
              <a:gsLst>
                <a:gs pos="0">
                  <a:schemeClr val="accent2">
                    <a:gamma/>
                    <a:shade val="26275"/>
                    <a:invGamma/>
                    <a:alpha val="89999"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26275"/>
                    <a:invGamma/>
                    <a:alpha val="89999"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2545" name="Freeform 107"/>
            <p:cNvSpPr>
              <a:spLocks/>
            </p:cNvSpPr>
            <p:nvPr/>
          </p:nvSpPr>
          <p:spPr bwMode="gray">
            <a:xfrm>
              <a:off x="4636" y="1891"/>
              <a:ext cx="595" cy="262"/>
            </a:xfrm>
            <a:custGeom>
              <a:avLst/>
              <a:gdLst>
                <a:gd name="T0" fmla="*/ 0 w 1321"/>
                <a:gd name="T1" fmla="*/ 0 h 712"/>
                <a:gd name="T2" fmla="*/ 0 w 1321"/>
                <a:gd name="T3" fmla="*/ 0 h 712"/>
                <a:gd name="T4" fmla="*/ 0 w 1321"/>
                <a:gd name="T5" fmla="*/ 0 h 712"/>
                <a:gd name="T6" fmla="*/ 0 w 1321"/>
                <a:gd name="T7" fmla="*/ 0 h 712"/>
                <a:gd name="T8" fmla="*/ 0 w 1321"/>
                <a:gd name="T9" fmla="*/ 0 h 712"/>
                <a:gd name="T10" fmla="*/ 0 w 1321"/>
                <a:gd name="T11" fmla="*/ 0 h 712"/>
                <a:gd name="T12" fmla="*/ 0 w 1321"/>
                <a:gd name="T13" fmla="*/ 0 h 712"/>
                <a:gd name="T14" fmla="*/ 0 w 1321"/>
                <a:gd name="T15" fmla="*/ 0 h 712"/>
                <a:gd name="T16" fmla="*/ 0 w 1321"/>
                <a:gd name="T17" fmla="*/ 0 h 712"/>
                <a:gd name="T18" fmla="*/ 0 w 1321"/>
                <a:gd name="T19" fmla="*/ 0 h 712"/>
                <a:gd name="T20" fmla="*/ 0 w 1321"/>
                <a:gd name="T21" fmla="*/ 0 h 712"/>
                <a:gd name="T22" fmla="*/ 0 w 1321"/>
                <a:gd name="T23" fmla="*/ 0 h 712"/>
                <a:gd name="T24" fmla="*/ 0 w 1321"/>
                <a:gd name="T25" fmla="*/ 0 h 712"/>
                <a:gd name="T26" fmla="*/ 0 w 1321"/>
                <a:gd name="T27" fmla="*/ 0 h 712"/>
                <a:gd name="T28" fmla="*/ 0 w 1321"/>
                <a:gd name="T29" fmla="*/ 0 h 712"/>
                <a:gd name="T30" fmla="*/ 0 w 1321"/>
                <a:gd name="T31" fmla="*/ 0 h 712"/>
                <a:gd name="T32" fmla="*/ 0 w 1321"/>
                <a:gd name="T33" fmla="*/ 0 h 712"/>
                <a:gd name="T34" fmla="*/ 0 w 1321"/>
                <a:gd name="T35" fmla="*/ 0 h 712"/>
                <a:gd name="T36" fmla="*/ 0 w 1321"/>
                <a:gd name="T37" fmla="*/ 0 h 712"/>
                <a:gd name="T38" fmla="*/ 0 w 1321"/>
                <a:gd name="T39" fmla="*/ 0 h 712"/>
                <a:gd name="T40" fmla="*/ 0 w 1321"/>
                <a:gd name="T41" fmla="*/ 0 h 712"/>
                <a:gd name="T42" fmla="*/ 0 w 1321"/>
                <a:gd name="T43" fmla="*/ 0 h 712"/>
                <a:gd name="T44" fmla="*/ 0 w 1321"/>
                <a:gd name="T45" fmla="*/ 0 h 712"/>
                <a:gd name="T46" fmla="*/ 0 w 1321"/>
                <a:gd name="T47" fmla="*/ 0 h 712"/>
                <a:gd name="T48" fmla="*/ 0 w 1321"/>
                <a:gd name="T49" fmla="*/ 0 h 712"/>
                <a:gd name="T50" fmla="*/ 0 w 1321"/>
                <a:gd name="T51" fmla="*/ 0 h 712"/>
                <a:gd name="T52" fmla="*/ 0 w 1321"/>
                <a:gd name="T53" fmla="*/ 0 h 712"/>
                <a:gd name="T54" fmla="*/ 0 w 1321"/>
                <a:gd name="T55" fmla="*/ 0 h 712"/>
                <a:gd name="T56" fmla="*/ 0 w 1321"/>
                <a:gd name="T57" fmla="*/ 0 h 712"/>
                <a:gd name="T58" fmla="*/ 0 w 1321"/>
                <a:gd name="T59" fmla="*/ 0 h 712"/>
                <a:gd name="T60" fmla="*/ 0 w 1321"/>
                <a:gd name="T61" fmla="*/ 0 h 712"/>
                <a:gd name="T62" fmla="*/ 0 w 1321"/>
                <a:gd name="T63" fmla="*/ 0 h 712"/>
                <a:gd name="T64" fmla="*/ 0 w 1321"/>
                <a:gd name="T65" fmla="*/ 0 h 712"/>
                <a:gd name="T66" fmla="*/ 0 w 1321"/>
                <a:gd name="T67" fmla="*/ 0 h 712"/>
                <a:gd name="T68" fmla="*/ 0 w 1321"/>
                <a:gd name="T69" fmla="*/ 0 h 712"/>
                <a:gd name="T70" fmla="*/ 0 w 1321"/>
                <a:gd name="T71" fmla="*/ 0 h 712"/>
                <a:gd name="T72" fmla="*/ 0 w 1321"/>
                <a:gd name="T73" fmla="*/ 0 h 712"/>
                <a:gd name="T74" fmla="*/ 0 w 1321"/>
                <a:gd name="T75" fmla="*/ 0 h 712"/>
                <a:gd name="T76" fmla="*/ 0 w 1321"/>
                <a:gd name="T77" fmla="*/ 0 h 712"/>
                <a:gd name="T78" fmla="*/ 0 w 1321"/>
                <a:gd name="T79" fmla="*/ 0 h 712"/>
                <a:gd name="T80" fmla="*/ 0 w 1321"/>
                <a:gd name="T81" fmla="*/ 0 h 712"/>
                <a:gd name="T82" fmla="*/ 0 w 1321"/>
                <a:gd name="T83" fmla="*/ 0 h 712"/>
                <a:gd name="T84" fmla="*/ 0 w 1321"/>
                <a:gd name="T85" fmla="*/ 0 h 712"/>
                <a:gd name="T86" fmla="*/ 0 w 1321"/>
                <a:gd name="T87" fmla="*/ 0 h 712"/>
                <a:gd name="T88" fmla="*/ 0 w 1321"/>
                <a:gd name="T89" fmla="*/ 0 h 712"/>
                <a:gd name="T90" fmla="*/ 0 w 1321"/>
                <a:gd name="T91" fmla="*/ 0 h 712"/>
                <a:gd name="T92" fmla="*/ 0 w 1321"/>
                <a:gd name="T93" fmla="*/ 0 h 712"/>
                <a:gd name="T94" fmla="*/ 0 w 1321"/>
                <a:gd name="T95" fmla="*/ 0 h 712"/>
                <a:gd name="T96" fmla="*/ 0 w 1321"/>
                <a:gd name="T97" fmla="*/ 0 h 712"/>
                <a:gd name="T98" fmla="*/ 0 w 1321"/>
                <a:gd name="T99" fmla="*/ 0 h 712"/>
                <a:gd name="T100" fmla="*/ 0 w 1321"/>
                <a:gd name="T101" fmla="*/ 0 h 712"/>
                <a:gd name="T102" fmla="*/ 0 w 1321"/>
                <a:gd name="T103" fmla="*/ 0 h 712"/>
                <a:gd name="T104" fmla="*/ 0 w 1321"/>
                <a:gd name="T105" fmla="*/ 0 h 71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21"/>
                <a:gd name="T160" fmla="*/ 0 h 712"/>
                <a:gd name="T161" fmla="*/ 1321 w 1321"/>
                <a:gd name="T162" fmla="*/ 712 h 71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21" h="712">
                  <a:moveTo>
                    <a:pt x="1301" y="401"/>
                  </a:moveTo>
                  <a:lnTo>
                    <a:pt x="1317" y="442"/>
                  </a:lnTo>
                  <a:lnTo>
                    <a:pt x="1321" y="481"/>
                  </a:lnTo>
                  <a:lnTo>
                    <a:pt x="1315" y="516"/>
                  </a:lnTo>
                  <a:lnTo>
                    <a:pt x="1298" y="550"/>
                  </a:lnTo>
                  <a:lnTo>
                    <a:pt x="1272" y="579"/>
                  </a:lnTo>
                  <a:lnTo>
                    <a:pt x="1239" y="604"/>
                  </a:lnTo>
                  <a:lnTo>
                    <a:pt x="1196" y="628"/>
                  </a:lnTo>
                  <a:lnTo>
                    <a:pt x="1147" y="649"/>
                  </a:lnTo>
                  <a:lnTo>
                    <a:pt x="1092" y="667"/>
                  </a:lnTo>
                  <a:lnTo>
                    <a:pt x="1031" y="683"/>
                  </a:lnTo>
                  <a:lnTo>
                    <a:pt x="967" y="694"/>
                  </a:lnTo>
                  <a:lnTo>
                    <a:pt x="896" y="704"/>
                  </a:lnTo>
                  <a:lnTo>
                    <a:pt x="824" y="710"/>
                  </a:lnTo>
                  <a:lnTo>
                    <a:pt x="795" y="712"/>
                  </a:lnTo>
                  <a:lnTo>
                    <a:pt x="476" y="712"/>
                  </a:lnTo>
                  <a:lnTo>
                    <a:pt x="472" y="712"/>
                  </a:lnTo>
                  <a:lnTo>
                    <a:pt x="409" y="708"/>
                  </a:lnTo>
                  <a:lnTo>
                    <a:pt x="348" y="704"/>
                  </a:lnTo>
                  <a:lnTo>
                    <a:pt x="290" y="696"/>
                  </a:lnTo>
                  <a:lnTo>
                    <a:pt x="235" y="689"/>
                  </a:lnTo>
                  <a:lnTo>
                    <a:pt x="186" y="677"/>
                  </a:lnTo>
                  <a:lnTo>
                    <a:pt x="141" y="663"/>
                  </a:lnTo>
                  <a:lnTo>
                    <a:pt x="102" y="648"/>
                  </a:lnTo>
                  <a:lnTo>
                    <a:pt x="67" y="630"/>
                  </a:lnTo>
                  <a:lnTo>
                    <a:pt x="39" y="608"/>
                  </a:lnTo>
                  <a:lnTo>
                    <a:pt x="18" y="583"/>
                  </a:lnTo>
                  <a:lnTo>
                    <a:pt x="6" y="554"/>
                  </a:lnTo>
                  <a:lnTo>
                    <a:pt x="0" y="524"/>
                  </a:lnTo>
                  <a:lnTo>
                    <a:pt x="0" y="520"/>
                  </a:lnTo>
                  <a:lnTo>
                    <a:pt x="4" y="487"/>
                  </a:lnTo>
                  <a:lnTo>
                    <a:pt x="16" y="446"/>
                  </a:lnTo>
                  <a:lnTo>
                    <a:pt x="51" y="370"/>
                  </a:lnTo>
                  <a:lnTo>
                    <a:pt x="94" y="299"/>
                  </a:lnTo>
                  <a:lnTo>
                    <a:pt x="147" y="235"/>
                  </a:lnTo>
                  <a:lnTo>
                    <a:pt x="204" y="176"/>
                  </a:lnTo>
                  <a:lnTo>
                    <a:pt x="270" y="125"/>
                  </a:lnTo>
                  <a:lnTo>
                    <a:pt x="341" y="82"/>
                  </a:lnTo>
                  <a:lnTo>
                    <a:pt x="415" y="47"/>
                  </a:lnTo>
                  <a:lnTo>
                    <a:pt x="497" y="21"/>
                  </a:lnTo>
                  <a:lnTo>
                    <a:pt x="581" y="6"/>
                  </a:lnTo>
                  <a:lnTo>
                    <a:pt x="667" y="0"/>
                  </a:lnTo>
                  <a:lnTo>
                    <a:pt x="759" y="6"/>
                  </a:lnTo>
                  <a:lnTo>
                    <a:pt x="847" y="23"/>
                  </a:lnTo>
                  <a:lnTo>
                    <a:pt x="932" y="53"/>
                  </a:lnTo>
                  <a:lnTo>
                    <a:pt x="1010" y="90"/>
                  </a:lnTo>
                  <a:lnTo>
                    <a:pt x="1082" y="137"/>
                  </a:lnTo>
                  <a:lnTo>
                    <a:pt x="1149" y="194"/>
                  </a:lnTo>
                  <a:lnTo>
                    <a:pt x="1208" y="256"/>
                  </a:lnTo>
                  <a:lnTo>
                    <a:pt x="1258" y="325"/>
                  </a:lnTo>
                  <a:lnTo>
                    <a:pt x="1301" y="40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chemeClr val="accent2">
                    <a:alpha val="17998"/>
                  </a:schemeClr>
                </a:gs>
              </a:gsLst>
              <a:lin ang="5400000" scaled="1"/>
            </a:gradFill>
            <a:ln w="0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Text Box 108"/>
            <p:cNvSpPr txBox="1">
              <a:spLocks noChangeArrowheads="1"/>
            </p:cNvSpPr>
            <p:nvPr/>
          </p:nvSpPr>
          <p:spPr bwMode="auto">
            <a:xfrm>
              <a:off x="4555" y="2154"/>
              <a:ext cx="79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Dashboard</a:t>
              </a:r>
            </a:p>
          </p:txBody>
        </p:sp>
      </p:grpSp>
      <p:sp>
        <p:nvSpPr>
          <p:cNvPr id="22536" name="Text Box 109"/>
          <p:cNvSpPr txBox="1">
            <a:spLocks noChangeArrowheads="1"/>
          </p:cNvSpPr>
          <p:nvPr/>
        </p:nvSpPr>
        <p:spPr bwMode="auto">
          <a:xfrm>
            <a:off x="6096000" y="3328988"/>
            <a:ext cx="22098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  <a:buFontTx/>
              <a:buChar char="•"/>
            </a:pPr>
            <a:r>
              <a:rPr lang="en-US" sz="1400"/>
              <a:t>Real-time dashboard that analyzes whether working software is created across products in a portfolio</a:t>
            </a:r>
          </a:p>
        </p:txBody>
      </p:sp>
      <p:pic>
        <p:nvPicPr>
          <p:cNvPr id="22537" name="Picture 3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4419600"/>
            <a:ext cx="23558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8" name="Picture 27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5410200"/>
            <a:ext cx="2057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9" name="Picture 2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72200" y="4800600"/>
            <a:ext cx="2628900" cy="38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Oval 60"/>
          <p:cNvSpPr>
            <a:spLocks noChangeArrowheads="1"/>
          </p:cNvSpPr>
          <p:nvPr/>
        </p:nvSpPr>
        <p:spPr bwMode="gray">
          <a:xfrm>
            <a:off x="7848600" y="1295400"/>
            <a:ext cx="809625" cy="685800"/>
          </a:xfrm>
          <a:prstGeom prst="ellipse">
            <a:avLst/>
          </a:prstGeom>
          <a:solidFill>
            <a:schemeClr val="tx2">
              <a:lumMod val="50000"/>
              <a:lumOff val="50000"/>
              <a:alpha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541" name="Text Box 94"/>
          <p:cNvSpPr txBox="1">
            <a:spLocks noChangeArrowheads="1"/>
          </p:cNvSpPr>
          <p:nvPr/>
        </p:nvSpPr>
        <p:spPr bwMode="auto">
          <a:xfrm>
            <a:off x="7840663" y="1506538"/>
            <a:ext cx="8588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22542" name="Text Box 103"/>
          <p:cNvSpPr txBox="1">
            <a:spLocks noChangeArrowheads="1"/>
          </p:cNvSpPr>
          <p:nvPr/>
        </p:nvSpPr>
        <p:spPr bwMode="auto">
          <a:xfrm>
            <a:off x="0" y="1143000"/>
            <a:ext cx="335280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marL="230188" indent="-230188">
              <a:spcBef>
                <a:spcPct val="20000"/>
              </a:spcBef>
            </a:pPr>
            <a:r>
              <a:rPr lang="en-US" sz="1000" i="1"/>
              <a:t>Note: Items in bold have not been fully developed yet</a:t>
            </a:r>
            <a:endParaRPr lang="en-US" sz="1000" b="1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The What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All processes are automated and on demand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Provision virtual hardware instances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Compilation and Packaging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Database assembly and upgrade (DDL and DML execution)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Unit, Component, Functional, Load and Performance Tests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Local and Remote Deployment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Continuous Integration (including various feedback mechanisms)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Static Analysis (Standards, Duplication, Complexity, Dependencies, etc.)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Perform Build Management and Promotion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Use Dependency Management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Documentation (UML, ERD, Developer Documentation, etc.)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Creation of Installation distribution (if necessary)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Automated dashboard monitoring of build, deployment and installation processes</a:t>
            </a:r>
          </a:p>
          <a:p>
            <a:pPr eaLnBrk="1" hangingPunct="1"/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Parallel development (branching, tagging, </a:t>
            </a:r>
            <a:r>
              <a:rPr lang="en-US" dirty="0" err="1" smtClean="0">
                <a:ea typeface="ＭＳ Ｐゴシック" pitchFamily="-109" charset="-128"/>
                <a:cs typeface="ＭＳ Ｐゴシック" pitchFamily="-109" charset="-128"/>
              </a:rPr>
              <a:t>codeline</a:t>
            </a:r>
            <a:r>
              <a:rPr lang="en-US" dirty="0" smtClean="0">
                <a:ea typeface="ＭＳ Ｐゴシック" pitchFamily="-109" charset="-128"/>
                <a:cs typeface="ＭＳ Ｐゴシック" pitchFamily="-109" charset="-128"/>
              </a:rPr>
              <a:t> policies, etc.)</a:t>
            </a:r>
          </a:p>
          <a:p>
            <a:pPr eaLnBrk="1" hangingPunct="1"/>
            <a:endParaRPr lang="en-US" sz="22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Build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Compilation and Packaging</a:t>
            </a:r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2970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Notched Right Arrow 4"/>
          <p:cNvSpPr/>
          <p:nvPr/>
        </p:nvSpPr>
        <p:spPr>
          <a:xfrm>
            <a:off x="4191000" y="3352800"/>
            <a:ext cx="977900" cy="484188"/>
          </a:xfrm>
          <a:prstGeom prst="notchedRightArrow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9702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9400" y="2362200"/>
            <a:ext cx="355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Database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Database assembly and upgrade (DDL and DML execution)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174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667000"/>
            <a:ext cx="3384550" cy="149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114800" y="2057400"/>
            <a:ext cx="48006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 version="1.0" encoding="UTF-8"?&gt;</a:t>
            </a:r>
          </a:p>
          <a:p>
            <a:endParaRPr lang="en-US" sz="100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&lt;databaseChangeLog xmlns="http://www.liquibase.org/xml/ns/dbchangelog/1.7"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xmlns:xsi="http://www.w3.org/2001/XMLSchema-instance"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xsi:schemaLocation="http://www.liquibase.org/xml/ns/dbchangelog/1.7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 http://www.liquibase.org/xml/ns/dbchangelog/dbchangelog-1.7.xsd"&gt;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&lt;changeSet id="2" author="paul"&gt;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&lt;createTable tableName="brewer"&gt;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name="id" type="int"&gt;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&lt;constraints primaryKey="true" nullable="false"/&gt;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&lt;/column&gt;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name="name" type="varchar(255)"&gt;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  &lt;constraints nullable="false"/&gt;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&lt;/column&gt;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  &lt;column name="active" type="boolean" defaultValue="1"/&gt;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&lt;/createTable&gt;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&lt;/changeSet&gt;</a:t>
            </a:r>
          </a:p>
          <a:p>
            <a:r>
              <a:rPr lang="en-US" sz="10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&lt;/databaseChangeLog&gt;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Code Analysis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Static Analysis (Standards, Duplication, Complexity, Dependencies, etc.)</a:t>
            </a:r>
          </a:p>
        </p:txBody>
      </p:sp>
      <p:pic>
        <p:nvPicPr>
          <p:cNvPr id="3379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905000"/>
            <a:ext cx="63246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Dependency Management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Dependency Management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377825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5" name="TextBox 4"/>
          <p:cNvSpPr txBox="1">
            <a:spLocks noChangeArrowheads="1"/>
          </p:cNvSpPr>
          <p:nvPr/>
        </p:nvSpPr>
        <p:spPr bwMode="auto">
          <a:xfrm>
            <a:off x="4419600" y="2057400"/>
            <a:ext cx="4495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 version="1.0" encoding="ISO-8859-1"?&gt;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&lt;?xml-stylesheet type="text/xsl" href="./config/ivy/ivy-doc.xsl"?&gt;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&lt;ivy-module version="1.0"&gt;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&lt;info organisation="com" module="integratebutton"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&lt;dependencies&gt;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name="hsqldb" rev="1.8.0.7"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name="pmd" rev="2.0"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name="cobertura" rev="1.9"/&gt;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name="checkstyle" rev="4.1"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name="junitperf" rev="1.9.1"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&lt;dependency name="junit" rev="3.8.1" /&gt;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&lt;/dependencies&gt;</a:t>
            </a:r>
          </a:p>
          <a:p>
            <a:r>
              <a:rPr lang="en-US" sz="12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&lt;/ivy-module&gt;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Testing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Unit, Component, Functional, Load and Performance Tests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743200"/>
            <a:ext cx="4267200" cy="205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2590800"/>
            <a:ext cx="3505200" cy="253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400800" cy="11430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Documentation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Documentation (UML, ERD, Developer Documentation, etc.)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3994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828800"/>
            <a:ext cx="6096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Deployment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Local and Remote Deployment – including hardware and server provisioning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198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590800"/>
            <a:ext cx="30638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4343400" y="2514600"/>
            <a:ext cx="48006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&lt;!-- Check to see if Tomcat is running prior to this --&gt;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...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executable="sh" osfamily="unix" dir="${tomcat.home}/bin"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&lt;env key="NOPAUSE" value="true"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line="shutdown.sh"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&lt;delete dir="${tomcat.home}"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&lt;get src="${tomcat.binary.uri}/${tomcat.binary.file}"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dest="${download.dir}/${tomcat.binary.file}" usetimestamp="true"/&gt;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&lt;unzip dest="${target.dir}" src="${download.dir}/${tomcat.binary.file}"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osfamily="unix" executable="chmod"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value="+x"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file="${tomcat.home}/bin/startup.sh"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file="${tomcat.home}/bin/shutdown.sh"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&lt;xmltask source="${appserver.server-xml.file}"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dest="${appserver.server-xml.file}"&gt;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&lt;attr path="/Server/Service[@name='${s.name}']/Connector[${port='${c.port}']"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attr="proxyPort"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value="${appserver.external.port}"/&gt;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  &lt;attr path="/Server/Service[${name='${s.name}']/Connector[${port='${c.port}']" 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attr="proxyName"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	value="${appserver.external.host}"/&gt;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&lt;/xmltask&gt;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&lt;!-- Perform other container configuration --&gt;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...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&lt;echo message="Starting tomcat instance at ${tomcat.home} with 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&lt;exec executable="sh" osfamily="unix" dir="${tomcat.home}/bin" spawn="true"&gt;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&lt;env key="NOPAUSE" value="true"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 &lt;arg line="startup.sh" /&gt;</a:t>
            </a:r>
          </a:p>
          <a:p>
            <a:r>
              <a:rPr lang="en-US" sz="7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&lt;/exec&gt;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Software can be delivered on-demand to any target environment at any time from only the source files checked into version-control repository</a:t>
            </a:r>
          </a:p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Includes provisioning virtual hardware instances</a:t>
            </a:r>
          </a:p>
          <a:p>
            <a:pPr eaLnBrk="1" hangingPunct="1"/>
            <a:r>
              <a:rPr lang="en-US" sz="2000" smtClean="0">
                <a:ea typeface="ＭＳ Ｐゴシック" pitchFamily="-109" charset="-128"/>
                <a:cs typeface="ＭＳ Ｐゴシック" pitchFamily="-109" charset="-128"/>
              </a:rPr>
              <a:t>Once setup, requesting infrastructure resources becomes entirely self service (e.g. Developers can get a shared DEV environment up and running with click of a button – in minutes) </a:t>
            </a:r>
          </a:p>
        </p:txBody>
      </p:sp>
      <p:pic>
        <p:nvPicPr>
          <p:cNvPr id="16388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200" y="3962400"/>
            <a:ext cx="1814513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Integration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Integration (including various feedback mechanisms)</a:t>
            </a:r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133600"/>
            <a:ext cx="75438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smtClean="0">
                <a:ea typeface="ＭＳ Ｐゴシック" pitchFamily="-109" charset="-128"/>
                <a:cs typeface="ＭＳ Ｐゴシック" pitchFamily="-109" charset="-128"/>
              </a:rPr>
              <a:t>Continuous Delivery – Build Promotion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Build Management and Promotion</a:t>
            </a:r>
          </a:p>
        </p:txBody>
      </p:sp>
      <p:pic>
        <p:nvPicPr>
          <p:cNvPr id="4608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438400"/>
            <a:ext cx="7239000" cy="288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Installation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Creation of Installation distribution (if necessary)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48132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2362200"/>
            <a:ext cx="47752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Certification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Automated dashboard monitoring of build, deployment and installation processes</a:t>
            </a:r>
          </a:p>
          <a:p>
            <a:pPr eaLnBrk="1" hangingPunct="1"/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0180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2590800"/>
            <a:ext cx="7251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SCM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Parallel development (branching, tagging, codeline policies, etc.)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2228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895600"/>
            <a:ext cx="4521200" cy="210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Patterns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371600"/>
          <a:ext cx="8458200" cy="430513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14550"/>
                <a:gridCol w="2114550"/>
                <a:gridCol w="2114550"/>
                <a:gridCol w="2114550"/>
              </a:tblGrid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Repository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Task-Level Commit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Minimal Dependencies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Private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Feedback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Expeditious Fixes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Independent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Build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 Command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62111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Externalize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Database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Automated Tests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Continuous Inspection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8873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Scripted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Disposable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Container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Decouple</a:t>
                      </a:r>
                      <a:r>
                        <a:rPr lang="en-US" baseline="0" dirty="0" smtClean="0">
                          <a:latin typeface="Abadi MT Condensed Extra Bold"/>
                        </a:rPr>
                        <a:t> Installation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Single-Command Provisioning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7582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Dedicated Machine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Tokenize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Developer Documentation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Protected Configuration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  <a:tr h="75828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Build Threshold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Deployment Test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Unified Deployment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badi MT Condensed Extra Bold"/>
                        </a:rPr>
                        <a:t>Database Sandbox</a:t>
                      </a:r>
                      <a:endParaRPr lang="en-US" dirty="0">
                        <a:latin typeface="Abadi MT Condensed Extra Bold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312" name="Content Placeholder 2"/>
          <p:cNvSpPr>
            <a:spLocks noGrp="1"/>
          </p:cNvSpPr>
          <p:nvPr>
            <p:ph idx="1"/>
          </p:nvPr>
        </p:nvSpPr>
        <p:spPr>
          <a:xfrm>
            <a:off x="304800" y="5791200"/>
            <a:ext cx="8077200" cy="60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  <a:hlinkClick r:id="rId3"/>
              </a:rPr>
              <a:t>http://bit.ly/aWz3qp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  <a:hlinkClick r:id="rId3"/>
              </a:rPr>
              <a:t>http://refcardz.dzone.com/refcardz/continuous-integration</a:t>
            </a:r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 </a:t>
            </a: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220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- Summary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With Continuous Delivery, </a:t>
            </a:r>
            <a:r>
              <a:rPr lang="en-US" sz="2000" i="1" dirty="0" smtClean="0">
                <a:ea typeface="ＭＳ Ｐゴシック" pitchFamily="-109" charset="-128"/>
                <a:cs typeface="ＭＳ Ｐゴシック" pitchFamily="-109" charset="-128"/>
              </a:rPr>
              <a:t>releasing 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software becomes a non event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Using Continuous Delivery, teams can setup target environments on demand and in a matter of minutes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can deliver software to users quickly and often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Teams are not encumbered submitting tickets to teams who might takes days or weeks to fulfill their </a:t>
            </a:r>
            <a:r>
              <a:rPr lang="en-US" sz="2000" dirty="0" err="1" smtClean="0">
                <a:ea typeface="ＭＳ Ｐゴシック" pitchFamily="-109" charset="-128"/>
                <a:cs typeface="ＭＳ Ｐゴシック" pitchFamily="-109" charset="-128"/>
              </a:rPr>
              <a:t>request(s</a:t>
            </a:r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)</a:t>
            </a: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CERF</a:t>
            </a:r>
          </a:p>
          <a:p>
            <a:pPr lvl="1" eaLnBrk="1" hangingPunct="1"/>
            <a:r>
              <a:rPr lang="en-US" sz="2000" dirty="0" smtClean="0">
                <a:cs typeface="ＭＳ Ｐゴシック" pitchFamily="-109" charset="-128"/>
              </a:rPr>
              <a:t>BDA Mission: </a:t>
            </a:r>
            <a:r>
              <a:rPr lang="en-US" sz="2000" dirty="0" smtClean="0">
                <a:hlinkClick r:id="rId3"/>
              </a:rPr>
              <a:t>https://wiki.nci.nih.gov/x/IJx8</a:t>
            </a:r>
            <a:endParaRPr lang="en-US" sz="2000" dirty="0" smtClean="0">
              <a:cs typeface="ＭＳ Ｐゴシック" pitchFamily="-109" charset="-128"/>
            </a:endParaRPr>
          </a:p>
          <a:p>
            <a:pPr eaLnBrk="1" hangingPunct="1"/>
            <a:r>
              <a:rPr lang="en-US" sz="2000" dirty="0" smtClean="0">
                <a:ea typeface="ＭＳ Ｐゴシック" pitchFamily="-109" charset="-128"/>
                <a:cs typeface="ＭＳ Ｐゴシック" pitchFamily="-109" charset="-128"/>
              </a:rPr>
              <a:t>Tools We Use</a:t>
            </a:r>
          </a:p>
          <a:p>
            <a:pPr lvl="1" eaLnBrk="1" hangingPunct="1"/>
            <a:r>
              <a:rPr lang="en-US" sz="2000" dirty="0" smtClean="0">
                <a:cs typeface="ＭＳ Ｐゴシック" pitchFamily="-109" charset="-128"/>
              </a:rPr>
              <a:t>BDA Tech Stack: </a:t>
            </a:r>
            <a:r>
              <a:rPr lang="en-US" sz="2000" dirty="0" smtClean="0">
                <a:hlinkClick r:id="rId4"/>
              </a:rPr>
              <a:t>https://wiki.nci.nih.gov/x/Tpx8</a:t>
            </a:r>
            <a:endParaRPr lang="en-US" sz="2000" dirty="0" smtClean="0">
              <a:cs typeface="ＭＳ Ｐゴシック" pitchFamily="-109" charset="-128"/>
            </a:endParaRPr>
          </a:p>
          <a:p>
            <a:pPr eaLnBrk="1" hangingPunct="1"/>
            <a:endParaRPr lang="en-US" sz="20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  <p:pic>
        <p:nvPicPr>
          <p:cNvPr id="56324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10400" y="4267200"/>
            <a:ext cx="1219200" cy="1518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1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1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129135"/>
            <a:ext cx="66159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Center Deployment Lead Enters Credentials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971800"/>
            <a:ext cx="6248400" cy="320527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 7"/>
          <p:cNvSpPr/>
          <p:nvPr/>
        </p:nvSpPr>
        <p:spPr>
          <a:xfrm>
            <a:off x="4038600" y="3886200"/>
            <a:ext cx="2057400" cy="502920"/>
          </a:xfrm>
          <a:prstGeom prst="rect">
            <a:avLst/>
          </a:prstGeom>
          <a:noFill/>
          <a:ln w="25400"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2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2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1291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Selects Application to Install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971800"/>
            <a:ext cx="6477000" cy="2184901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3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3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1912203"/>
            <a:ext cx="70104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Enters Required Information and Clicks Provision Application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rcRect r="24029" b="10638"/>
          <a:stretch>
            <a:fillRect/>
          </a:stretch>
        </p:blipFill>
        <p:spPr>
          <a:xfrm>
            <a:off x="1981200" y="2943286"/>
            <a:ext cx="4572000" cy="371659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4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4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0529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Deployment Lead Receives Email Notification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581400"/>
            <a:ext cx="7143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– Step 5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85800" y="1828800"/>
            <a:ext cx="1009650" cy="971550"/>
            <a:chOff x="4067175" y="2943225"/>
            <a:chExt cx="1009650" cy="971550"/>
          </a:xfrm>
        </p:grpSpPr>
        <p:pic>
          <p:nvPicPr>
            <p:cNvPr id="10" name="Picture 9" descr="largebut-blu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7175" y="2943225"/>
              <a:ext cx="1009650" cy="9715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87306" y="2967335"/>
              <a:ext cx="56938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dirty="0" smtClean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5</a:t>
              </a:r>
              <a:endParaRPr lang="en-US" sz="5400" b="0" cap="none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1828800" y="2052935"/>
            <a:ext cx="7010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Working</a:t>
            </a:r>
            <a:r>
              <a:rPr lang="en-US" sz="2400" b="1" dirty="0" smtClean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Application</a:t>
            </a:r>
            <a:endParaRPr lang="en-US" sz="2400" b="1" dirty="0">
              <a:ln>
                <a:prstDash val="solid"/>
              </a:ln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pic>
        <p:nvPicPr>
          <p:cNvPr id="15" name="Picture 14" descr="prov-logi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399" y="2971800"/>
            <a:ext cx="6169525" cy="327660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dirty="0" smtClean="0">
                <a:ea typeface="ＭＳ Ｐゴシック" pitchFamily="-109" charset="-128"/>
              </a:rPr>
              <a:t>Application </a:t>
            </a:r>
            <a:r>
              <a:rPr lang="en-US" sz="2400" dirty="0" err="1" smtClean="0">
                <a:ea typeface="ＭＳ Ｐゴシック" pitchFamily="-109" charset="-128"/>
              </a:rPr>
              <a:t>Provisioner</a:t>
            </a:r>
            <a:r>
              <a:rPr lang="en-US" sz="2400" dirty="0" smtClean="0">
                <a:ea typeface="ＭＳ Ｐゴシック" pitchFamily="-109" charset="-128"/>
              </a:rPr>
              <a:t> - Summary</a:t>
            </a:r>
          </a:p>
        </p:txBody>
      </p:sp>
      <p:grpSp>
        <p:nvGrpSpPr>
          <p:cNvPr id="2" name="Group 26"/>
          <p:cNvGrpSpPr/>
          <p:nvPr/>
        </p:nvGrpSpPr>
        <p:grpSpPr>
          <a:xfrm>
            <a:off x="762000" y="1447800"/>
            <a:ext cx="6172200" cy="662405"/>
            <a:chOff x="685801" y="1638298"/>
            <a:chExt cx="6295862" cy="993605"/>
          </a:xfrm>
        </p:grpSpPr>
        <p:grpSp>
          <p:nvGrpSpPr>
            <p:cNvPr id="3" name="Group 15"/>
            <p:cNvGrpSpPr/>
            <p:nvPr/>
          </p:nvGrpSpPr>
          <p:grpSpPr>
            <a:xfrm>
              <a:off x="685801" y="1638298"/>
              <a:ext cx="621812" cy="993605"/>
              <a:chOff x="4067176" y="2943223"/>
              <a:chExt cx="621812" cy="993605"/>
            </a:xfrm>
          </p:grpSpPr>
          <p:pic>
            <p:nvPicPr>
              <p:cNvPr id="17" name="Picture 16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4161277" y="2967333"/>
                <a:ext cx="449984" cy="96949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b="0" cap="none" spc="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1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9" name="Rectangle 18"/>
            <p:cNvSpPr/>
            <p:nvPr/>
          </p:nvSpPr>
          <p:spPr>
            <a:xfrm>
              <a:off x="1307615" y="1838234"/>
              <a:ext cx="5674048" cy="60016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Center Deployment Lead Enters Credentials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1447800" y="5334000"/>
            <a:ext cx="7620000" cy="885825"/>
            <a:chOff x="1447800" y="5715000"/>
            <a:chExt cx="7620000" cy="885825"/>
          </a:xfrm>
        </p:grpSpPr>
        <p:sp>
          <p:nvSpPr>
            <p:cNvPr id="20" name="TextBox 19"/>
            <p:cNvSpPr txBox="1"/>
            <p:nvPr/>
          </p:nvSpPr>
          <p:spPr>
            <a:xfrm>
              <a:off x="4495800" y="5715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Timeline</a:t>
              </a:r>
              <a:endParaRPr lang="en-US" sz="1600" dirty="0"/>
            </a:p>
          </p:txBody>
        </p:sp>
        <p:pic>
          <p:nvPicPr>
            <p:cNvPr id="22" name="Picture 21" descr="bkg-navigation-3pct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28800" y="6096000"/>
              <a:ext cx="6457950" cy="50482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981200" y="5802868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Wingdings 3"/>
                </a:rPr>
                <a:t>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305800" y="6172200"/>
              <a:ext cx="76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45 min</a:t>
              </a:r>
              <a:endParaRPr lang="en-US" sz="1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47800" y="6172200"/>
              <a:ext cx="304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</a:t>
              </a:r>
              <a:endParaRPr lang="en-US" sz="1400" dirty="0"/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762000" y="2233195"/>
            <a:ext cx="6480245" cy="662403"/>
            <a:chOff x="685801" y="1638298"/>
            <a:chExt cx="6610077" cy="993602"/>
          </a:xfrm>
        </p:grpSpPr>
        <p:grpSp>
          <p:nvGrpSpPr>
            <p:cNvPr id="6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33" name="Picture 32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4161277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2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307614" y="1805281"/>
              <a:ext cx="5988264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/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Selects Application to Install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762000" y="2968727"/>
            <a:ext cx="7137405" cy="707886"/>
            <a:chOff x="685801" y="1598596"/>
            <a:chExt cx="7280403" cy="1061827"/>
          </a:xfrm>
        </p:grpSpPr>
        <p:grpSp>
          <p:nvGrpSpPr>
            <p:cNvPr id="8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38" name="Picture 37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39" name="Rectangle 38"/>
              <p:cNvSpPr/>
              <p:nvPr/>
            </p:nvSpPr>
            <p:spPr>
              <a:xfrm>
                <a:off x="4161277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3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37" name="Rectangle 36"/>
            <p:cNvSpPr/>
            <p:nvPr/>
          </p:nvSpPr>
          <p:spPr>
            <a:xfrm>
              <a:off x="1384523" y="1598596"/>
              <a:ext cx="6581681" cy="10618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Enters Required Information and </a:t>
              </a:r>
            </a:p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Clicks Provision Application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9" name="Group 39"/>
          <p:cNvGrpSpPr/>
          <p:nvPr/>
        </p:nvGrpSpPr>
        <p:grpSpPr>
          <a:xfrm>
            <a:off x="762000" y="3814145"/>
            <a:ext cx="6424070" cy="662404"/>
            <a:chOff x="685801" y="1638298"/>
            <a:chExt cx="6552776" cy="993602"/>
          </a:xfrm>
        </p:grpSpPr>
        <p:grpSp>
          <p:nvGrpSpPr>
            <p:cNvPr id="10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43" name="Picture 42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4161278" y="2967331"/>
                <a:ext cx="449985" cy="96949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4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1384523" y="1827191"/>
              <a:ext cx="5854054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Deployment Lead Receives Email Notification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  <p:grpSp>
        <p:nvGrpSpPr>
          <p:cNvPr id="11" name="Group 44"/>
          <p:cNvGrpSpPr/>
          <p:nvPr/>
        </p:nvGrpSpPr>
        <p:grpSpPr>
          <a:xfrm>
            <a:off x="762000" y="4595396"/>
            <a:ext cx="6256380" cy="662404"/>
            <a:chOff x="685801" y="1638298"/>
            <a:chExt cx="6381722" cy="993602"/>
          </a:xfrm>
        </p:grpSpPr>
        <p:grpSp>
          <p:nvGrpSpPr>
            <p:cNvPr id="12" name="Group 15"/>
            <p:cNvGrpSpPr/>
            <p:nvPr/>
          </p:nvGrpSpPr>
          <p:grpSpPr>
            <a:xfrm>
              <a:off x="685801" y="1638298"/>
              <a:ext cx="621812" cy="993602"/>
              <a:chOff x="4067176" y="2943223"/>
              <a:chExt cx="621812" cy="993602"/>
            </a:xfrm>
          </p:grpSpPr>
          <p:pic>
            <p:nvPicPr>
              <p:cNvPr id="48" name="Picture 47" descr="largebut-blue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7176" y="2943223"/>
                <a:ext cx="621812" cy="971548"/>
              </a:xfrm>
              <a:prstGeom prst="rect">
                <a:avLst/>
              </a:prstGeom>
            </p:spPr>
          </p:pic>
          <p:sp>
            <p:nvSpPr>
              <p:cNvPr id="49" name="Rectangle 48"/>
              <p:cNvSpPr/>
              <p:nvPr/>
            </p:nvSpPr>
            <p:spPr>
              <a:xfrm>
                <a:off x="4161278" y="2967332"/>
                <a:ext cx="449985" cy="969493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3600" dirty="0" smtClean="0">
                    <a:ln w="18415" cmpd="sng">
                      <a:solidFill>
                        <a:srgbClr val="FFFFFF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63500" dir="3600000" algn="tl" rotWithShape="0">
                        <a:srgbClr val="000000">
                          <a:alpha val="70000"/>
                        </a:srgbClr>
                      </a:outerShdw>
                    </a:effectLst>
                  </a:rPr>
                  <a:t>5</a:t>
                </a:r>
                <a:endParaRPr lang="en-US" sz="3600" b="0" cap="none" spc="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47" name="Rectangle 46"/>
            <p:cNvSpPr/>
            <p:nvPr/>
          </p:nvSpPr>
          <p:spPr>
            <a:xfrm>
              <a:off x="1384522" y="1827191"/>
              <a:ext cx="5683001" cy="600163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Working</a:t>
              </a:r>
              <a:r>
                <a:rPr lang="en-US" sz="2000" b="1" dirty="0" smtClean="0">
                  <a:ln>
                    <a:prstDash val="solid"/>
                  </a:ln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</a:rPr>
                <a:t> Application (from SVN source files)</a:t>
              </a:r>
              <a:endParaRPr lang="en-US" sz="2000" b="1" dirty="0">
                <a:ln>
                  <a:prstDash val="solid"/>
                </a:ln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  <a:cs typeface="ＭＳ Ｐゴシック" pitchFamily="-109" charset="-128"/>
              </a:rPr>
              <a:t>Continuous Delivery – Provisioning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Procures, installs and configures a virtual Linux hardware instance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Installs and configures Java, Ant and Subversion on the procured Linux instance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Installs and configures </a:t>
            </a:r>
            <a:r>
              <a:rPr lang="en-US" sz="1600" dirty="0" err="1" smtClean="0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 database server for application. This includes creating database users and granting access to the newly created (empty) application database.</a:t>
            </a:r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Creates a data storage volume on the virtual instance, attaches it and configures </a:t>
            </a:r>
            <a:r>
              <a:rPr lang="en-US" sz="1600" dirty="0" err="1" smtClean="0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 to store the data files on the </a:t>
            </a:r>
            <a:r>
              <a:rPr lang="en-US" sz="1600" dirty="0" smtClean="0">
                <a:ea typeface="ＭＳ Ｐゴシック" pitchFamily="-109" charset="-128"/>
                <a:cs typeface="ＭＳ Ｐゴシック" pitchFamily="-109" charset="-128"/>
              </a:rPr>
              <a:t>drive</a:t>
            </a:r>
            <a:endParaRPr lang="en-US" sz="1600" b="0" i="1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Performs 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a checkout of application source code from CBIIT SVN tag</a:t>
            </a:r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Assembles application database and inserts lookup data</a:t>
            </a:r>
            <a:endParaRPr lang="en-US" sz="1600" b="0" i="1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Installs 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and configures the </a:t>
            </a:r>
            <a:r>
              <a:rPr lang="en-US" sz="1600" b="0" i="1" dirty="0" err="1" smtClean="0">
                <a:ea typeface="ＭＳ Ｐゴシック" pitchFamily="-109" charset="-128"/>
                <a:cs typeface="ＭＳ Ｐゴシック" pitchFamily="-109" charset="-128"/>
              </a:rPr>
              <a:t>JBoss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 web container including things like connecting the container to the </a:t>
            </a:r>
            <a:r>
              <a:rPr lang="en-US" sz="1600" b="0" i="1" dirty="0" err="1" smtClean="0">
                <a:ea typeface="ＭＳ Ｐゴシック" pitchFamily="-109" charset="-128"/>
                <a:cs typeface="ＭＳ Ｐゴシック" pitchFamily="-109" charset="-128"/>
              </a:rPr>
              <a:t>MySQL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 database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Builds and deploys the archive (e.g. WAR) and configures it for the </a:t>
            </a:r>
            <a:r>
              <a:rPr lang="en-US" sz="1600" b="0" i="1" dirty="0" err="1" smtClean="0">
                <a:ea typeface="ＭＳ Ｐゴシック" pitchFamily="-109" charset="-128"/>
                <a:cs typeface="ＭＳ Ｐゴシック" pitchFamily="-109" charset="-128"/>
              </a:rPr>
              <a:t>JBoss</a:t>
            </a: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 web container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Uses a dependency manager to download and configure class path for dependent tools required by application (e.g. Hibernate, Logging, etc.)</a:t>
            </a:r>
          </a:p>
          <a:p>
            <a:pPr eaLnBrk="1" hangingPunct="1">
              <a:buFont typeface="+mj-lt"/>
              <a:buAutoNum type="arabicPeriod"/>
            </a:pPr>
            <a:r>
              <a:rPr lang="en-US" sz="1600" b="0" i="1" dirty="0" smtClean="0">
                <a:ea typeface="ＭＳ Ｐゴシック" pitchFamily="-109" charset="-128"/>
                <a:cs typeface="ＭＳ Ｐゴシック" pitchFamily="-109" charset="-128"/>
              </a:rPr>
              <a:t>Makes application grid service available on the training grid portal</a:t>
            </a: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  <a:p>
            <a:pPr eaLnBrk="1" hangingPunct="1"/>
            <a:endParaRPr lang="en-US" sz="1600" dirty="0" smtClean="0">
              <a:ea typeface="ＭＳ Ｐゴシック" pitchFamily="-109" charset="-128"/>
              <a:cs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1837</Words>
  <Application>Microsoft Macintosh PowerPoint</Application>
  <PresentationFormat>On-screen Show (4:3)</PresentationFormat>
  <Paragraphs>256</Paragraphs>
  <Slides>26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Default Design</vt:lpstr>
      <vt:lpstr>Continuous Delivery</vt:lpstr>
      <vt:lpstr>Continuous Delivery</vt:lpstr>
      <vt:lpstr>Application Provisioner – Step 1</vt:lpstr>
      <vt:lpstr>Application Provisioner – Step 2</vt:lpstr>
      <vt:lpstr>Application Provisioner – Step 3</vt:lpstr>
      <vt:lpstr>Application Provisioner – Step 4</vt:lpstr>
      <vt:lpstr>Application Provisioner – Step 5</vt:lpstr>
      <vt:lpstr>Application Provisioner - Summary</vt:lpstr>
      <vt:lpstr>Continuous Delivery – Provisioning</vt:lpstr>
      <vt:lpstr>Continuous Delivery – System Requests</vt:lpstr>
      <vt:lpstr>BDA Tools and Support</vt:lpstr>
      <vt:lpstr>Continuous Delivery – The What</vt:lpstr>
      <vt:lpstr>Continuous Delivery – Build</vt:lpstr>
      <vt:lpstr>Continuous Delivery – Database</vt:lpstr>
      <vt:lpstr>Continuous Delivery – Code Analysis</vt:lpstr>
      <vt:lpstr>Continuous Delivery – Dependency Management</vt:lpstr>
      <vt:lpstr>Continuous Delivery – Testing</vt:lpstr>
      <vt:lpstr>Continuous Delivery – Documentation</vt:lpstr>
      <vt:lpstr>Continuous Delivery – Deployment</vt:lpstr>
      <vt:lpstr>Continuous Delivery – Integration</vt:lpstr>
      <vt:lpstr>Continuous Delivery – Build Promotion</vt:lpstr>
      <vt:lpstr>Continuous Delivery – Installation</vt:lpstr>
      <vt:lpstr>Continuous Delivery – Certification</vt:lpstr>
      <vt:lpstr>Continuous Delivery – SCM</vt:lpstr>
      <vt:lpstr>Continuous Delivery – Patterns</vt:lpstr>
      <vt:lpstr>Continuous Delivery - Summary</vt:lpstr>
    </vt:vector>
  </TitlesOfParts>
  <Company>NCI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</dc:title>
  <dc:creator>NCI</dc:creator>
  <cp:lastModifiedBy>Office 2004 Test Drive User</cp:lastModifiedBy>
  <cp:revision>138</cp:revision>
  <dcterms:created xsi:type="dcterms:W3CDTF">2010-02-22T20:26:45Z</dcterms:created>
  <dcterms:modified xsi:type="dcterms:W3CDTF">2010-02-22T21:52:23Z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