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Default Extension="wmf" ContentType="image/x-wmf"/>
  <Override PartName="/docProps/custom.xml" ContentType="application/vnd.openxmlformats-officedocument.custom-properties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tiff" ContentType="image/tiff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03" r:id="rId3"/>
    <p:sldId id="296" r:id="rId4"/>
    <p:sldId id="287" r:id="rId5"/>
    <p:sldId id="288" r:id="rId6"/>
    <p:sldId id="289" r:id="rId7"/>
    <p:sldId id="299" r:id="rId8"/>
    <p:sldId id="270" r:id="rId9"/>
    <p:sldId id="271" r:id="rId10"/>
    <p:sldId id="272" r:id="rId11"/>
    <p:sldId id="276" r:id="rId12"/>
    <p:sldId id="277" r:id="rId13"/>
    <p:sldId id="273" r:id="rId14"/>
    <p:sldId id="286" r:id="rId15"/>
    <p:sldId id="274" r:id="rId16"/>
    <p:sldId id="275" r:id="rId17"/>
    <p:sldId id="278" r:id="rId18"/>
    <p:sldId id="279" r:id="rId19"/>
    <p:sldId id="280" r:id="rId20"/>
    <p:sldId id="282" r:id="rId21"/>
    <p:sldId id="281" r:id="rId22"/>
    <p:sldId id="283" r:id="rId23"/>
    <p:sldId id="267" r:id="rId24"/>
    <p:sldId id="284" r:id="rId25"/>
    <p:sldId id="285" r:id="rId26"/>
    <p:sldId id="302" r:id="rId27"/>
    <p:sldId id="306" r:id="rId28"/>
    <p:sldId id="300" r:id="rId29"/>
    <p:sldId id="309" r:id="rId30"/>
    <p:sldId id="304" r:id="rId31"/>
    <p:sldId id="30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21BAFF"/>
    <a:srgbClr val="00AAF6"/>
    <a:srgbClr val="DDDDDD"/>
    <a:srgbClr val="990000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8392" autoAdjust="0"/>
    <p:restoredTop sz="94660"/>
  </p:normalViewPr>
  <p:slideViewPr>
    <p:cSldViewPr>
      <p:cViewPr>
        <p:scale>
          <a:sx n="120" d="100"/>
          <a:sy n="120" d="100"/>
        </p:scale>
        <p:origin x="-1936" y="-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printerSettings" Target="printerSettings/printerSettings1.bin"/><Relationship Id="rId7" Type="http://schemas.openxmlformats.org/officeDocument/2006/relationships/slide" Target="slides/slide6.xml"/><Relationship Id="rId3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38" Type="http://schemas.openxmlformats.org/officeDocument/2006/relationships/tableStyles" Target="tableStyles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E43913-79D1-4203-9BC6-EFFE368DAD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FB742B-6CB8-4E31-B159-31903C9CADF1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357D6-0CDA-4843-A9F8-B8BF172C127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2AE7-65DF-4028-84A3-A43031D4236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2AE7-65DF-4028-84A3-A43031D42361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27959-2741-4734-A06B-90C9F3CD18AE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135E9-DD25-42E0-8534-6D49FEDA67D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EAF67-E543-4AC3-8B08-87B8513106E9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6C970-22B6-4B26-ABD4-350B6B47D9F3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62BBE-2318-4202-9F19-75C574E51D3D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918A9-DF93-0E4D-B149-F345A1C6A2AF}" type="slidenum">
              <a:rPr lang="en-US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1613-E10F-480D-A75E-9C933626A10E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F37CD-89CF-4E44-81D5-3BD5E2FE8F4E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918A9-DF93-0E4D-B149-F345A1C6A2AF}" type="slidenum">
              <a:rPr lang="en-US">
                <a:latin typeface="Arial" charset="0"/>
              </a:rPr>
              <a:pPr>
                <a:defRPr/>
              </a:pPr>
              <a:t>26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918A9-DF93-0E4D-B149-F345A1C6A2AF}" type="slidenum">
              <a:rPr lang="en-US">
                <a:latin typeface="Arial" charset="0"/>
              </a:rPr>
              <a:pPr>
                <a:defRPr/>
              </a:pPr>
              <a:t>29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918A9-DF93-0E4D-B149-F345A1C6A2AF}" type="slidenum">
              <a:rPr lang="en-US">
                <a:latin typeface="Arial" charset="0"/>
              </a:rPr>
              <a:pPr>
                <a:defRPr/>
              </a:pPr>
              <a:t>30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918A9-DF93-0E4D-B149-F345A1C6A2AF}" type="slidenum">
              <a:rPr lang="en-US">
                <a:latin typeface="Arial" charset="0"/>
              </a:rPr>
              <a:pPr>
                <a:defRPr/>
              </a:pPr>
              <a:t>31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0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6209F0A-AA26-416C-866D-B4999AAB6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FC7A6-C1B2-439E-8FD4-71B118E6D0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1870A-AE4A-459B-9C24-A2E38E5A42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2175B-704B-4036-9764-D112FE82C8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C2700-E1EF-47F5-8B35-2FF4C3053F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5A150-B2F5-46C9-8758-9AFE8BC965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F2E4B-6339-421E-A5E8-CF703B07D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A6631-52B9-4784-BE4B-76C447CBD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D47D0-2608-4E94-98FF-B83EEC943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263E2-3920-4F67-B500-04D04E8CDB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E17EF-60B6-44A5-B87B-EB08DC9A9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E449397-3694-471A-AA7F-F9E57AAE01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5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6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4" Type="http://schemas.openxmlformats.org/officeDocument/2006/relationships/image" Target="../media/image13.png"/><Relationship Id="rId10" Type="http://schemas.openxmlformats.org/officeDocument/2006/relationships/image" Target="../media/image23.png"/><Relationship Id="rId5" Type="http://schemas.openxmlformats.org/officeDocument/2006/relationships/image" Target="../media/image14.png"/><Relationship Id="rId7" Type="http://schemas.openxmlformats.org/officeDocument/2006/relationships/image" Target="../media/image21.gif"/><Relationship Id="rId11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9" Type="http://schemas.openxmlformats.org/officeDocument/2006/relationships/image" Target="../media/image19.gif"/><Relationship Id="rId3" Type="http://schemas.openxmlformats.org/officeDocument/2006/relationships/image" Target="../media/image20.jpeg"/><Relationship Id="rId6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7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9" Type="http://schemas.openxmlformats.org/officeDocument/2006/relationships/image" Target="../media/image29.png"/><Relationship Id="rId3" Type="http://schemas.openxmlformats.org/officeDocument/2006/relationships/image" Target="../media/image13.png"/><Relationship Id="rId6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4" Type="http://schemas.openxmlformats.org/officeDocument/2006/relationships/image" Target="../media/image14.png"/><Relationship Id="rId5" Type="http://schemas.openxmlformats.org/officeDocument/2006/relationships/image" Target="../media/image30.jpeg"/><Relationship Id="rId7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6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7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9" Type="http://schemas.openxmlformats.org/officeDocument/2006/relationships/image" Target="../media/image37.wmf"/><Relationship Id="rId3" Type="http://schemas.openxmlformats.org/officeDocument/2006/relationships/image" Target="../media/image34.png"/><Relationship Id="rId6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25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5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7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9" Type="http://schemas.openxmlformats.org/officeDocument/2006/relationships/image" Target="../media/image42.wmf"/><Relationship Id="rId3" Type="http://schemas.openxmlformats.org/officeDocument/2006/relationships/image" Target="../media/image38.png"/><Relationship Id="rId6" Type="http://schemas.openxmlformats.org/officeDocument/2006/relationships/image" Target="../media/image39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44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3.png"/><Relationship Id="rId5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7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6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hyperlink" Target="https://wiki.nci.nih.gov/x/QwHb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forge.nci.nih.gov/svnroot/cloud/trunk/docs/cbiit-cloud-computing-feasibility-report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0B808EB4-F6BB-49AA-8F70-ADCD333AF713}" type="slidenum">
              <a:rPr lang="en-US"/>
              <a:pPr/>
              <a:t>1</a:t>
            </a:fld>
            <a:endParaRPr lang="en-US"/>
          </a:p>
        </p:txBody>
      </p:sp>
      <p:sp>
        <p:nvSpPr>
          <p:cNvPr id="14339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1600200"/>
            <a:ext cx="38100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Moving toward Continuous Delivery</a:t>
            </a:r>
            <a:endParaRPr lang="en-US" dirty="0" smtClean="0">
              <a:ea typeface="ＭＳ Ｐゴシック" pitchFamily="-109" charset="-128"/>
            </a:endParaRPr>
          </a:p>
        </p:txBody>
      </p:sp>
      <p:sp>
        <p:nvSpPr>
          <p:cNvPr id="14340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pPr eaLnBrk="1" hangingPunct="1"/>
            <a:r>
              <a:rPr lang="en-US" sz="1600" dirty="0" smtClean="0">
                <a:ea typeface="ＭＳ Ｐゴシック" pitchFamily="-109" charset="-128"/>
              </a:rPr>
              <a:t>Tool</a:t>
            </a:r>
            <a:r>
              <a:rPr lang="en-US" sz="1600" dirty="0" smtClean="0">
                <a:ea typeface="ＭＳ Ｐゴシック" pitchFamily="-109" charset="-128"/>
              </a:rPr>
              <a:t>s, BDA and Future</a:t>
            </a:r>
            <a:endParaRPr lang="en-US" sz="1600" dirty="0" smtClean="0">
              <a:ea typeface="ＭＳ Ｐゴシック" pitchFamily="-109" charset="-128"/>
            </a:endParaRPr>
          </a:p>
          <a:p>
            <a:pPr eaLnBrk="1" hangingPunct="1"/>
            <a:r>
              <a:rPr lang="en-US" sz="1400" i="0" dirty="0" smtClean="0">
                <a:solidFill>
                  <a:schemeClr val="bg2"/>
                </a:solidFill>
                <a:ea typeface="ＭＳ Ｐゴシック" pitchFamily="-109" charset="-128"/>
              </a:rPr>
              <a:t>March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3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1912203"/>
            <a:ext cx="701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Enters Required Information and Clicks Provision Application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rcRect r="24029" b="10638"/>
          <a:stretch>
            <a:fillRect/>
          </a:stretch>
        </p:blipFill>
        <p:spPr>
          <a:xfrm>
            <a:off x="1981200" y="2943286"/>
            <a:ext cx="4572000" cy="371659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4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0529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Receives Email Notification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581400"/>
            <a:ext cx="6629400" cy="70703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5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0529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Working </a:t>
            </a:r>
            <a:r>
              <a:rPr lang="en-US" sz="2400" b="1" dirty="0" err="1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caArray</a:t>
            </a:r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Application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99" y="2971800"/>
            <a:ext cx="6169525" cy="3276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- Summary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2000" y="1447800"/>
            <a:ext cx="6172200" cy="662405"/>
            <a:chOff x="685801" y="1638298"/>
            <a:chExt cx="6295862" cy="993605"/>
          </a:xfrm>
        </p:grpSpPr>
        <p:grpSp>
          <p:nvGrpSpPr>
            <p:cNvPr id="16" name="Group 15"/>
            <p:cNvGrpSpPr/>
            <p:nvPr/>
          </p:nvGrpSpPr>
          <p:grpSpPr>
            <a:xfrm>
              <a:off x="685801" y="1638298"/>
              <a:ext cx="621812" cy="993605"/>
              <a:chOff x="4067176" y="2943223"/>
              <a:chExt cx="621812" cy="993605"/>
            </a:xfrm>
          </p:grpSpPr>
          <p:pic>
            <p:nvPicPr>
              <p:cNvPr id="17" name="Picture 16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4161277" y="2967333"/>
                <a:ext cx="449984" cy="9694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1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07615" y="1838234"/>
              <a:ext cx="5674048" cy="6001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Center Deployment Lead Enters Credentials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47800" y="5715000"/>
            <a:ext cx="7620000" cy="885825"/>
            <a:chOff x="1447800" y="5715000"/>
            <a:chExt cx="7620000" cy="885825"/>
          </a:xfrm>
        </p:grpSpPr>
        <p:sp>
          <p:nvSpPr>
            <p:cNvPr id="20" name="TextBox 19"/>
            <p:cNvSpPr txBox="1"/>
            <p:nvPr/>
          </p:nvSpPr>
          <p:spPr>
            <a:xfrm>
              <a:off x="44958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22" name="Picture 21" descr="bkg-navigation-3pc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0" y="6096000"/>
              <a:ext cx="6457950" cy="5048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981200" y="5802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058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2000" y="2233195"/>
            <a:ext cx="6480245" cy="662403"/>
            <a:chOff x="685801" y="1638298"/>
            <a:chExt cx="6610077" cy="993602"/>
          </a:xfrm>
        </p:grpSpPr>
        <p:grpSp>
          <p:nvGrpSpPr>
            <p:cNvPr id="31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33" name="Picture 32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4161277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2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307614" y="1805281"/>
              <a:ext cx="5988264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Selects Application to Install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62000" y="2968727"/>
            <a:ext cx="7137405" cy="707886"/>
            <a:chOff x="685801" y="1598596"/>
            <a:chExt cx="7280403" cy="1061827"/>
          </a:xfrm>
        </p:grpSpPr>
        <p:grpSp>
          <p:nvGrpSpPr>
            <p:cNvPr id="36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38" name="Picture 37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4161277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3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384523" y="1598596"/>
              <a:ext cx="6581681" cy="10618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Enters Required Information and </a:t>
              </a:r>
            </a:p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Clicks Provision Application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62000" y="3814145"/>
            <a:ext cx="6424070" cy="662404"/>
            <a:chOff x="685801" y="1638298"/>
            <a:chExt cx="6552776" cy="993602"/>
          </a:xfrm>
        </p:grpSpPr>
        <p:grpSp>
          <p:nvGrpSpPr>
            <p:cNvPr id="41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43" name="Picture 42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4161278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4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384523" y="1827191"/>
              <a:ext cx="5854054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Receives Email Notification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2000" y="4595396"/>
            <a:ext cx="4374149" cy="662404"/>
            <a:chOff x="685801" y="1638298"/>
            <a:chExt cx="4461778" cy="993602"/>
          </a:xfrm>
        </p:grpSpPr>
        <p:grpSp>
          <p:nvGrpSpPr>
            <p:cNvPr id="46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48" name="Picture 47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4161278" y="2967332"/>
                <a:ext cx="449985" cy="96949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5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1384522" y="1827191"/>
              <a:ext cx="3763057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Working </a:t>
              </a:r>
              <a:r>
                <a:rPr lang="en-US" sz="2000" b="1" dirty="0" err="1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caArray</a:t>
              </a:r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 Application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What’s Happening Behind the Scenes?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2209800" cy="3066662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67000" y="1371600"/>
            <a:ext cx="6096000" cy="4953000"/>
          </a:xfrm>
        </p:spPr>
        <p:txBody>
          <a:bodyPr/>
          <a:lstStyle/>
          <a:p>
            <a:r>
              <a:rPr lang="en-US" dirty="0" smtClean="0"/>
              <a:t>The following step-by-step example demonstrates a specific example of using the Application </a:t>
            </a:r>
            <a:r>
              <a:rPr lang="en-US" dirty="0" err="1" smtClean="0"/>
              <a:t>Provisioner</a:t>
            </a:r>
            <a:r>
              <a:rPr lang="en-US" dirty="0" smtClean="0"/>
              <a:t> to install </a:t>
            </a:r>
            <a:r>
              <a:rPr lang="en-US" dirty="0" err="1" smtClean="0"/>
              <a:t>caArray</a:t>
            </a:r>
            <a:r>
              <a:rPr lang="en-US" dirty="0" smtClean="0"/>
              <a:t> into an EC2 environment</a:t>
            </a:r>
          </a:p>
          <a:p>
            <a:r>
              <a:rPr lang="en-US" dirty="0" smtClean="0"/>
              <a:t>In the future, any of the components of the </a:t>
            </a:r>
            <a:r>
              <a:rPr lang="en-US" dirty="0" err="1" smtClean="0"/>
              <a:t>Provisioner</a:t>
            </a:r>
            <a:r>
              <a:rPr lang="en-US" dirty="0" smtClean="0"/>
              <a:t> can be modified for other applications to include the:</a:t>
            </a:r>
          </a:p>
          <a:p>
            <a:pPr lvl="1"/>
            <a:r>
              <a:rPr lang="en-US" dirty="0" smtClean="0"/>
              <a:t>Cloud Provider</a:t>
            </a:r>
          </a:p>
          <a:p>
            <a:pPr lvl="1"/>
            <a:r>
              <a:rPr lang="en-US" dirty="0" smtClean="0"/>
              <a:t>Compiler</a:t>
            </a:r>
          </a:p>
          <a:p>
            <a:pPr lvl="1"/>
            <a:r>
              <a:rPr lang="en-US" dirty="0" smtClean="0"/>
              <a:t>Build Tool</a:t>
            </a:r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These changes would require additional work, but the purpose of these slides is to demonstrate a specific one-click installation example using cloud computing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3">
            <a:lum bright="-40000"/>
          </a:blip>
          <a:stretch>
            <a:fillRect/>
          </a:stretch>
        </p:blipFill>
        <p:spPr>
          <a:xfrm>
            <a:off x="228600" y="2362200"/>
            <a:ext cx="3810000" cy="2743200"/>
          </a:xfrm>
          <a:prstGeom prst="rect">
            <a:avLst/>
          </a:prstGeom>
        </p:spPr>
      </p:pic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Installs Hardware</a:t>
            </a:r>
          </a:p>
        </p:txBody>
      </p:sp>
      <p:pic>
        <p:nvPicPr>
          <p:cNvPr id="6" name="Picture 5" descr="cloud.png"/>
          <p:cNvPicPr>
            <a:picLocks noChangeAspect="1"/>
          </p:cNvPicPr>
          <p:nvPr/>
        </p:nvPicPr>
        <p:blipFill>
          <a:blip r:embed="rId3">
            <a:lum bright="-40000"/>
          </a:blip>
          <a:stretch>
            <a:fillRect/>
          </a:stretch>
        </p:blipFill>
        <p:spPr>
          <a:xfrm>
            <a:off x="5486400" y="2514600"/>
            <a:ext cx="3352800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1752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EC2 Cloud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 Cloud</a:t>
            </a:r>
            <a:endParaRPr lang="en-US" dirty="0"/>
          </a:p>
        </p:txBody>
      </p:sp>
      <p:pic>
        <p:nvPicPr>
          <p:cNvPr id="10" name="Picture 9" descr="one-ins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10000"/>
            <a:ext cx="1704975" cy="692931"/>
          </a:xfrm>
          <a:prstGeom prst="rect">
            <a:avLst/>
          </a:prstGeom>
        </p:spPr>
      </p:pic>
      <p:pic>
        <p:nvPicPr>
          <p:cNvPr id="11" name="Picture 10" descr="one-ins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657600"/>
            <a:ext cx="1704975" cy="692931"/>
          </a:xfrm>
          <a:prstGeom prst="rect">
            <a:avLst/>
          </a:prstGeom>
        </p:spPr>
      </p:pic>
      <p:pic>
        <p:nvPicPr>
          <p:cNvPr id="12" name="Picture 11" descr="one-ins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505200"/>
            <a:ext cx="1704975" cy="692931"/>
          </a:xfrm>
          <a:prstGeom prst="rect">
            <a:avLst/>
          </a:prstGeom>
        </p:spPr>
      </p:pic>
      <p:pic>
        <p:nvPicPr>
          <p:cNvPr id="13" name="Picture 12" descr="one-ins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352800"/>
            <a:ext cx="1704975" cy="692931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219200" y="3200400"/>
            <a:ext cx="1704975" cy="692931"/>
            <a:chOff x="3505200" y="4800600"/>
            <a:chExt cx="1704975" cy="692931"/>
          </a:xfrm>
        </p:grpSpPr>
        <p:pic>
          <p:nvPicPr>
            <p:cNvPr id="14" name="Picture 13" descr="one-instanc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5200" y="4800600"/>
              <a:ext cx="1704975" cy="692931"/>
            </a:xfrm>
            <a:prstGeom prst="rect">
              <a:avLst/>
            </a:prstGeom>
          </p:spPr>
        </p:pic>
        <p:pic>
          <p:nvPicPr>
            <p:cNvPr id="24" name="Picture 23" descr="linux-logo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4800" y="4816503"/>
              <a:ext cx="404197" cy="476762"/>
            </a:xfrm>
            <a:prstGeom prst="ellipse">
              <a:avLst/>
            </a:prstGeom>
            <a:ln w="12700" cap="rnd">
              <a:solidFill>
                <a:schemeClr val="bg1"/>
              </a:solidFill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27" name="Group 26"/>
          <p:cNvGrpSpPr/>
          <p:nvPr/>
        </p:nvGrpSpPr>
        <p:grpSpPr>
          <a:xfrm>
            <a:off x="1219200" y="2743200"/>
            <a:ext cx="1704975" cy="997731"/>
            <a:chOff x="1219200" y="2819400"/>
            <a:chExt cx="1704975" cy="997731"/>
          </a:xfrm>
        </p:grpSpPr>
        <p:pic>
          <p:nvPicPr>
            <p:cNvPr id="15" name="Picture 14" descr="one-instanc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3124200"/>
              <a:ext cx="1704975" cy="692931"/>
            </a:xfrm>
            <a:prstGeom prst="rect">
              <a:avLst/>
            </a:prstGeom>
          </p:spPr>
        </p:pic>
        <p:pic>
          <p:nvPicPr>
            <p:cNvPr id="16" name="Picture 15" descr="one-instanc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2971800"/>
              <a:ext cx="1704975" cy="692931"/>
            </a:xfrm>
            <a:prstGeom prst="rect">
              <a:avLst/>
            </a:prstGeom>
          </p:spPr>
        </p:pic>
        <p:pic>
          <p:nvPicPr>
            <p:cNvPr id="17" name="Picture 16" descr="one-instanc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200" y="2819400"/>
              <a:ext cx="1704975" cy="6929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19" name="TextBox 18"/>
            <p:cNvSpPr txBox="1"/>
            <p:nvPr/>
          </p:nvSpPr>
          <p:spPr>
            <a:xfrm>
              <a:off x="41910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20" name="Picture 19" descr="bkg-navigation-3pc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867300" y="5802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61046E-7 L 0.56511 -0.006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3">
            <a:lum bright="-40000"/>
          </a:blip>
          <a:stretch>
            <a:fillRect/>
          </a:stretch>
        </p:blipFill>
        <p:spPr>
          <a:xfrm>
            <a:off x="304800" y="2362200"/>
            <a:ext cx="4025152" cy="3048000"/>
          </a:xfrm>
          <a:prstGeom prst="rect">
            <a:avLst/>
          </a:prstGeom>
        </p:spPr>
      </p:pic>
      <p:pic>
        <p:nvPicPr>
          <p:cNvPr id="30" name="Picture 29" descr="mysql_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95600"/>
            <a:ext cx="919654" cy="533400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Picture 28" descr="JBos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2895600"/>
            <a:ext cx="990600" cy="613783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 descr="java-logo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733800"/>
            <a:ext cx="685800" cy="1091793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Configures Hardware – Installs Tools</a:t>
            </a:r>
          </a:p>
        </p:txBody>
      </p:sp>
      <p:pic>
        <p:nvPicPr>
          <p:cNvPr id="6" name="Picture 5" descr="cloud.png"/>
          <p:cNvPicPr>
            <a:picLocks noChangeAspect="1"/>
          </p:cNvPicPr>
          <p:nvPr/>
        </p:nvPicPr>
        <p:blipFill>
          <a:blip r:embed="rId3">
            <a:lum bright="-40000"/>
          </a:blip>
          <a:stretch>
            <a:fillRect/>
          </a:stretch>
        </p:blipFill>
        <p:spPr>
          <a:xfrm>
            <a:off x="5486400" y="2514600"/>
            <a:ext cx="3352800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NCI Repository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 Cloud</a:t>
            </a:r>
            <a:endParaRPr lang="en-US" dirty="0"/>
          </a:p>
        </p:txBody>
      </p:sp>
      <p:pic>
        <p:nvPicPr>
          <p:cNvPr id="16" name="Picture 15" descr="one-instanc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00" y="3200400"/>
            <a:ext cx="1704975" cy="692931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18" name="TextBox 17"/>
            <p:cNvSpPr txBox="1"/>
            <p:nvPr/>
          </p:nvSpPr>
          <p:spPr>
            <a:xfrm>
              <a:off x="41910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19" name="Picture 18" descr="bkg-navigation-3pc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67300" y="5802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pic>
        <p:nvPicPr>
          <p:cNvPr id="23" name="Picture 22" descr="mysql_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95600"/>
            <a:ext cx="919654" cy="533400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 descr="java-logo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733800"/>
            <a:ext cx="685800" cy="1091793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Picture 24" descr="JBos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2895600"/>
            <a:ext cx="990600" cy="613783"/>
          </a:xfrm>
          <a:prstGeom prst="ellipse">
            <a:avLst/>
          </a:prstGeom>
          <a:ln w="12700" cap="rnd">
            <a:solidFill>
              <a:schemeClr val="accent1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1" name="TextBox 30"/>
          <p:cNvSpPr txBox="1"/>
          <p:nvPr/>
        </p:nvSpPr>
        <p:spPr>
          <a:xfrm>
            <a:off x="6172200" y="4800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Configured Instance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-9.90053E-7 L 0.52917 -0.11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1.73472E-18 1.32084E-6 L 0.45833 0.04442 " pathEditMode="relative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1.70021E-6 L 0.6 0.05552 " pathEditMode="relative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495800" y="2373868"/>
            <a:ext cx="3215531" cy="2579132"/>
            <a:chOff x="4495800" y="2819400"/>
            <a:chExt cx="3215531" cy="2579132"/>
          </a:xfrm>
        </p:grpSpPr>
        <p:pic>
          <p:nvPicPr>
            <p:cNvPr id="41" name="Picture 40" descr="configura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5800" y="2819400"/>
              <a:ext cx="3215531" cy="2133599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495800" y="50292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Configure Environment</a:t>
              </a:r>
              <a:endParaRPr lang="en-US" dirty="0"/>
            </a:p>
          </p:txBody>
        </p:sp>
      </p:grp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Configures Hardware – Environment Setup</a:t>
            </a:r>
          </a:p>
        </p:txBody>
      </p:sp>
      <p:pic>
        <p:nvPicPr>
          <p:cNvPr id="6" name="Picture 5" descr="cloud.png"/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304800" y="2590800"/>
            <a:ext cx="3352800" cy="2133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1981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Configuration Scripts</a:t>
            </a:r>
            <a:endParaRPr lang="en-US" dirty="0"/>
          </a:p>
        </p:txBody>
      </p:sp>
      <p:pic>
        <p:nvPicPr>
          <p:cNvPr id="16" name="Picture 15" descr="one-insta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048000"/>
            <a:ext cx="2209800" cy="1295400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18" name="TextBox 17"/>
            <p:cNvSpPr txBox="1"/>
            <p:nvPr/>
          </p:nvSpPr>
          <p:spPr>
            <a:xfrm>
              <a:off x="41910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19" name="Picture 18" descr="bkg-navigation-3pc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67300" y="5802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14400" y="48400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Fully-Configured Instance</a:t>
            </a:r>
            <a:endParaRPr lang="en-US" b="1" dirty="0"/>
          </a:p>
        </p:txBody>
      </p:sp>
      <p:pic>
        <p:nvPicPr>
          <p:cNvPr id="27" name="Picture 26" descr="gears-animation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146" y="2999539"/>
            <a:ext cx="910232" cy="1131163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572000" y="2209800"/>
            <a:ext cx="3163655" cy="2502932"/>
            <a:chOff x="5486400" y="3124200"/>
            <a:chExt cx="3163655" cy="2502932"/>
          </a:xfrm>
        </p:grpSpPr>
        <p:grpSp>
          <p:nvGrpSpPr>
            <p:cNvPr id="36" name="Group 35"/>
            <p:cNvGrpSpPr/>
            <p:nvPr/>
          </p:nvGrpSpPr>
          <p:grpSpPr>
            <a:xfrm>
              <a:off x="5486400" y="3124200"/>
              <a:ext cx="3163655" cy="2084399"/>
              <a:chOff x="5334000" y="3657600"/>
              <a:chExt cx="3163655" cy="2084399"/>
            </a:xfrm>
          </p:grpSpPr>
          <p:pic>
            <p:nvPicPr>
              <p:cNvPr id="34" name="Picture 33" descr="presto2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4000" y="3657600"/>
                <a:ext cx="3163655" cy="2084399"/>
              </a:xfrm>
              <a:prstGeom prst="rect">
                <a:avLst/>
              </a:prstGeom>
            </p:spPr>
          </p:pic>
          <p:pic>
            <p:nvPicPr>
              <p:cNvPr id="35" name="Picture 34" descr="java-logo.gif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5805" y="5029200"/>
                <a:ext cx="428625" cy="682371"/>
              </a:xfrm>
              <a:prstGeom prst="rect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5486400" y="52578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Configure Java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419600" y="2209800"/>
            <a:ext cx="3162011" cy="2807732"/>
            <a:chOff x="4419600" y="2057400"/>
            <a:chExt cx="3162011" cy="2807732"/>
          </a:xfrm>
        </p:grpSpPr>
        <p:grpSp>
          <p:nvGrpSpPr>
            <p:cNvPr id="33" name="Group 32"/>
            <p:cNvGrpSpPr/>
            <p:nvPr/>
          </p:nvGrpSpPr>
          <p:grpSpPr>
            <a:xfrm>
              <a:off x="4419600" y="2057400"/>
              <a:ext cx="3162011" cy="2438400"/>
              <a:chOff x="4876800" y="2590800"/>
              <a:chExt cx="3099696" cy="2390348"/>
            </a:xfrm>
          </p:grpSpPr>
          <p:pic>
            <p:nvPicPr>
              <p:cNvPr id="32" name="Picture 31" descr="unmanaged-ant-scrip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6800" y="2895600"/>
                <a:ext cx="3099696" cy="2085548"/>
              </a:xfrm>
              <a:prstGeom prst="rect">
                <a:avLst/>
              </a:prstGeom>
              <a:effectLst/>
            </p:spPr>
          </p:pic>
          <p:pic>
            <p:nvPicPr>
              <p:cNvPr id="26" name="Picture 25" descr="ant-logo.gif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9200" y="2590800"/>
                <a:ext cx="609600" cy="457200"/>
              </a:xfrm>
              <a:prstGeom prst="rect">
                <a:avLst/>
              </a:prstGeom>
              <a:ln w="12700" cap="rnd">
                <a:solidFill>
                  <a:schemeClr val="bg1">
                    <a:lumMod val="85000"/>
                  </a:schemeClr>
                </a:solidFill>
              </a:ln>
              <a:effectLst/>
            </p:spPr>
          </p:pic>
        </p:grpSp>
        <p:sp>
          <p:nvSpPr>
            <p:cNvPr id="37" name="TextBox 36"/>
            <p:cNvSpPr txBox="1"/>
            <p:nvPr/>
          </p:nvSpPr>
          <p:spPr>
            <a:xfrm>
              <a:off x="4572000" y="44958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Configure Apache Ant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248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Installs and Configures Database Server</a:t>
            </a:r>
          </a:p>
        </p:txBody>
      </p:sp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3">
            <a:lum bright="-40000"/>
          </a:blip>
          <a:stretch>
            <a:fillRect/>
          </a:stretch>
        </p:blipFill>
        <p:spPr>
          <a:xfrm>
            <a:off x="609600" y="2362200"/>
            <a:ext cx="3352800" cy="2362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190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7" name="Picture 6" descr="one-ins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505200"/>
            <a:ext cx="1704975" cy="6929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600" y="4876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Configured Instance</a:t>
            </a:r>
            <a:endParaRPr lang="en-US" b="1" dirty="0"/>
          </a:p>
        </p:txBody>
      </p:sp>
      <p:pic>
        <p:nvPicPr>
          <p:cNvPr id="9" name="Picture 8" descr="d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819400"/>
            <a:ext cx="1271588" cy="120357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648200" y="2438400"/>
            <a:ext cx="2971800" cy="2579133"/>
            <a:chOff x="4495800" y="2819400"/>
            <a:chExt cx="2819400" cy="2579133"/>
          </a:xfrm>
        </p:grpSpPr>
        <p:pic>
          <p:nvPicPr>
            <p:cNvPr id="11" name="Picture 10" descr="configuration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1" y="2819400"/>
              <a:ext cx="2670907" cy="213359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495800" y="5029201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Configure </a:t>
              </a:r>
              <a:r>
                <a:rPr lang="en-US" dirty="0" err="1" smtClean="0"/>
                <a:t>MySQL</a:t>
              </a:r>
              <a:r>
                <a:rPr lang="en-US" dirty="0" smtClean="0"/>
                <a:t> (my.cnf)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24400" y="2438400"/>
            <a:ext cx="2855772" cy="2502932"/>
            <a:chOff x="5678628" y="3124200"/>
            <a:chExt cx="2855772" cy="2502932"/>
          </a:xfrm>
        </p:grpSpPr>
        <p:pic>
          <p:nvPicPr>
            <p:cNvPr id="16" name="Picture 15" descr="presto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78628" y="3124200"/>
              <a:ext cx="2779198" cy="208439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715000" y="52578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Empty Database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648200" y="2438400"/>
            <a:ext cx="2895441" cy="2496805"/>
            <a:chOff x="4572159" y="2368327"/>
            <a:chExt cx="2895441" cy="2496805"/>
          </a:xfrm>
        </p:grpSpPr>
        <p:pic>
          <p:nvPicPr>
            <p:cNvPr id="21" name="Picture 20" descr="unmanaged-ant-scrip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72159" y="2368327"/>
              <a:ext cx="2856892" cy="2127473"/>
            </a:xfrm>
            <a:prstGeom prst="rect">
              <a:avLst/>
            </a:prstGeom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4648200" y="449580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 User Accounts</a:t>
              </a:r>
              <a:endParaRPr lang="en-US" dirty="0"/>
            </a:p>
          </p:txBody>
        </p:sp>
      </p:grpSp>
      <p:grpSp>
        <p:nvGrpSpPr>
          <p:cNvPr id="23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24" name="TextBox 23"/>
            <p:cNvSpPr txBox="1"/>
            <p:nvPr/>
          </p:nvSpPr>
          <p:spPr>
            <a:xfrm>
              <a:off x="41910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25" name="Picture 24" descr="bkg-navigation-3pct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2638509" y="5786965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Checks out source code from tag</a:t>
            </a:r>
          </a:p>
        </p:txBody>
      </p:sp>
      <p:pic>
        <p:nvPicPr>
          <p:cNvPr id="5" name="Picture 4" descr="cloud.png"/>
          <p:cNvPicPr>
            <a:picLocks noChangeAspect="1"/>
          </p:cNvPicPr>
          <p:nvPr/>
        </p:nvPicPr>
        <p:blipFill>
          <a:blip r:embed="rId3">
            <a:lum bright="-40000"/>
          </a:blip>
          <a:stretch>
            <a:fillRect/>
          </a:stretch>
        </p:blipFill>
        <p:spPr>
          <a:xfrm>
            <a:off x="5638800" y="2667000"/>
            <a:ext cx="3352800" cy="2362200"/>
          </a:xfrm>
          <a:prstGeom prst="rect">
            <a:avLst/>
          </a:prstGeom>
        </p:spPr>
      </p:pic>
      <p:pic>
        <p:nvPicPr>
          <p:cNvPr id="7" name="Picture 6" descr="one-inst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124200"/>
            <a:ext cx="1704975" cy="6929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4114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Configured Instance</a:t>
            </a:r>
            <a:endParaRPr lang="en-US" b="1" dirty="0"/>
          </a:p>
        </p:txBody>
      </p:sp>
      <p:pic>
        <p:nvPicPr>
          <p:cNvPr id="21" name="Picture 20" descr="databas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514600"/>
            <a:ext cx="3911600" cy="293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0" name="Group 19"/>
          <p:cNvGrpSpPr/>
          <p:nvPr/>
        </p:nvGrpSpPr>
        <p:grpSpPr>
          <a:xfrm>
            <a:off x="1371600" y="2743200"/>
            <a:ext cx="1524000" cy="1722489"/>
            <a:chOff x="1066800" y="2782957"/>
            <a:chExt cx="1814286" cy="2296010"/>
          </a:xfrm>
        </p:grpSpPr>
        <p:pic>
          <p:nvPicPr>
            <p:cNvPr id="16" name="Picture 15" descr="java-logo.gi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3000" y="3200400"/>
              <a:ext cx="1676984" cy="141019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8" name="TextBox 17"/>
            <p:cNvSpPr txBox="1"/>
            <p:nvPr/>
          </p:nvSpPr>
          <p:spPr>
            <a:xfrm>
              <a:off x="1066800" y="4648201"/>
              <a:ext cx="1814286" cy="4307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500" dirty="0" err="1" smtClean="0"/>
                <a:t>caArray</a:t>
              </a:r>
              <a:r>
                <a:rPr lang="en-US" sz="1500" dirty="0" smtClean="0"/>
                <a:t> Source</a:t>
              </a:r>
            </a:p>
          </p:txBody>
        </p:sp>
        <p:pic>
          <p:nvPicPr>
            <p:cNvPr id="19" name="Picture 18" descr="caarray-logo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5292" y="2782957"/>
              <a:ext cx="1783080" cy="3236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9525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14" name="TextBox 13"/>
          <p:cNvSpPr txBox="1"/>
          <p:nvPr/>
        </p:nvSpPr>
        <p:spPr>
          <a:xfrm>
            <a:off x="1295400" y="1981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CBIIT SVN Repo</a:t>
            </a:r>
            <a:endParaRPr lang="en-US" dirty="0"/>
          </a:p>
        </p:txBody>
      </p:sp>
      <p:grpSp>
        <p:nvGrpSpPr>
          <p:cNvPr id="22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23" name="TextBox 22"/>
            <p:cNvSpPr txBox="1"/>
            <p:nvPr/>
          </p:nvSpPr>
          <p:spPr>
            <a:xfrm>
              <a:off x="50292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24" name="Picture 23" descr="bkg-navigation-3pct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191000" y="5802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8.49641E-6 L 0.56667 8.49641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BDA Mission and Agenda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600" b="0" i="1" dirty="0" smtClean="0"/>
              <a:t>Former</a:t>
            </a:r>
            <a:r>
              <a:rPr lang="en-US" sz="1600" b="0" dirty="0" smtClean="0"/>
              <a:t>: “</a:t>
            </a:r>
            <a:r>
              <a:rPr lang="en-US" sz="1600" b="0" dirty="0" smtClean="0">
                <a:solidFill>
                  <a:schemeClr val="bg2"/>
                </a:solidFill>
              </a:rPr>
              <a:t>Once </a:t>
            </a:r>
            <a:r>
              <a:rPr lang="en-US" sz="1600" b="0" dirty="0" smtClean="0">
                <a:solidFill>
                  <a:schemeClr val="bg2"/>
                </a:solidFill>
              </a:rPr>
              <a:t>an environment has been minimally provisioned, </a:t>
            </a:r>
            <a:r>
              <a:rPr lang="en-US" sz="1600" b="0" dirty="0" smtClean="0"/>
              <a:t>an authorized user only needs to click a button or type a single command to create working, testable software for users. In other words, other than the click or command, one is able to create working software without any human intervention</a:t>
            </a:r>
            <a:r>
              <a:rPr lang="en-US" sz="1600" b="0" dirty="0" smtClean="0"/>
              <a:t>.”</a:t>
            </a:r>
          </a:p>
          <a:p>
            <a:pPr lvl="1" eaLnBrk="1" hangingPunct="1"/>
            <a:r>
              <a:rPr lang="en-US" sz="1600" dirty="0" smtClean="0"/>
              <a:t>Move toward “Continuous Delivery” and more and more self-service teams.</a:t>
            </a:r>
            <a:endParaRPr lang="en-US" sz="1600" b="0" dirty="0" smtClean="0"/>
          </a:p>
          <a:p>
            <a:pPr eaLnBrk="1" hangingPunct="1"/>
            <a:r>
              <a:rPr lang="en-US" sz="1600" b="0" dirty="0" smtClean="0"/>
              <a:t>Software </a:t>
            </a:r>
            <a:r>
              <a:rPr lang="en-US" sz="1600" b="0" dirty="0" smtClean="0"/>
              <a:t>Production processes should </a:t>
            </a:r>
            <a:r>
              <a:rPr lang="en-US" sz="1600" b="0" dirty="0" smtClean="0"/>
              <a:t>be CERF:</a:t>
            </a:r>
          </a:p>
          <a:p>
            <a:pPr lvl="1" eaLnBrk="1" hangingPunct="1"/>
            <a:r>
              <a:rPr lang="en-US" sz="1400" b="1" dirty="0" smtClean="0"/>
              <a:t>C </a:t>
            </a:r>
            <a:r>
              <a:rPr lang="en-US" sz="1400" b="1" dirty="0" smtClean="0"/>
              <a:t>- Cheap </a:t>
            </a:r>
            <a:r>
              <a:rPr lang="en-US" sz="1400" dirty="0" smtClean="0"/>
              <a:t>- Make deployments/releases inexpensive to reproduce so that (inevitable) failures aren't costly and can be run as often as </a:t>
            </a:r>
            <a:r>
              <a:rPr lang="en-US" sz="1400" dirty="0" smtClean="0"/>
              <a:t>necessary</a:t>
            </a:r>
          </a:p>
          <a:p>
            <a:pPr lvl="1" eaLnBrk="1" hangingPunct="1"/>
            <a:r>
              <a:rPr lang="en-US" sz="1400" b="1" dirty="0" smtClean="0"/>
              <a:t>E </a:t>
            </a:r>
            <a:r>
              <a:rPr lang="en-US" sz="1400" b="1" dirty="0" smtClean="0"/>
              <a:t>- Easy </a:t>
            </a:r>
            <a:r>
              <a:rPr lang="en-US" sz="1400" dirty="0" smtClean="0"/>
              <a:t>- Once the infrastructure has been established, deployments should be a single command or the click of a </a:t>
            </a:r>
            <a:r>
              <a:rPr lang="en-US" sz="1400" dirty="0" smtClean="0"/>
              <a:t>button</a:t>
            </a:r>
          </a:p>
          <a:p>
            <a:pPr lvl="1" eaLnBrk="1" hangingPunct="1"/>
            <a:r>
              <a:rPr lang="en-US" sz="1400" b="1" dirty="0" smtClean="0"/>
              <a:t>R </a:t>
            </a:r>
            <a:r>
              <a:rPr lang="en-US" sz="1400" b="1" dirty="0" smtClean="0"/>
              <a:t>- Repeatable </a:t>
            </a:r>
            <a:r>
              <a:rPr lang="en-US" sz="1400" dirty="0" smtClean="0"/>
              <a:t>- Ability to the run the same processes in any target environment (developer workstation, QA, cancer center, production</a:t>
            </a:r>
            <a:r>
              <a:rPr lang="en-US" sz="1400" dirty="0" smtClean="0"/>
              <a:t>)</a:t>
            </a:r>
          </a:p>
          <a:p>
            <a:pPr lvl="1" eaLnBrk="1" hangingPunct="1"/>
            <a:r>
              <a:rPr lang="en-US" sz="1400" b="1" dirty="0" smtClean="0"/>
              <a:t>F </a:t>
            </a:r>
            <a:r>
              <a:rPr lang="en-US" sz="1400" b="1" dirty="0" smtClean="0"/>
              <a:t>- Fast </a:t>
            </a:r>
            <a:r>
              <a:rPr lang="en-US" sz="1400" dirty="0" smtClean="0"/>
              <a:t>- Eliminate human </a:t>
            </a:r>
            <a:r>
              <a:rPr lang="en-US" sz="1600" dirty="0" smtClean="0"/>
              <a:t>bottlenecks in production/delivery </a:t>
            </a:r>
            <a:r>
              <a:rPr lang="en-US" sz="1600" dirty="0" smtClean="0"/>
              <a:t>process</a:t>
            </a:r>
          </a:p>
          <a:p>
            <a:pPr lvl="1" eaLnBrk="1" hangingPunct="1">
              <a:buNone/>
            </a:pPr>
            <a:r>
              <a:rPr lang="en-US" sz="1600" dirty="0" smtClean="0"/>
              <a:t>The </a:t>
            </a:r>
            <a:r>
              <a:rPr lang="en-US" sz="1600" dirty="0" smtClean="0"/>
              <a:t>environment provisioning must be minimal and typically </a:t>
            </a:r>
            <a:r>
              <a:rPr lang="en-US" sz="1600" dirty="0" smtClean="0"/>
              <a:t>consists of </a:t>
            </a:r>
            <a:r>
              <a:rPr lang="en-US" sz="1600" dirty="0" smtClean="0"/>
              <a:t>installing/configuring JADS and JADSON</a:t>
            </a:r>
            <a:r>
              <a:rPr lang="en-US" sz="1600" dirty="0" smtClean="0"/>
              <a:t>.</a:t>
            </a:r>
          </a:p>
          <a:p>
            <a:pPr eaLnBrk="1" hangingPunct="1"/>
            <a:r>
              <a:rPr lang="en-US" sz="1600" dirty="0" smtClean="0"/>
              <a:t>Continuous </a:t>
            </a:r>
            <a:r>
              <a:rPr lang="en-US" sz="1600" dirty="0" err="1" smtClean="0"/>
              <a:t>Delivery|Tools</a:t>
            </a:r>
            <a:r>
              <a:rPr lang="en-US" sz="1600" dirty="0" err="1" smtClean="0"/>
              <a:t>|Governance</a:t>
            </a:r>
            <a:endParaRPr lang="en-US" sz="1600" dirty="0" smtClean="0"/>
          </a:p>
          <a:p>
            <a:pPr lvl="1" eaLnBrk="1" hangingPunct="1">
              <a:buNone/>
            </a:pPr>
            <a:endParaRPr lang="en-US" sz="1600" dirty="0" smtClean="0">
              <a:cs typeface="ＭＳ Ｐゴシック" pitchFamily="-109" charset="-128"/>
            </a:endParaRPr>
          </a:p>
          <a:p>
            <a:pPr eaLnBrk="1" hangingPunct="1"/>
            <a:endParaRPr lang="en-US" sz="1600" b="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Assembles Database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6" name="TextBox 5"/>
            <p:cNvSpPr txBox="1"/>
            <p:nvPr/>
          </p:nvSpPr>
          <p:spPr>
            <a:xfrm>
              <a:off x="37338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7" name="Picture 6" descr="bkg-navigation-3pc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32406" y="5802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pic>
        <p:nvPicPr>
          <p:cNvPr id="11" name="Picture 10" descr="cloud.png"/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609600" y="2362200"/>
            <a:ext cx="3352800" cy="2362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1905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Server</a:t>
            </a:r>
            <a:endParaRPr lang="en-US" dirty="0"/>
          </a:p>
        </p:txBody>
      </p:sp>
      <p:pic>
        <p:nvPicPr>
          <p:cNvPr id="13" name="Picture 12" descr="one-insta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3505200"/>
            <a:ext cx="1704975" cy="6929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0600" y="4876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Configured Instance</a:t>
            </a:r>
            <a:endParaRPr lang="en-US" b="1" dirty="0"/>
          </a:p>
        </p:txBody>
      </p:sp>
      <p:pic>
        <p:nvPicPr>
          <p:cNvPr id="15" name="Picture 14" descr="d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2819400"/>
            <a:ext cx="1271588" cy="120357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648200" y="2449469"/>
            <a:ext cx="2971800" cy="2552675"/>
            <a:chOff x="4495800" y="2830469"/>
            <a:chExt cx="2819400" cy="2552675"/>
          </a:xfrm>
        </p:grpSpPr>
        <p:pic>
          <p:nvPicPr>
            <p:cNvPr id="17" name="Picture 16" descr="configuration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2001" y="2830469"/>
              <a:ext cx="2670907" cy="211146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495800" y="5029201"/>
              <a:ext cx="28194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Create Application Database</a:t>
              </a:r>
              <a:endParaRPr lang="en-US" sz="17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200" y="2362200"/>
            <a:ext cx="3329344" cy="2579132"/>
            <a:chOff x="5486400" y="1970378"/>
            <a:chExt cx="3329344" cy="2579132"/>
          </a:xfrm>
        </p:grpSpPr>
        <p:grpSp>
          <p:nvGrpSpPr>
            <p:cNvPr id="19" name="Group 18"/>
            <p:cNvGrpSpPr/>
            <p:nvPr/>
          </p:nvGrpSpPr>
          <p:grpSpPr>
            <a:xfrm>
              <a:off x="5486400" y="1970378"/>
              <a:ext cx="2921002" cy="2579132"/>
              <a:chOff x="5602428" y="3379798"/>
              <a:chExt cx="2921002" cy="2579132"/>
            </a:xfrm>
          </p:grpSpPr>
          <p:pic>
            <p:nvPicPr>
              <p:cNvPr id="20" name="Picture 19" descr="presto2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8628" y="3379798"/>
                <a:ext cx="2844802" cy="2133600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602428" y="558959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Insert Lookup Data</a:t>
                </a:r>
                <a:endParaRPr lang="en-US" dirty="0"/>
              </a:p>
            </p:txBody>
          </p:sp>
        </p:grpSp>
        <p:pic>
          <p:nvPicPr>
            <p:cNvPr id="1027" name="Picture 3" descr="C:\Documents and Settings\levent-admin\Local Settings\Temporary Internet Files\Content.IE5\F7X3ATIH\MCj04419620000[1].wmf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 rot="5400000">
              <a:off x="8103571" y="2325007"/>
              <a:ext cx="1066801" cy="35754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Configures Data Storage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6" name="TextBox 5"/>
            <p:cNvSpPr txBox="1"/>
            <p:nvPr/>
          </p:nvSpPr>
          <p:spPr>
            <a:xfrm>
              <a:off x="36576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7" name="Picture 6" descr="bkg-navigation-3pc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32406" y="5783249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pic>
        <p:nvPicPr>
          <p:cNvPr id="11" name="Picture 10" descr="cloud.png"/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609600" y="2362200"/>
            <a:ext cx="3200400" cy="2362200"/>
          </a:xfrm>
          <a:prstGeom prst="rect">
            <a:avLst/>
          </a:prstGeom>
        </p:spPr>
      </p:pic>
      <p:pic>
        <p:nvPicPr>
          <p:cNvPr id="16" name="Picture 15" descr="cloud.png"/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5410200" y="2590800"/>
            <a:ext cx="3352800" cy="2362200"/>
          </a:xfrm>
          <a:prstGeom prst="rect">
            <a:avLst/>
          </a:prstGeom>
        </p:spPr>
      </p:pic>
      <p:pic>
        <p:nvPicPr>
          <p:cNvPr id="18" name="Picture 17" descr="one-insta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650469"/>
            <a:ext cx="1704975" cy="6929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791200" y="4876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Attach Storage to New </a:t>
            </a:r>
            <a:r>
              <a:rPr lang="en-US" b="1" dirty="0" err="1" smtClean="0"/>
              <a:t>MySQL</a:t>
            </a:r>
            <a:r>
              <a:rPr lang="en-US" b="1" dirty="0" smtClean="0"/>
              <a:t> Instance</a:t>
            </a:r>
            <a:endParaRPr lang="en-US" b="1" dirty="0"/>
          </a:p>
        </p:txBody>
      </p:sp>
      <p:pic>
        <p:nvPicPr>
          <p:cNvPr id="15" name="Picture 14" descr="d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631" y="2743200"/>
            <a:ext cx="1124866" cy="11435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430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EC2 Cloud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1828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 Cloud</a:t>
            </a:r>
            <a:endParaRPr lang="en-US" dirty="0"/>
          </a:p>
        </p:txBody>
      </p:sp>
      <p:pic>
        <p:nvPicPr>
          <p:cNvPr id="25" name="Picture 24" descr="d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2895600"/>
            <a:ext cx="1124866" cy="1143513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676400" y="3048000"/>
            <a:ext cx="1752600" cy="1343799"/>
            <a:chOff x="1676400" y="3048000"/>
            <a:chExt cx="1752600" cy="1343799"/>
          </a:xfrm>
        </p:grpSpPr>
        <p:pic>
          <p:nvPicPr>
            <p:cNvPr id="26" name="Picture 25" descr="db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1200" y="3048000"/>
              <a:ext cx="1124866" cy="1143513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676400" y="4114800"/>
              <a:ext cx="1752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Data Storage Volume</a:t>
              </a:r>
              <a:endParaRPr lang="en-US" sz="12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51284E-6 L 0.5 1.51284E-6 " pathEditMode="relative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Configures Web Container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6" name="TextBox 5"/>
            <p:cNvSpPr txBox="1"/>
            <p:nvPr/>
          </p:nvSpPr>
          <p:spPr>
            <a:xfrm>
              <a:off x="41910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7" name="Picture 6" descr="bkg-navigation-3pc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434054" y="578696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pic>
        <p:nvPicPr>
          <p:cNvPr id="44" name="Picture 43" descr="cloud.png"/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521677" y="2514600"/>
            <a:ext cx="3059723" cy="22098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43000" y="1981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pic>
        <p:nvPicPr>
          <p:cNvPr id="46" name="Picture 45" descr="one-insta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429000"/>
            <a:ext cx="1704975" cy="692931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48200" y="2449469"/>
            <a:ext cx="2971800" cy="2552675"/>
            <a:chOff x="4495800" y="2830469"/>
            <a:chExt cx="2819400" cy="2552675"/>
          </a:xfrm>
        </p:grpSpPr>
        <p:pic>
          <p:nvPicPr>
            <p:cNvPr id="49" name="Picture 48" descr="configuration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9489" y="2830469"/>
              <a:ext cx="2635930" cy="211146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95800" y="5029201"/>
              <a:ext cx="28194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 smtClean="0"/>
                <a:t>Configure </a:t>
              </a:r>
              <a:r>
                <a:rPr lang="en-US" sz="1700" dirty="0" err="1" smtClean="0"/>
                <a:t>JBoss</a:t>
              </a:r>
              <a:r>
                <a:rPr lang="en-US" sz="1700" dirty="0" smtClean="0"/>
                <a:t> Server</a:t>
              </a:r>
              <a:endParaRPr lang="en-US" sz="1700" dirty="0"/>
            </a:p>
          </p:txBody>
        </p:sp>
      </p:grpSp>
      <p:grpSp>
        <p:nvGrpSpPr>
          <p:cNvPr id="52" name="Group 18"/>
          <p:cNvGrpSpPr/>
          <p:nvPr/>
        </p:nvGrpSpPr>
        <p:grpSpPr>
          <a:xfrm>
            <a:off x="4572000" y="2438400"/>
            <a:ext cx="2997202" cy="2560964"/>
            <a:chOff x="5526228" y="3397966"/>
            <a:chExt cx="2997202" cy="2560964"/>
          </a:xfrm>
        </p:grpSpPr>
        <p:pic>
          <p:nvPicPr>
            <p:cNvPr id="54" name="Picture 53" descr="presto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26228" y="3397966"/>
              <a:ext cx="2997202" cy="199578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55" name="TextBox 54"/>
            <p:cNvSpPr txBox="1"/>
            <p:nvPr/>
          </p:nvSpPr>
          <p:spPr>
            <a:xfrm>
              <a:off x="5602428" y="5589598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Link w/ </a:t>
              </a:r>
              <a:r>
                <a:rPr lang="en-US" dirty="0" err="1" smtClean="0"/>
                <a:t>MySQL</a:t>
              </a:r>
              <a:endParaRPr lang="en-US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62000" y="4800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Configured Instance</a:t>
            </a:r>
            <a:endParaRPr lang="en-US" b="1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71600" y="3048000"/>
            <a:ext cx="1352551" cy="838200"/>
          </a:xfrm>
          <a:prstGeom prst="ellipse">
            <a:avLst/>
          </a:prstGeom>
          <a:ln w="3175" cap="rnd">
            <a:solidFill>
              <a:srgbClr val="21BA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61" name="Picture 13" descr="C:\Documents and Settings\levent-admin\Local Settings\Temporary Internet Files\Content.IE5\F1NW2N0P\MCj04419460000[1].wm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629107" y="3505200"/>
            <a:ext cx="838200" cy="31120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Deploys Application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5" name="TextBox 4"/>
            <p:cNvSpPr txBox="1"/>
            <p:nvPr/>
          </p:nvSpPr>
          <p:spPr>
            <a:xfrm>
              <a:off x="41910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6" name="Picture 5" descr="bkg-navigation-3pc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86546" y="579491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pic>
        <p:nvPicPr>
          <p:cNvPr id="11" name="Picture 10" descr="cloud.png"/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5246077" y="2667000"/>
            <a:ext cx="3059723" cy="220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67400" y="2133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pic>
        <p:nvPicPr>
          <p:cNvPr id="13" name="Picture 12" descr="one-insta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581400"/>
            <a:ext cx="1704975" cy="69293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562600" y="4953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Configured Instance</a:t>
            </a:r>
            <a:endParaRPr lang="en-US" b="1" dirty="0"/>
          </a:p>
        </p:txBody>
      </p:sp>
      <p:pic>
        <p:nvPicPr>
          <p:cNvPr id="23" name="Picture 22" descr="cloud.png"/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685800" y="2743200"/>
            <a:ext cx="3200400" cy="23622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19200" y="2209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EC2 Cloud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24000" y="3072825"/>
            <a:ext cx="1371600" cy="1727775"/>
            <a:chOff x="3886200" y="3505200"/>
            <a:chExt cx="1371600" cy="1727775"/>
          </a:xfrm>
        </p:grpSpPr>
        <p:pic>
          <p:nvPicPr>
            <p:cNvPr id="30" name="Picture 29" descr="120px-icon-package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600" y="3505200"/>
              <a:ext cx="1143000" cy="1143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886200" y="464820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caArray</a:t>
              </a:r>
              <a:r>
                <a:rPr lang="en-US" sz="1600" dirty="0" smtClean="0"/>
                <a:t> Web Archive</a:t>
              </a:r>
              <a:endParaRPr lang="en-US" sz="16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-7.73306E-6 L 0.49167 -7.73306E-6 " pathEditMode="relative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Publish Grid Service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990600" y="5562600"/>
            <a:ext cx="7620000" cy="885825"/>
            <a:chOff x="1143000" y="5715000"/>
            <a:chExt cx="7620000" cy="885825"/>
          </a:xfrm>
        </p:grpSpPr>
        <p:sp>
          <p:nvSpPr>
            <p:cNvPr id="6" name="TextBox 5"/>
            <p:cNvSpPr txBox="1"/>
            <p:nvPr/>
          </p:nvSpPr>
          <p:spPr>
            <a:xfrm>
              <a:off x="41910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7" name="Picture 6" descr="bkg-navigation-3pct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6096000"/>
              <a:ext cx="6457950" cy="50482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696200" y="5791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10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pic>
        <p:nvPicPr>
          <p:cNvPr id="11" name="Picture 10" descr="cloud.png"/>
          <p:cNvPicPr>
            <a:picLocks noChangeAspect="1"/>
          </p:cNvPicPr>
          <p:nvPr/>
        </p:nvPicPr>
        <p:blipFill>
          <a:blip r:embed="rId4">
            <a:lum bright="-40000"/>
          </a:blip>
          <a:stretch>
            <a:fillRect/>
          </a:stretch>
        </p:blipFill>
        <p:spPr>
          <a:xfrm>
            <a:off x="521677" y="2514600"/>
            <a:ext cx="3059723" cy="2209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3000" y="1981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Container</a:t>
            </a:r>
            <a:endParaRPr lang="en-US" dirty="0"/>
          </a:p>
        </p:txBody>
      </p:sp>
      <p:pic>
        <p:nvPicPr>
          <p:cNvPr id="13" name="Picture 12" descr="one-insta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429000"/>
            <a:ext cx="1704975" cy="6929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2000" y="4800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Configured Instance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5791200" y="2057400"/>
            <a:ext cx="2133600" cy="2438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agrid-logo.jpg"/>
          <p:cNvPicPr>
            <a:picLocks noChangeAspect="1"/>
          </p:cNvPicPr>
          <p:nvPr/>
        </p:nvPicPr>
        <p:blipFill>
          <a:blip r:embed="rId6"/>
          <a:srcRect b="4043"/>
          <a:stretch>
            <a:fillRect/>
          </a:stretch>
        </p:blipFill>
        <p:spPr>
          <a:xfrm>
            <a:off x="5791200" y="2057400"/>
            <a:ext cx="2133600" cy="788504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455752" y="3011557"/>
            <a:ext cx="1219200" cy="914400"/>
            <a:chOff x="3810000" y="4038600"/>
            <a:chExt cx="1828800" cy="1219200"/>
          </a:xfrm>
        </p:grpSpPr>
        <p:sp>
          <p:nvSpPr>
            <p:cNvPr id="20" name="Rounded Rectangle 19"/>
            <p:cNvSpPr/>
            <p:nvPr/>
          </p:nvSpPr>
          <p:spPr>
            <a:xfrm>
              <a:off x="3810000" y="4038600"/>
              <a:ext cx="1828800" cy="12192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caarray-logo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200" y="4191000"/>
              <a:ext cx="1671638" cy="3087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1" name="TextBox 20"/>
            <p:cNvSpPr txBox="1"/>
            <p:nvPr/>
          </p:nvSpPr>
          <p:spPr>
            <a:xfrm>
              <a:off x="4038600" y="4495800"/>
              <a:ext cx="1295400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Grid</a:t>
              </a:r>
            </a:p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Service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7978E-6 L 0.525 -3.77978E-6 " pathEditMode="relative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Result: Working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2175B-704B-4036-9764-D112FE82C85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caarray-clou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321684" cy="44196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Continuous Delivery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With Continuous Delivery, </a:t>
            </a:r>
            <a:r>
              <a:rPr lang="en-US" sz="2000" i="1" dirty="0" smtClean="0">
                <a:ea typeface="ＭＳ Ｐゴシック" pitchFamily="-109" charset="-128"/>
                <a:cs typeface="ＭＳ Ｐゴシック" pitchFamily="-109" charset="-128"/>
              </a:rPr>
              <a:t>releasing 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software becomes a “non event”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Using Continuous Delivery, teams can setup target environments on demand and in a matter of minutes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Teams can deliver software to users quickly and often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Teams are not encumbered submitting tickets to teams who might takes days or weeks to fulfill their </a:t>
            </a:r>
            <a:r>
              <a:rPr lang="en-US" sz="2000" dirty="0" err="1" smtClean="0">
                <a:ea typeface="ＭＳ Ｐゴシック" pitchFamily="-109" charset="-128"/>
                <a:cs typeface="ＭＳ Ｐゴシック" pitchFamily="-109" charset="-128"/>
              </a:rPr>
              <a:t>request(s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) (self-service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)</a:t>
            </a:r>
            <a:endParaRPr lang="en-US" sz="200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038600"/>
            <a:ext cx="1905000" cy="237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42300" cy="4572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ea typeface="ＭＳ Ｐゴシック" charset="-128"/>
                <a:cs typeface="ＭＳ Ｐゴシック" charset="-128"/>
              </a:rPr>
              <a:t>Tools and Support</a:t>
            </a:r>
            <a:endParaRPr lang="en-US" sz="3600" dirty="0" smtClean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838200" y="1895475"/>
            <a:ext cx="1274763" cy="1200150"/>
            <a:chOff x="859" y="1488"/>
            <a:chExt cx="803" cy="756"/>
          </a:xfrm>
        </p:grpSpPr>
        <p:pic>
          <p:nvPicPr>
            <p:cNvPr id="20504" name="Picture 59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865" y="1488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52" name="Oval 60"/>
            <p:cNvSpPr>
              <a:spLocks noChangeArrowheads="1"/>
            </p:cNvSpPr>
            <p:nvPr/>
          </p:nvSpPr>
          <p:spPr bwMode="gray">
            <a:xfrm>
              <a:off x="864" y="1488"/>
              <a:ext cx="757" cy="756"/>
            </a:xfrm>
            <a:prstGeom prst="ellipse">
              <a:avLst/>
            </a:prstGeom>
            <a:gradFill rotWithShape="1">
              <a:gsLst>
                <a:gs pos="0">
                  <a:srgbClr val="2F6A9B">
                    <a:gamma/>
                    <a:shade val="26275"/>
                    <a:invGamma/>
                    <a:alpha val="89999"/>
                  </a:srgbClr>
                </a:gs>
                <a:gs pos="50000">
                  <a:srgbClr val="2F6A9B"/>
                </a:gs>
                <a:gs pos="100000">
                  <a:srgbClr val="2F6A9B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08" name="Freeform 61"/>
            <p:cNvSpPr>
              <a:spLocks/>
            </p:cNvSpPr>
            <p:nvPr/>
          </p:nvSpPr>
          <p:spPr bwMode="gray">
            <a:xfrm>
              <a:off x="922" y="1507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2F6A9B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9" name="Text Box 94"/>
            <p:cNvSpPr txBox="1">
              <a:spLocks noChangeArrowheads="1"/>
            </p:cNvSpPr>
            <p:nvPr/>
          </p:nvSpPr>
          <p:spPr bwMode="auto">
            <a:xfrm>
              <a:off x="859" y="1686"/>
              <a:ext cx="80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Web</a:t>
              </a:r>
            </a:p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Configurator</a:t>
              </a:r>
            </a:p>
          </p:txBody>
        </p:sp>
      </p:grpSp>
      <p:sp>
        <p:nvSpPr>
          <p:cNvPr id="20484" name="Text Box 95"/>
          <p:cNvSpPr txBox="1">
            <a:spLocks noChangeArrowheads="1"/>
          </p:cNvSpPr>
          <p:nvPr/>
        </p:nvSpPr>
        <p:spPr bwMode="auto">
          <a:xfrm>
            <a:off x="457200" y="3200400"/>
            <a:ext cx="2590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dirty="0"/>
              <a:t>Application for creating single-command/one-click working software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dirty="0"/>
              <a:t>Uses BDA 2.0 Engine and </a:t>
            </a:r>
            <a:r>
              <a:rPr lang="en-US" sz="1400" dirty="0" err="1"/>
              <a:t>Plugin</a:t>
            </a:r>
            <a:r>
              <a:rPr lang="en-US" sz="1400" dirty="0"/>
              <a:t> framework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dirty="0"/>
              <a:t>Database, Application, SSL, etc.</a:t>
            </a:r>
          </a:p>
        </p:txBody>
      </p: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3733800" y="1752600"/>
            <a:ext cx="1312863" cy="1200150"/>
            <a:chOff x="2583" y="1296"/>
            <a:chExt cx="827" cy="756"/>
          </a:xfrm>
        </p:grpSpPr>
        <p:pic>
          <p:nvPicPr>
            <p:cNvPr id="20498" name="Picture 98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2593" y="1296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91" name="Oval 99"/>
            <p:cNvSpPr>
              <a:spLocks noChangeArrowheads="1"/>
            </p:cNvSpPr>
            <p:nvPr/>
          </p:nvSpPr>
          <p:spPr bwMode="gray">
            <a:xfrm>
              <a:off x="2592" y="1296"/>
              <a:ext cx="757" cy="756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26275"/>
                    <a:invGamma/>
                    <a:alpha val="89999"/>
                  </a:srgbClr>
                </a:gs>
                <a:gs pos="50000">
                  <a:srgbClr val="800000"/>
                </a:gs>
                <a:gs pos="100000">
                  <a:srgbClr val="800000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02" name="Freeform 100"/>
            <p:cNvSpPr>
              <a:spLocks/>
            </p:cNvSpPr>
            <p:nvPr/>
          </p:nvSpPr>
          <p:spPr bwMode="gray">
            <a:xfrm>
              <a:off x="2650" y="1315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800000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03" name="Text Box 101"/>
            <p:cNvSpPr txBox="1">
              <a:spLocks noChangeArrowheads="1"/>
            </p:cNvSpPr>
            <p:nvPr/>
          </p:nvSpPr>
          <p:spPr bwMode="auto">
            <a:xfrm>
              <a:off x="2583" y="1550"/>
              <a:ext cx="8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Provisioner</a:t>
              </a:r>
            </a:p>
          </p:txBody>
        </p:sp>
      </p:grpSp>
      <p:sp>
        <p:nvSpPr>
          <p:cNvPr id="20486" name="Text Box 103"/>
          <p:cNvSpPr txBox="1">
            <a:spLocks noChangeArrowheads="1"/>
          </p:cNvSpPr>
          <p:nvPr/>
        </p:nvSpPr>
        <p:spPr bwMode="auto">
          <a:xfrm>
            <a:off x="3352800" y="3025775"/>
            <a:ext cx="25146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Provisions hardware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Cloud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Virtual Instance (Private)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Physical machines</a:t>
            </a:r>
          </a:p>
        </p:txBody>
      </p:sp>
      <p:grpSp>
        <p:nvGrpSpPr>
          <p:cNvPr id="4" name="Group 110"/>
          <p:cNvGrpSpPr>
            <a:grpSpLocks/>
          </p:cNvGrpSpPr>
          <p:nvPr/>
        </p:nvGrpSpPr>
        <p:grpSpPr bwMode="auto">
          <a:xfrm>
            <a:off x="6364288" y="1905000"/>
            <a:ext cx="1255712" cy="1200150"/>
            <a:chOff x="4555" y="1872"/>
            <a:chExt cx="791" cy="756"/>
          </a:xfrm>
        </p:grpSpPr>
        <p:pic>
          <p:nvPicPr>
            <p:cNvPr id="20494" name="Picture 105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4579" y="1872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98" name="Oval 106"/>
            <p:cNvSpPr>
              <a:spLocks noChangeArrowheads="1"/>
            </p:cNvSpPr>
            <p:nvPr/>
          </p:nvSpPr>
          <p:spPr bwMode="gray">
            <a:xfrm>
              <a:off x="4578" y="1872"/>
              <a:ext cx="757" cy="75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26275"/>
                    <a:invGamma/>
                    <a:alpha val="89999"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  <a:alpha val="8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96" name="Freeform 107"/>
            <p:cNvSpPr>
              <a:spLocks/>
            </p:cNvSpPr>
            <p:nvPr/>
          </p:nvSpPr>
          <p:spPr bwMode="gray">
            <a:xfrm>
              <a:off x="4636" y="1891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>
                    <a:alpha val="17998"/>
                  </a:scheme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97" name="Text Box 108"/>
            <p:cNvSpPr txBox="1">
              <a:spLocks noChangeArrowheads="1"/>
            </p:cNvSpPr>
            <p:nvPr/>
          </p:nvSpPr>
          <p:spPr bwMode="auto">
            <a:xfrm>
              <a:off x="4555" y="2154"/>
              <a:ext cx="7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Dashboard</a:t>
              </a:r>
            </a:p>
          </p:txBody>
        </p:sp>
      </p:grpSp>
      <p:sp>
        <p:nvSpPr>
          <p:cNvPr id="20488" name="Text Box 109"/>
          <p:cNvSpPr txBox="1">
            <a:spLocks noChangeArrowheads="1"/>
          </p:cNvSpPr>
          <p:nvPr/>
        </p:nvSpPr>
        <p:spPr bwMode="auto">
          <a:xfrm>
            <a:off x="6096000" y="3328988"/>
            <a:ext cx="22098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Real-time dashboard that analyzes whether working software is created across products in a portfolio</a:t>
            </a:r>
          </a:p>
        </p:txBody>
      </p:sp>
      <p:pic>
        <p:nvPicPr>
          <p:cNvPr id="20489" name="Picture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419600"/>
            <a:ext cx="23558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9530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1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800600"/>
            <a:ext cx="26289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Oval 60"/>
          <p:cNvSpPr>
            <a:spLocks noChangeArrowheads="1"/>
          </p:cNvSpPr>
          <p:nvPr/>
        </p:nvSpPr>
        <p:spPr bwMode="gray">
          <a:xfrm>
            <a:off x="7912100" y="1219200"/>
            <a:ext cx="809625" cy="685800"/>
          </a:xfrm>
          <a:prstGeom prst="ellipse">
            <a:avLst/>
          </a:prstGeom>
          <a:solidFill>
            <a:schemeClr val="tx2">
              <a:lumMod val="50000"/>
              <a:lumOff val="50000"/>
              <a:alpha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493" name="Text Box 94"/>
          <p:cNvSpPr txBox="1">
            <a:spLocks noChangeArrowheads="1"/>
          </p:cNvSpPr>
          <p:nvPr/>
        </p:nvSpPr>
        <p:spPr bwMode="auto">
          <a:xfrm>
            <a:off x="7904163" y="1430338"/>
            <a:ext cx="8588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BDA Certification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2175B-704B-4036-9764-D112FE82C85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8877300" cy="116709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743200"/>
          <a:ext cx="6934200" cy="3840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Repository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Task-Level Commit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Minimal Dependencies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Private Build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1868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Continuous Feedback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Expeditious Fixes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Independent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Build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Single Command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19259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Externalize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Scripted Database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Automated Tests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Continuous Inspection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2669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Scripted Deployment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Disposable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Container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Decouple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Installation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Single-Command Provisioning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2281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Dedicated Machine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Tokenize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Developer Documentation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Protected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22816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Build Threshold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Deployment Test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Unified Deployment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Database Sandbox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Certification Governance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0" dirty="0" smtClean="0">
                <a:ea typeface="ＭＳ Ｐゴシック" pitchFamily="-109" charset="-128"/>
                <a:cs typeface="ＭＳ Ｐゴシック" pitchFamily="-109" charset="-128"/>
              </a:rPr>
              <a:t>Project teams are responsible for ensuring project is continually BDA certified</a:t>
            </a:r>
          </a:p>
          <a:p>
            <a:pPr eaLnBrk="1" hangingPunct="1"/>
            <a:r>
              <a:rPr lang="en-US" sz="2400" b="0" dirty="0" smtClean="0">
                <a:ea typeface="ＭＳ Ｐゴシック" pitchFamily="-109" charset="-128"/>
                <a:cs typeface="ＭＳ Ｐゴシック" pitchFamily="-109" charset="-128"/>
              </a:rPr>
              <a:t>New automated verification will check against certification during build promotion (e.g. DEV prior to promotion to QA)</a:t>
            </a:r>
          </a:p>
          <a:p>
            <a:pPr eaLnBrk="1" hangingPunct="1"/>
            <a:r>
              <a:rPr lang="en-US" sz="2400" b="0" dirty="0" smtClean="0">
                <a:ea typeface="ＭＳ Ｐゴシック" pitchFamily="-109" charset="-128"/>
                <a:cs typeface="ＭＳ Ｐゴシック" pitchFamily="-109" charset="-128"/>
              </a:rPr>
              <a:t>Systems team will reject non-certified projects</a:t>
            </a:r>
            <a:endParaRPr lang="en-US" sz="2400" b="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Cloud Computing Definition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8305800" cy="5334000"/>
          </a:xfrm>
        </p:spPr>
        <p:txBody>
          <a:bodyPr anchor="ctr"/>
          <a:lstStyle/>
          <a:p>
            <a:pPr>
              <a:buNone/>
            </a:pPr>
            <a:endParaRPr lang="en-US" sz="2000" dirty="0" smtClean="0">
              <a:latin typeface="Abadi MT Condensed Extra Bold"/>
              <a:cs typeface="Abadi MT Condensed Extra Bold"/>
            </a:endParaRPr>
          </a:p>
          <a:p>
            <a:endParaRPr lang="en-US" sz="2000" i="1" dirty="0" smtClean="0">
              <a:latin typeface="Abadi MT Condensed Extra Bold"/>
              <a:cs typeface="Abadi MT Condensed Extra Bold"/>
            </a:endParaRPr>
          </a:p>
          <a:p>
            <a:pPr algn="ctr">
              <a:buNone/>
            </a:pPr>
            <a:r>
              <a:rPr lang="en-US" i="1" dirty="0" smtClean="0">
                <a:latin typeface="Abadi MT Condensed Extra Bold"/>
                <a:cs typeface="Abadi MT Condensed Extra Bold"/>
              </a:rPr>
              <a:t>“…a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interaction” (NIST)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2010 Projects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0" dirty="0" smtClean="0"/>
              <a:t>Installer</a:t>
            </a:r>
          </a:p>
          <a:p>
            <a:pPr eaLnBrk="1" hangingPunct="1"/>
            <a:r>
              <a:rPr lang="en-US" sz="2400" b="0" dirty="0" smtClean="0"/>
              <a:t>BDA 1.x Maintenance</a:t>
            </a:r>
          </a:p>
          <a:p>
            <a:pPr eaLnBrk="1" hangingPunct="1"/>
            <a:r>
              <a:rPr lang="en-US" sz="2400" b="0" dirty="0" smtClean="0"/>
              <a:t>BDA 2.0</a:t>
            </a:r>
          </a:p>
          <a:p>
            <a:pPr eaLnBrk="1" hangingPunct="1"/>
            <a:r>
              <a:rPr lang="en-US" sz="2400" b="0" dirty="0" smtClean="0"/>
              <a:t>Certification Dashboard (Development)</a:t>
            </a:r>
          </a:p>
          <a:p>
            <a:pPr eaLnBrk="1" hangingPunct="1"/>
            <a:r>
              <a:rPr lang="en-US" sz="2400" b="0" dirty="0" smtClean="0"/>
              <a:t>Individual Projects (</a:t>
            </a:r>
            <a:r>
              <a:rPr lang="en-US" sz="2400" b="0" dirty="0" err="1" smtClean="0"/>
              <a:t>BDA'fication</a:t>
            </a:r>
            <a:r>
              <a:rPr lang="en-US" sz="2400" b="0" dirty="0" smtClean="0"/>
              <a:t>/Certification)</a:t>
            </a:r>
          </a:p>
          <a:p>
            <a:pPr eaLnBrk="1" hangingPunct="1"/>
            <a:r>
              <a:rPr lang="en-US" sz="2400" b="0" dirty="0" smtClean="0"/>
              <a:t>Communication/Outreach Plan</a:t>
            </a:r>
          </a:p>
          <a:p>
            <a:pPr eaLnBrk="1" hangingPunct="1"/>
            <a:r>
              <a:rPr lang="en-US" sz="2400" b="0" i="1" dirty="0" smtClean="0"/>
              <a:t>Governance Plan</a:t>
            </a:r>
            <a:r>
              <a:rPr lang="en-US" sz="2400" b="0" dirty="0" smtClean="0"/>
              <a:t>: </a:t>
            </a:r>
            <a:r>
              <a:rPr lang="en-US" sz="2400" b="0" dirty="0" smtClean="0">
                <a:hlinkClick r:id="rId3"/>
              </a:rPr>
              <a:t>https://wiki.nci.nih.gov/x/</a:t>
            </a:r>
            <a:r>
              <a:rPr lang="en-US" sz="2400" b="0" dirty="0" smtClean="0">
                <a:hlinkClick r:id="rId3"/>
              </a:rPr>
              <a:t>QwHb</a:t>
            </a:r>
            <a:r>
              <a:rPr lang="en-US" sz="2400" b="0" dirty="0" smtClean="0"/>
              <a:t> </a:t>
            </a:r>
          </a:p>
          <a:p>
            <a:pPr eaLnBrk="1" hangingPunct="1"/>
            <a:r>
              <a:rPr lang="en-US" sz="2400" b="0" dirty="0" smtClean="0"/>
              <a:t>On Demand CI</a:t>
            </a:r>
            <a:endParaRPr lang="en-US" sz="2400" b="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Summary</a:t>
            </a:r>
            <a:endParaRPr lang="en-US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0" dirty="0" smtClean="0">
                <a:ea typeface="ＭＳ Ｐゴシック" pitchFamily="-109" charset="-128"/>
                <a:cs typeface="ＭＳ Ｐゴシック" pitchFamily="-109" charset="-128"/>
              </a:rPr>
              <a:t>Mission</a:t>
            </a:r>
            <a:endParaRPr lang="en-US" sz="2400" b="0" dirty="0" smtClean="0"/>
          </a:p>
          <a:p>
            <a:pPr eaLnBrk="1" hangingPunct="1"/>
            <a:r>
              <a:rPr lang="en-US" sz="2400" b="0" dirty="0" smtClean="0"/>
              <a:t>Creating </a:t>
            </a:r>
            <a:r>
              <a:rPr lang="en-US" sz="2400" b="0" dirty="0" smtClean="0"/>
              <a:t>on-demand target environments gets software to users faster and cheaper</a:t>
            </a:r>
          </a:p>
          <a:p>
            <a:pPr eaLnBrk="1" hangingPunct="1"/>
            <a:r>
              <a:rPr lang="en-US" sz="2400" b="0" dirty="0" smtClean="0"/>
              <a:t>BDA provides project teams certification</a:t>
            </a:r>
            <a:r>
              <a:rPr lang="en-US" sz="2400" b="0" dirty="0" smtClean="0"/>
              <a:t> dashboard (and automated weekly emails) to </a:t>
            </a:r>
            <a:r>
              <a:rPr lang="en-US" sz="2400" b="0" dirty="0" smtClean="0"/>
              <a:t>continually verify whether project can create working </a:t>
            </a:r>
            <a:r>
              <a:rPr lang="en-US" sz="2400" b="0" dirty="0" smtClean="0"/>
              <a:t>software (a picture of project reality)</a:t>
            </a:r>
            <a:endParaRPr lang="en-US" sz="2400" b="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z="2400" b="0" dirty="0" smtClean="0">
                <a:ea typeface="ＭＳ Ｐゴシック" pitchFamily="-109" charset="-128"/>
                <a:cs typeface="ＭＳ Ｐゴシック" pitchFamily="-109" charset="-128"/>
              </a:rPr>
              <a:t>Summary of o</a:t>
            </a:r>
            <a:r>
              <a:rPr lang="en-US" sz="2400" b="0" dirty="0" smtClean="0">
                <a:ea typeface="ＭＳ Ｐゴシック" pitchFamily="-109" charset="-128"/>
                <a:cs typeface="ＭＳ Ｐゴシック" pitchFamily="-109" charset="-128"/>
              </a:rPr>
              <a:t>ngoing and new projects</a:t>
            </a:r>
            <a:endParaRPr lang="en-US" sz="2400" b="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Executive </a:t>
            </a:r>
            <a:r>
              <a:rPr lang="en-US" sz="2400" dirty="0" smtClean="0">
                <a:ea typeface="ＭＳ Ｐゴシック" pitchFamily="-109" charset="-128"/>
              </a:rPr>
              <a:t>Summary</a:t>
            </a:r>
            <a:r>
              <a:rPr lang="en-US" sz="900" b="0" dirty="0" smtClean="0">
                <a:ea typeface="ＭＳ Ｐゴシック" pitchFamily="-109" charset="-128"/>
              </a:rPr>
              <a:t>(1)</a:t>
            </a:r>
            <a:endParaRPr lang="en-US" sz="900" b="0" dirty="0" smtClean="0">
              <a:ea typeface="ＭＳ Ｐゴシック" pitchFamily="-109" charset="-128"/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762000" y="1425714"/>
            <a:ext cx="8001000" cy="707886"/>
            <a:chOff x="685801" y="1605172"/>
            <a:chExt cx="8161303" cy="1061827"/>
          </a:xfrm>
        </p:grpSpPr>
        <p:grpSp>
          <p:nvGrpSpPr>
            <p:cNvPr id="3" name="Group 15"/>
            <p:cNvGrpSpPr/>
            <p:nvPr/>
          </p:nvGrpSpPr>
          <p:grpSpPr>
            <a:xfrm>
              <a:off x="685801" y="1638298"/>
              <a:ext cx="621812" cy="993608"/>
              <a:chOff x="4067176" y="2943223"/>
              <a:chExt cx="621812" cy="993608"/>
            </a:xfrm>
          </p:grpSpPr>
          <p:pic>
            <p:nvPicPr>
              <p:cNvPr id="17" name="Picture 16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4161277" y="2967335"/>
                <a:ext cx="449984" cy="9694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1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07615" y="1605172"/>
              <a:ext cx="7539489" cy="106182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Similar performance metrics between cloud provider and virtual metal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762000" y="2233194"/>
            <a:ext cx="6477000" cy="662403"/>
            <a:chOff x="685801" y="1638298"/>
            <a:chExt cx="6606755" cy="993603"/>
          </a:xfrm>
        </p:grpSpPr>
        <p:grpSp>
          <p:nvGrpSpPr>
            <p:cNvPr id="6" name="Group 15"/>
            <p:cNvGrpSpPr/>
            <p:nvPr/>
          </p:nvGrpSpPr>
          <p:grpSpPr>
            <a:xfrm>
              <a:off x="685801" y="1638298"/>
              <a:ext cx="621812" cy="993603"/>
              <a:chOff x="4067176" y="2943223"/>
              <a:chExt cx="621812" cy="993603"/>
            </a:xfrm>
          </p:grpSpPr>
          <p:pic>
            <p:nvPicPr>
              <p:cNvPr id="33" name="Picture 32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4161277" y="2967331"/>
                <a:ext cx="449985" cy="9694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2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229887" y="1717507"/>
              <a:ext cx="6062669" cy="6001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Cost $408/</a:t>
              </a:r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month</a:t>
              </a:r>
              <a:r>
                <a:rPr lang="en-US" sz="900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(2) </a:t>
              </a:r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to run NBIA in the cloud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762000" y="2870537"/>
            <a:ext cx="8001001" cy="1015663"/>
            <a:chOff x="685801" y="1451304"/>
            <a:chExt cx="8161304" cy="1523488"/>
          </a:xfrm>
        </p:grpSpPr>
        <p:grpSp>
          <p:nvGrpSpPr>
            <p:cNvPr id="8" name="Group 15"/>
            <p:cNvGrpSpPr/>
            <p:nvPr/>
          </p:nvGrpSpPr>
          <p:grpSpPr>
            <a:xfrm>
              <a:off x="685801" y="1638298"/>
              <a:ext cx="621812" cy="993595"/>
              <a:chOff x="4067176" y="2943223"/>
              <a:chExt cx="621812" cy="993595"/>
            </a:xfrm>
          </p:grpSpPr>
          <p:pic>
            <p:nvPicPr>
              <p:cNvPr id="38" name="Picture 37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4161277" y="2967325"/>
                <a:ext cx="449986" cy="96949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3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618522" y="1451304"/>
              <a:ext cx="7228583" cy="15234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Successfully installed </a:t>
              </a:r>
              <a:r>
                <a:rPr lang="en-US" sz="2000" b="1" dirty="0" err="1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caArray</a:t>
              </a:r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 into cloud in one click with “Application </a:t>
              </a:r>
              <a:r>
                <a:rPr lang="en-US" sz="2000" b="1" dirty="0" err="1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Provisioner</a:t>
              </a:r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” (requires BDA certification)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90600" y="43434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See </a:t>
            </a:r>
            <a:r>
              <a:rPr lang="en-US" dirty="0" smtClean="0"/>
              <a:t>CBIIT cloud feasibility report at </a:t>
            </a:r>
            <a:r>
              <a:rPr lang="en-US" dirty="0" smtClean="0">
                <a:hlinkClick r:id="rId4"/>
              </a:rPr>
              <a:t>https://gforge.nci.nih.gov/svnroot/cloud/trunk/docs/cbiit-cloud-computing-feasibility-report.pdf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(2) Costs can be considerably less when using AWS reserved instances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- Costs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2175B-704B-4036-9764-D112FE82C85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438400"/>
          <a:ext cx="7924800" cy="3657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41600"/>
                <a:gridCol w="2641600"/>
                <a:gridCol w="2641600"/>
              </a:tblGrid>
              <a:tr h="410776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</a:tr>
              <a:tr h="709012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 hours (one month)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 $ 0.34/hour =$244.80</a:t>
                      </a:r>
                      <a:endParaRPr lang="en-US" dirty="0"/>
                    </a:p>
                  </a:txBody>
                  <a:tcPr/>
                </a:tc>
              </a:tr>
              <a:tr h="709012">
                <a:tc>
                  <a:txBody>
                    <a:bodyPr/>
                    <a:lstStyle/>
                    <a:p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$0.10/GB/Month=$50.00</a:t>
                      </a:r>
                      <a:endParaRPr lang="en-US" dirty="0"/>
                    </a:p>
                  </a:txBody>
                  <a:tcPr/>
                </a:tc>
              </a:tr>
              <a:tr h="709012"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0.15/GB out, in free=$112.50</a:t>
                      </a:r>
                      <a:endParaRPr lang="en-US" dirty="0"/>
                    </a:p>
                  </a:txBody>
                  <a:tcPr/>
                </a:tc>
              </a:tr>
              <a:tr h="709012">
                <a:tc>
                  <a:txBody>
                    <a:bodyPr/>
                    <a:lstStyle/>
                    <a:p>
                      <a:r>
                        <a:rPr lang="en-US" dirty="0" smtClean="0"/>
                        <a:t>Disk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0.10/1 million I/O requests=$0.15</a:t>
                      </a:r>
                      <a:endParaRPr lang="en-US" dirty="0"/>
                    </a:p>
                  </a:txBody>
                  <a:tcPr/>
                </a:tc>
              </a:tr>
              <a:tr h="410776">
                <a:tc>
                  <a:txBody>
                    <a:bodyPr/>
                    <a:lstStyle/>
                    <a:p>
                      <a:r>
                        <a:rPr lang="en-US" dirty="0" smtClean="0"/>
                        <a:t>Totals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$407.15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219200"/>
            <a:ext cx="79247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Using NBIA for one month with AWS EC2</a:t>
            </a:r>
          </a:p>
          <a:p>
            <a:pPr algn="ctr"/>
            <a:r>
              <a:rPr lang="en-US" sz="20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Two core CPU</a:t>
            </a:r>
          </a:p>
          <a:p>
            <a:pPr algn="ctr"/>
            <a:r>
              <a:rPr lang="en-US" sz="20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7.5GB memory</a:t>
            </a:r>
            <a:endParaRPr lang="en-US" sz="20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-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2175B-704B-4036-9764-D112FE82C8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1219200"/>
            <a:ext cx="79247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NBIA Performance Times</a:t>
            </a:r>
            <a:endParaRPr lang="en-US" sz="20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320878" cy="457200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 -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2175B-704B-4036-9764-D112FE82C85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828800"/>
          <a:ext cx="7543800" cy="381410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771900"/>
                <a:gridCol w="3771900"/>
              </a:tblGrid>
              <a:tr h="469527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Time</a:t>
                      </a:r>
                      <a:endParaRPr lang="en-US" dirty="0"/>
                    </a:p>
                  </a:txBody>
                  <a:tcPr/>
                </a:tc>
              </a:tr>
              <a:tr h="1114859"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/>
                        <a:buChar char="•"/>
                      </a:pPr>
                      <a:r>
                        <a:rPr lang="en-US" dirty="0" smtClean="0"/>
                        <a:t>Checkout: 1m45s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dirty="0" smtClean="0"/>
                        <a:t>Build: 13m38s</a:t>
                      </a:r>
                    </a:p>
                    <a:p>
                      <a:pPr lvl="0">
                        <a:buFont typeface="Arial"/>
                        <a:buChar char="•"/>
                      </a:pPr>
                      <a:r>
                        <a:rPr lang="en-US" dirty="0" smtClean="0"/>
                        <a:t>Data Load: 151m41s</a:t>
                      </a:r>
                      <a:endParaRPr lang="en-US" dirty="0"/>
                    </a:p>
                  </a:txBody>
                  <a:tcPr/>
                </a:tc>
              </a:tr>
              <a:tr h="11148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VMWare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Checkout: 2m2s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Build: 13m18s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Data Load: 136m16s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11148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Terremark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Checkout: 7m5s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Build: 72m55s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dirty="0" smtClean="0"/>
                        <a:t>Data Load: 326m25s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219200"/>
            <a:ext cx="79247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0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NBIA Performance Times</a:t>
            </a:r>
            <a:endParaRPr lang="en-US" sz="20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Launch 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129135"/>
            <a:ext cx="66159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Center Deployment Lead Enters Credentials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124200"/>
            <a:ext cx="6248400" cy="26363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2819400" y="3962400"/>
            <a:ext cx="2057400" cy="114300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2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1291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Selects Application to Install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971800"/>
            <a:ext cx="6477000" cy="21849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1223</Words>
  <Application>Microsoft Macintosh PowerPoint</Application>
  <PresentationFormat>On-screen Show (4:3)</PresentationFormat>
  <Paragraphs>287</Paragraphs>
  <Slides>31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Moving toward Continuous Delivery</vt:lpstr>
      <vt:lpstr>BDA Mission and Agenda</vt:lpstr>
      <vt:lpstr>Cloud Computing Definition</vt:lpstr>
      <vt:lpstr>Executive Summary(1)</vt:lpstr>
      <vt:lpstr>Findings - Costs </vt:lpstr>
      <vt:lpstr>Findings - Performance</vt:lpstr>
      <vt:lpstr>Findings - Performance</vt:lpstr>
      <vt:lpstr>Launch Application Provisioner – Step 1</vt:lpstr>
      <vt:lpstr>Application Provisioner – Step 2</vt:lpstr>
      <vt:lpstr>Application Provisioner – Step 3</vt:lpstr>
      <vt:lpstr>Application Provisioner – Step 4</vt:lpstr>
      <vt:lpstr>Application Provisioner – Step 5</vt:lpstr>
      <vt:lpstr>Application Provisioner - Summary</vt:lpstr>
      <vt:lpstr>What’s Happening Behind the Scenes?</vt:lpstr>
      <vt:lpstr>Installs Hardware</vt:lpstr>
      <vt:lpstr>Configures Hardware – Installs Tools</vt:lpstr>
      <vt:lpstr>Configures Hardware – Environment Setup</vt:lpstr>
      <vt:lpstr>Installs and Configures Database Server</vt:lpstr>
      <vt:lpstr>Checks out source code from tag</vt:lpstr>
      <vt:lpstr>Assembles Database</vt:lpstr>
      <vt:lpstr>Configures Data Storage</vt:lpstr>
      <vt:lpstr>Configures Web Container</vt:lpstr>
      <vt:lpstr>Deploys Application</vt:lpstr>
      <vt:lpstr>Publish Grid Service</vt:lpstr>
      <vt:lpstr>The End Result: Working Software</vt:lpstr>
      <vt:lpstr>Continuous Delivery</vt:lpstr>
      <vt:lpstr>Tools and Support</vt:lpstr>
      <vt:lpstr>Automated BDA Certification</vt:lpstr>
      <vt:lpstr>Certification Governance</vt:lpstr>
      <vt:lpstr>2010 Projects</vt:lpstr>
      <vt:lpstr>Summary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NCI</dc:creator>
  <cp:lastModifiedBy>Office 2004 Test Drive User</cp:lastModifiedBy>
  <cp:revision>265</cp:revision>
  <dcterms:created xsi:type="dcterms:W3CDTF">2010-03-12T02:57:19Z</dcterms:created>
  <dcterms:modified xsi:type="dcterms:W3CDTF">2010-03-12T04:40:28Z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