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docProps/custom.xml" ContentType="application/vnd.openxmlformats-officedocument.custom-properties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79" r:id="rId4"/>
    <p:sldId id="280" r:id="rId5"/>
    <p:sldId id="281" r:id="rId6"/>
    <p:sldId id="282" r:id="rId7"/>
    <p:sldId id="283" r:id="rId8"/>
    <p:sldId id="284" r:id="rId9"/>
    <p:sldId id="264" r:id="rId10"/>
    <p:sldId id="276" r:id="rId11"/>
    <p:sldId id="275" r:id="rId12"/>
    <p:sldId id="260" r:id="rId13"/>
    <p:sldId id="262" r:id="rId14"/>
    <p:sldId id="263" r:id="rId15"/>
    <p:sldId id="268" r:id="rId16"/>
    <p:sldId id="270" r:id="rId17"/>
    <p:sldId id="265" r:id="rId18"/>
    <p:sldId id="271" r:id="rId19"/>
    <p:sldId id="266" r:id="rId20"/>
    <p:sldId id="267" r:id="rId21"/>
    <p:sldId id="269" r:id="rId22"/>
    <p:sldId id="272" r:id="rId23"/>
    <p:sldId id="273" r:id="rId24"/>
    <p:sldId id="274" r:id="rId25"/>
    <p:sldId id="278" r:id="rId26"/>
    <p:sldId id="27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30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0DD4556-4E88-5441-9129-C58DD3FEB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E32B4-DA62-2340-B517-3C17C1A93609}" type="slidenum">
              <a:rPr lang="en-US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A4C2BC-0A73-C64B-98A5-0FB2F708D3D3}" type="slidenum">
              <a:rPr lang="en-US">
                <a:latin typeface="Arial" charset="0"/>
              </a:rPr>
              <a:pPr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019B8-AE70-B34D-9414-3D4139815BFA}" type="slidenum">
              <a:rPr lang="en-US">
                <a:latin typeface="Arial" charset="0"/>
              </a:rPr>
              <a:pPr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A40733-A385-B940-AF21-FF2BBF79C92F}" type="slidenum">
              <a:rPr lang="en-US">
                <a:latin typeface="Arial" charset="0"/>
              </a:rPr>
              <a:pPr>
                <a:defRPr/>
              </a:pPr>
              <a:t>13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B5B8C-A7B9-A647-BE16-EFA59F1E717A}" type="slidenum">
              <a:rPr lang="en-US">
                <a:latin typeface="Arial" charset="0"/>
              </a:rPr>
              <a:pPr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FE94A8-088D-424E-8822-6DC2A2E00D46}" type="slidenum">
              <a:rPr lang="en-US">
                <a:latin typeface="Arial" charset="0"/>
              </a:rPr>
              <a:pPr>
                <a:defRPr/>
              </a:pPr>
              <a:t>15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E89604-C133-1046-AFA9-3CB063E4E0BC}" type="slidenum">
              <a:rPr lang="en-US">
                <a:latin typeface="Arial" charset="0"/>
              </a:rPr>
              <a:pPr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497E6-DB44-334F-8099-7F35982C6F3D}" type="slidenum">
              <a:rPr lang="en-US">
                <a:latin typeface="Arial" charset="0"/>
              </a:rPr>
              <a:pPr>
                <a:defRPr/>
              </a:pPr>
              <a:t>17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BDEA7-5167-5848-B2D9-C90606B356CA}" type="slidenum">
              <a:rPr lang="en-US">
                <a:latin typeface="Arial" charset="0"/>
              </a:rPr>
              <a:pPr>
                <a:defRPr/>
              </a:pPr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BB870-4210-E34D-ABD6-406B85A1074F}" type="slidenum">
              <a:rPr lang="en-US">
                <a:latin typeface="Arial" charset="0"/>
              </a:rPr>
              <a:pPr>
                <a:defRPr/>
              </a:pPr>
              <a:t>19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17D0A-607A-9648-8D8B-896958045681}" type="slidenum">
              <a:rPr lang="en-US">
                <a:latin typeface="Arial" charset="0"/>
              </a:rPr>
              <a:pPr>
                <a:defRPr/>
              </a:pPr>
              <a:t>20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266120-E73A-8B45-AEE7-E817A2D303B0}" type="slidenum">
              <a:rPr lang="en-US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0D4C3-EF38-F240-B800-994395E622B3}" type="slidenum">
              <a:rPr lang="en-US">
                <a:latin typeface="Arial" charset="0"/>
              </a:rPr>
              <a:pPr>
                <a:defRPr/>
              </a:pPr>
              <a:t>21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12BEBE-9493-474B-8C1E-503D676A0D8D}" type="slidenum">
              <a:rPr lang="en-US">
                <a:latin typeface="Arial" charset="0"/>
              </a:rPr>
              <a:pPr>
                <a:defRPr/>
              </a:pPr>
              <a:t>22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18DB99-81B3-0245-A767-8A5193F2612E}" type="slidenum">
              <a:rPr lang="en-US">
                <a:latin typeface="Arial" charset="0"/>
              </a:rPr>
              <a:pPr>
                <a:defRPr/>
              </a:pPr>
              <a:t>23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383C23-AC4E-BD47-A6FC-B6B783B18EE4}" type="slidenum">
              <a:rPr lang="en-US">
                <a:latin typeface="Arial" charset="0"/>
              </a:rPr>
              <a:pPr>
                <a:defRPr/>
              </a:pPr>
              <a:t>24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B3735E-B119-D749-A195-7A577D36A2EA}" type="slidenum">
              <a:rPr lang="en-US">
                <a:latin typeface="Arial" charset="0"/>
              </a:rPr>
              <a:pPr>
                <a:defRPr/>
              </a:pPr>
              <a:t>25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918A9-DF93-0E4D-B149-F345A1C6A2AF}" type="slidenum">
              <a:rPr lang="en-US">
                <a:latin typeface="Arial" charset="0"/>
              </a:rPr>
              <a:pPr>
                <a:defRPr/>
              </a:pPr>
              <a:t>26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72C4CA-AC39-614B-A8D9-E576962CEC1E}" type="slidenum">
              <a:rPr lang="en-US">
                <a:latin typeface="Arial" charset="0"/>
              </a:rPr>
              <a:pPr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10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AD4A9-135A-7B48-8481-4E95F866C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1E030-A6E3-4143-BD04-099FCC027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62B8E-BC82-994B-981B-CBB4E88E0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73D8-0A4C-AC4B-90AF-23D398B12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DFB01-5208-4047-88FD-120F4F3E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29383-3038-2141-ADA5-0F5FFDA65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966C-944A-8C42-82AF-E0D89BA65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7541-B8B2-764F-BFA3-6FC4EB9E8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F35BB-0416-0E47-985A-2D190376A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D6713-B103-A847-9CDB-CABA6D140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1C639-295C-9041-B09C-D5957272C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CA95D96-7F47-E84F-B0BE-7665ABDC2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hyperlink" Target="http://refcardz.dzone.com/refcardz/continuous-integr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hyperlink" Target="https://wiki.nci.nih.gov/x/Tpx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iki.nci.nih.gov/x/IJx8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7D924-BCF3-554E-B5D1-D90364AB4EBB}" type="slidenum">
              <a:rPr lang="en-US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  <p:sp>
        <p:nvSpPr>
          <p:cNvPr id="14339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</a:t>
            </a:r>
          </a:p>
        </p:txBody>
      </p:sp>
      <p:sp>
        <p:nvSpPr>
          <p:cNvPr id="14340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pPr eaLnBrk="1" hangingPunct="1"/>
            <a:r>
              <a:rPr lang="en-US" sz="1600" smtClean="0">
                <a:ea typeface="ＭＳ Ｐゴシック" pitchFamily="-109" charset="-128"/>
                <a:cs typeface="ＭＳ Ｐゴシック" pitchFamily="-109" charset="-128"/>
              </a:rPr>
              <a:t>Paul Duvall</a:t>
            </a:r>
          </a:p>
          <a:p>
            <a:pPr eaLnBrk="1" hangingPunct="1"/>
            <a:r>
              <a:rPr lang="en-US" sz="1400" i="0" smtClean="0">
                <a:solidFill>
                  <a:schemeClr val="bg2"/>
                </a:solidFill>
                <a:ea typeface="ＭＳ Ｐゴシック" pitchFamily="-109" charset="-128"/>
                <a:cs typeface="ＭＳ Ｐゴシック" pitchFamily="-109" charset="-128"/>
              </a:rPr>
              <a:t>February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System Requests</a:t>
            </a:r>
          </a:p>
        </p:txBody>
      </p:sp>
      <p:sp>
        <p:nvSpPr>
          <p:cNvPr id="18436" name="TextBox 11"/>
          <p:cNvSpPr txBox="1">
            <a:spLocks noChangeArrowheads="1"/>
          </p:cNvSpPr>
          <p:nvPr/>
        </p:nvSpPr>
        <p:spPr bwMode="auto">
          <a:xfrm>
            <a:off x="3048000" y="2895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Synchronous</a:t>
            </a:r>
          </a:p>
        </p:txBody>
      </p:sp>
      <p:sp>
        <p:nvSpPr>
          <p:cNvPr id="18437" name="TextBox 12"/>
          <p:cNvSpPr txBox="1">
            <a:spLocks noChangeArrowheads="1"/>
          </p:cNvSpPr>
          <p:nvPr/>
        </p:nvSpPr>
        <p:spPr bwMode="auto">
          <a:xfrm>
            <a:off x="3200400" y="54102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Asynchronous</a:t>
            </a:r>
          </a:p>
        </p:txBody>
      </p:sp>
      <p:sp>
        <p:nvSpPr>
          <p:cNvPr id="18438" name="TextBox 16"/>
          <p:cNvSpPr txBox="1">
            <a:spLocks noChangeArrowheads="1"/>
          </p:cNvSpPr>
          <p:nvPr/>
        </p:nvSpPr>
        <p:spPr bwMode="auto">
          <a:xfrm>
            <a:off x="-381000" y="205740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Does Not </a:t>
            </a:r>
          </a:p>
          <a:p>
            <a:pPr algn="ctr"/>
            <a:r>
              <a:rPr lang="en-US" b="1" dirty="0" smtClean="0"/>
              <a:t>Scale Well</a:t>
            </a:r>
            <a:endParaRPr lang="en-US" b="1" dirty="0"/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7086600" y="22209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Traditional</a:t>
            </a:r>
          </a:p>
        </p:txBody>
      </p:sp>
      <p:sp>
        <p:nvSpPr>
          <p:cNvPr id="18440" name="TextBox 19"/>
          <p:cNvSpPr txBox="1">
            <a:spLocks noChangeArrowheads="1"/>
          </p:cNvSpPr>
          <p:nvPr/>
        </p:nvSpPr>
        <p:spPr bwMode="auto">
          <a:xfrm>
            <a:off x="-381000" y="46593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Scalable</a:t>
            </a:r>
          </a:p>
        </p:txBody>
      </p:sp>
      <p:sp>
        <p:nvSpPr>
          <p:cNvPr id="18441" name="TextBox 20"/>
          <p:cNvSpPr txBox="1">
            <a:spLocks noChangeArrowheads="1"/>
          </p:cNvSpPr>
          <p:nvPr/>
        </p:nvSpPr>
        <p:spPr bwMode="auto">
          <a:xfrm>
            <a:off x="7086600" y="457200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Continuous</a:t>
            </a:r>
          </a:p>
          <a:p>
            <a:pPr algn="ctr"/>
            <a:r>
              <a:rPr lang="en-US" b="1"/>
              <a:t>Delivery</a:t>
            </a:r>
          </a:p>
        </p:txBody>
      </p:sp>
      <p:sp>
        <p:nvSpPr>
          <p:cNvPr id="12" name="Process 11"/>
          <p:cNvSpPr/>
          <p:nvPr/>
        </p:nvSpPr>
        <p:spPr>
          <a:xfrm>
            <a:off x="5715000" y="4572000"/>
            <a:ext cx="1752600" cy="612648"/>
          </a:xfrm>
          <a:prstGeom prst="flowChartProcess">
            <a:avLst/>
          </a:prstGeom>
          <a:solidFill>
            <a:srgbClr val="FF6600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5" name="TextBox 12"/>
          <p:cNvSpPr txBox="1">
            <a:spLocks noChangeArrowheads="1"/>
          </p:cNvSpPr>
          <p:nvPr/>
        </p:nvSpPr>
        <p:spPr bwMode="auto">
          <a:xfrm>
            <a:off x="5715000" y="4724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Engineers</a:t>
            </a:r>
          </a:p>
        </p:txBody>
      </p:sp>
      <p:sp>
        <p:nvSpPr>
          <p:cNvPr id="15" name="Process 14"/>
          <p:cNvSpPr/>
          <p:nvPr/>
        </p:nvSpPr>
        <p:spPr>
          <a:xfrm>
            <a:off x="3505200" y="4572000"/>
            <a:ext cx="1752600" cy="612648"/>
          </a:xfrm>
          <a:prstGeom prst="flowChartProcess">
            <a:avLst/>
          </a:prstGeom>
          <a:solidFill>
            <a:srgbClr val="FF6600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9" name="TextBox 15"/>
          <p:cNvSpPr txBox="1">
            <a:spLocks noChangeArrowheads="1"/>
          </p:cNvSpPr>
          <p:nvPr/>
        </p:nvSpPr>
        <p:spPr bwMode="auto">
          <a:xfrm>
            <a:off x="3505200" y="4724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5105400" y="4621213"/>
            <a:ext cx="762000" cy="484187"/>
          </a:xfrm>
          <a:prstGeom prst="leftArrow">
            <a:avLst/>
          </a:prstGeom>
          <a:solidFill>
            <a:srgbClr val="FF6600">
              <a:alpha val="3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0800000">
            <a:off x="3048000" y="4621213"/>
            <a:ext cx="762000" cy="484187"/>
          </a:xfrm>
          <a:prstGeom prst="leftArrow">
            <a:avLst/>
          </a:prstGeom>
          <a:solidFill>
            <a:srgbClr val="FF6600">
              <a:alpha val="3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rocess 18"/>
          <p:cNvSpPr/>
          <p:nvPr/>
        </p:nvSpPr>
        <p:spPr>
          <a:xfrm>
            <a:off x="1524000" y="4572000"/>
            <a:ext cx="1752600" cy="612648"/>
          </a:xfrm>
          <a:prstGeom prst="flowChartProcess">
            <a:avLst/>
          </a:prstGeom>
          <a:solidFill>
            <a:srgbClr val="FF6600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5" name="TextBox 19"/>
          <p:cNvSpPr txBox="1">
            <a:spLocks noChangeArrowheads="1"/>
          </p:cNvSpPr>
          <p:nvPr/>
        </p:nvSpPr>
        <p:spPr bwMode="auto">
          <a:xfrm>
            <a:off x="1524000" y="4724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Developers</a:t>
            </a:r>
          </a:p>
        </p:txBody>
      </p:sp>
      <p:sp>
        <p:nvSpPr>
          <p:cNvPr id="24" name="Process 23"/>
          <p:cNvSpPr/>
          <p:nvPr/>
        </p:nvSpPr>
        <p:spPr>
          <a:xfrm>
            <a:off x="1524000" y="2057400"/>
            <a:ext cx="1752600" cy="612648"/>
          </a:xfrm>
          <a:prstGeom prst="flowChartProcess">
            <a:avLst/>
          </a:prstGeom>
          <a:solidFill>
            <a:srgbClr val="3366FF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Process 24"/>
          <p:cNvSpPr/>
          <p:nvPr/>
        </p:nvSpPr>
        <p:spPr>
          <a:xfrm>
            <a:off x="3581400" y="2057400"/>
            <a:ext cx="1752600" cy="612648"/>
          </a:xfrm>
          <a:prstGeom prst="flowChartProcess">
            <a:avLst/>
          </a:prstGeom>
          <a:solidFill>
            <a:srgbClr val="3366FF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Process 25"/>
          <p:cNvSpPr/>
          <p:nvPr/>
        </p:nvSpPr>
        <p:spPr>
          <a:xfrm>
            <a:off x="5791200" y="2057400"/>
            <a:ext cx="1752600" cy="612648"/>
          </a:xfrm>
          <a:prstGeom prst="flowChartProcess">
            <a:avLst/>
          </a:prstGeom>
          <a:solidFill>
            <a:srgbClr val="3366FF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>
            <a:off x="4953000" y="2133600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2819400" y="2133600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1447800" y="2133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Developers</a:t>
            </a: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5791200" y="2209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Engineers</a:t>
            </a:r>
          </a:p>
        </p:txBody>
      </p:sp>
      <p:sp>
        <p:nvSpPr>
          <p:cNvPr id="31" name="TextBox 15"/>
          <p:cNvSpPr txBox="1">
            <a:spLocks noChangeArrowheads="1"/>
          </p:cNvSpPr>
          <p:nvPr/>
        </p:nvSpPr>
        <p:spPr bwMode="auto">
          <a:xfrm>
            <a:off x="3505200" y="2133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42300" cy="4572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-109" charset="-128"/>
                <a:cs typeface="ＭＳ Ｐゴシック" pitchFamily="-109" charset="-128"/>
              </a:rPr>
              <a:t>BDA Tools and Support</a:t>
            </a:r>
          </a:p>
        </p:txBody>
      </p:sp>
      <p:grpSp>
        <p:nvGrpSpPr>
          <p:cNvPr id="22531" name="Group 96"/>
          <p:cNvGrpSpPr>
            <a:grpSpLocks/>
          </p:cNvGrpSpPr>
          <p:nvPr/>
        </p:nvGrpSpPr>
        <p:grpSpPr bwMode="auto">
          <a:xfrm>
            <a:off x="846138" y="1895475"/>
            <a:ext cx="1211262" cy="1200150"/>
            <a:chOff x="864" y="1488"/>
            <a:chExt cx="763" cy="756"/>
          </a:xfrm>
        </p:grpSpPr>
        <p:pic>
          <p:nvPicPr>
            <p:cNvPr id="22553" name="Picture 59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865" y="1488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52" name="Oval 60"/>
            <p:cNvSpPr>
              <a:spLocks noChangeArrowheads="1"/>
            </p:cNvSpPr>
            <p:nvPr/>
          </p:nvSpPr>
          <p:spPr bwMode="gray">
            <a:xfrm>
              <a:off x="864" y="1488"/>
              <a:ext cx="757" cy="756"/>
            </a:xfrm>
            <a:prstGeom prst="ellipse">
              <a:avLst/>
            </a:prstGeom>
            <a:gradFill rotWithShape="1">
              <a:gsLst>
                <a:gs pos="0">
                  <a:srgbClr val="2F6A9B">
                    <a:gamma/>
                    <a:shade val="26275"/>
                    <a:invGamma/>
                    <a:alpha val="89999"/>
                  </a:srgbClr>
                </a:gs>
                <a:gs pos="50000">
                  <a:srgbClr val="2F6A9B"/>
                </a:gs>
                <a:gs pos="100000">
                  <a:srgbClr val="2F6A9B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557" name="Freeform 61"/>
            <p:cNvSpPr>
              <a:spLocks/>
            </p:cNvSpPr>
            <p:nvPr/>
          </p:nvSpPr>
          <p:spPr bwMode="gray">
            <a:xfrm>
              <a:off x="922" y="1507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2F6A9B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8" name="Text Box 94"/>
            <p:cNvSpPr txBox="1">
              <a:spLocks noChangeArrowheads="1"/>
            </p:cNvSpPr>
            <p:nvPr/>
          </p:nvSpPr>
          <p:spPr bwMode="auto">
            <a:xfrm>
              <a:off x="899" y="1686"/>
              <a:ext cx="7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BDA</a:t>
              </a:r>
            </a:p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Framework</a:t>
              </a:r>
            </a:p>
          </p:txBody>
        </p:sp>
      </p:grpSp>
      <p:sp>
        <p:nvSpPr>
          <p:cNvPr id="22532" name="Text Box 95"/>
          <p:cNvSpPr txBox="1">
            <a:spLocks noChangeArrowheads="1"/>
          </p:cNvSpPr>
          <p:nvPr/>
        </p:nvSpPr>
        <p:spPr bwMode="auto">
          <a:xfrm>
            <a:off x="381000" y="2971800"/>
            <a:ext cx="2590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endParaRPr lang="en-US" sz="1400"/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Framework for creating single-command/one-click working software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Will provide web application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Uses BDA 2.0 Engine and Plugin framework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Database, Application, SSL, etc.</a:t>
            </a:r>
          </a:p>
        </p:txBody>
      </p:sp>
      <p:grpSp>
        <p:nvGrpSpPr>
          <p:cNvPr id="22533" name="Group 102"/>
          <p:cNvGrpSpPr>
            <a:grpSpLocks/>
          </p:cNvGrpSpPr>
          <p:nvPr/>
        </p:nvGrpSpPr>
        <p:grpSpPr bwMode="auto">
          <a:xfrm>
            <a:off x="3733800" y="1752600"/>
            <a:ext cx="1312863" cy="1200150"/>
            <a:chOff x="2583" y="1296"/>
            <a:chExt cx="827" cy="756"/>
          </a:xfrm>
        </p:grpSpPr>
        <p:pic>
          <p:nvPicPr>
            <p:cNvPr id="22547" name="Picture 98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2593" y="1296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91" name="Oval 99"/>
            <p:cNvSpPr>
              <a:spLocks noChangeArrowheads="1"/>
            </p:cNvSpPr>
            <p:nvPr/>
          </p:nvSpPr>
          <p:spPr bwMode="gray">
            <a:xfrm>
              <a:off x="2592" y="1296"/>
              <a:ext cx="757" cy="756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26275"/>
                    <a:invGamma/>
                    <a:alpha val="89999"/>
                  </a:srgbClr>
                </a:gs>
                <a:gs pos="50000">
                  <a:srgbClr val="800000"/>
                </a:gs>
                <a:gs pos="100000">
                  <a:srgbClr val="800000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551" name="Freeform 100"/>
            <p:cNvSpPr>
              <a:spLocks/>
            </p:cNvSpPr>
            <p:nvPr/>
          </p:nvSpPr>
          <p:spPr bwMode="gray">
            <a:xfrm>
              <a:off x="2650" y="1315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800000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2" name="Text Box 101"/>
            <p:cNvSpPr txBox="1">
              <a:spLocks noChangeArrowheads="1"/>
            </p:cNvSpPr>
            <p:nvPr/>
          </p:nvSpPr>
          <p:spPr bwMode="auto">
            <a:xfrm>
              <a:off x="2583" y="1550"/>
              <a:ext cx="8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Provisioner</a:t>
              </a:r>
            </a:p>
          </p:txBody>
        </p:sp>
      </p:grpSp>
      <p:sp>
        <p:nvSpPr>
          <p:cNvPr id="22534" name="Text Box 103"/>
          <p:cNvSpPr txBox="1">
            <a:spLocks noChangeArrowheads="1"/>
          </p:cNvSpPr>
          <p:nvPr/>
        </p:nvSpPr>
        <p:spPr bwMode="auto">
          <a:xfrm>
            <a:off x="3352800" y="3025775"/>
            <a:ext cx="25146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Provisions hardware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Cloud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Virtual Instance (Private)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Physical machines</a:t>
            </a:r>
          </a:p>
        </p:txBody>
      </p:sp>
      <p:grpSp>
        <p:nvGrpSpPr>
          <p:cNvPr id="22535" name="Group 110"/>
          <p:cNvGrpSpPr>
            <a:grpSpLocks/>
          </p:cNvGrpSpPr>
          <p:nvPr/>
        </p:nvGrpSpPr>
        <p:grpSpPr bwMode="auto">
          <a:xfrm>
            <a:off x="6364288" y="1905000"/>
            <a:ext cx="1255712" cy="1200150"/>
            <a:chOff x="4555" y="1872"/>
            <a:chExt cx="791" cy="756"/>
          </a:xfrm>
        </p:grpSpPr>
        <p:pic>
          <p:nvPicPr>
            <p:cNvPr id="22543" name="Picture 105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4579" y="1872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98" name="Oval 106"/>
            <p:cNvSpPr>
              <a:spLocks noChangeArrowheads="1"/>
            </p:cNvSpPr>
            <p:nvPr/>
          </p:nvSpPr>
          <p:spPr bwMode="gray">
            <a:xfrm>
              <a:off x="4578" y="1872"/>
              <a:ext cx="757" cy="75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26275"/>
                    <a:invGamma/>
                    <a:alpha val="89999"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  <a:alpha val="8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545" name="Freeform 107"/>
            <p:cNvSpPr>
              <a:spLocks/>
            </p:cNvSpPr>
            <p:nvPr/>
          </p:nvSpPr>
          <p:spPr bwMode="gray">
            <a:xfrm>
              <a:off x="4636" y="1891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>
                    <a:alpha val="17998"/>
                  </a:scheme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Text Box 108"/>
            <p:cNvSpPr txBox="1">
              <a:spLocks noChangeArrowheads="1"/>
            </p:cNvSpPr>
            <p:nvPr/>
          </p:nvSpPr>
          <p:spPr bwMode="auto">
            <a:xfrm>
              <a:off x="4555" y="2154"/>
              <a:ext cx="7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Dashboard</a:t>
              </a:r>
            </a:p>
          </p:txBody>
        </p:sp>
      </p:grpSp>
      <p:sp>
        <p:nvSpPr>
          <p:cNvPr id="22536" name="Text Box 109"/>
          <p:cNvSpPr txBox="1">
            <a:spLocks noChangeArrowheads="1"/>
          </p:cNvSpPr>
          <p:nvPr/>
        </p:nvSpPr>
        <p:spPr bwMode="auto">
          <a:xfrm>
            <a:off x="6096000" y="3328988"/>
            <a:ext cx="22098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Real-time dashboard that analyzes whether working software is created across products in a portfolio</a:t>
            </a:r>
          </a:p>
        </p:txBody>
      </p:sp>
      <p:pic>
        <p:nvPicPr>
          <p:cNvPr id="22537" name="Picture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419600"/>
            <a:ext cx="23558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4102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800600"/>
            <a:ext cx="26289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Oval 60"/>
          <p:cNvSpPr>
            <a:spLocks noChangeArrowheads="1"/>
          </p:cNvSpPr>
          <p:nvPr/>
        </p:nvSpPr>
        <p:spPr bwMode="gray">
          <a:xfrm>
            <a:off x="7848600" y="1295400"/>
            <a:ext cx="809625" cy="685800"/>
          </a:xfrm>
          <a:prstGeom prst="ellipse">
            <a:avLst/>
          </a:prstGeom>
          <a:solidFill>
            <a:schemeClr val="tx2">
              <a:lumMod val="50000"/>
              <a:lumOff val="50000"/>
              <a:alpha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41" name="Text Box 94"/>
          <p:cNvSpPr txBox="1">
            <a:spLocks noChangeArrowheads="1"/>
          </p:cNvSpPr>
          <p:nvPr/>
        </p:nvSpPr>
        <p:spPr bwMode="auto">
          <a:xfrm>
            <a:off x="7840663" y="1506538"/>
            <a:ext cx="8588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22542" name="Text Box 103"/>
          <p:cNvSpPr txBox="1">
            <a:spLocks noChangeArrowheads="1"/>
          </p:cNvSpPr>
          <p:nvPr/>
        </p:nvSpPr>
        <p:spPr bwMode="auto">
          <a:xfrm>
            <a:off x="0" y="1143000"/>
            <a:ext cx="3352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</a:pPr>
            <a:r>
              <a:rPr lang="en-US" sz="1000" i="1"/>
              <a:t>Note: Items in bold have not been fully developed yet</a:t>
            </a:r>
            <a:endParaRPr lang="en-US" sz="10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The What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All processes are automated and on demand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Provision virtual hardware instances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Compilation and Packaging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Database assembly and upgrade (DDL and DML execution)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Unit, Component, Functional, Load and Performance Tests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Local and Remote Deployment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Continuous Integration (including various feedback mechanisms)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Static Analysis (Standards, Duplication, Complexity, Dependencies, etc.)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Perform Build Management and Promotion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Use Dependency Management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Documentation (UML, ERD, Developer Documentation, etc.)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Creation of Installation distribution (if necessary)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Automated dashboard monitoring of build, deployment and installation processes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Parallel development (branching, tagging,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codeline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policies, etc.)</a:t>
            </a:r>
          </a:p>
          <a:p>
            <a:pPr eaLnBrk="1" hangingPunct="1"/>
            <a:endParaRPr lang="en-US" sz="22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Build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Compilation and Packaging</a:t>
            </a:r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Notched Right Arrow 4"/>
          <p:cNvSpPr/>
          <p:nvPr/>
        </p:nvSpPr>
        <p:spPr>
          <a:xfrm>
            <a:off x="4191000" y="3352800"/>
            <a:ext cx="977900" cy="484188"/>
          </a:xfrm>
          <a:prstGeom prst="notchedRightArrow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9702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0" y="23622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Database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Database assembly and upgrade (DDL and DML execution)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667000"/>
            <a:ext cx="33845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114800" y="2057400"/>
            <a:ext cx="48006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&lt;?xml version="1.0" encoding="UTF-8"?&gt;</a:t>
            </a:r>
          </a:p>
          <a:p>
            <a:endParaRPr lang="en-US" sz="100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&lt;databaseChangeLog xmlns="http://www.liquibase.org/xml/ns/dbchangelog/1.7"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xmlns:xsi="http://www.w3.org/2001/XMLSchema-instance"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xsi:schemaLocation="http://www.liquibase.org/xml/ns/dbchangelog/1.7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   http://www.liquibase.org/xml/ns/dbchangelog/dbchangelog-1.7.xsd"&gt;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&lt;changeSet id="2" author="paul"&gt;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&lt;createTable tableName="brewer"&gt;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&lt;column name="id" type="int"&gt;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  &lt;constraints primaryKey="true" nullable="false"/&gt;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&lt;/column&gt;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&lt;column name="name" type="varchar(255)"&gt;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  &lt;constraints nullable="false"/&gt;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&lt;/column&gt;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&lt;column name="active" type="boolean" defaultValue="1"/&gt;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&lt;/createTable&gt;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&lt;/changeSet&gt;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&lt;/databaseChangeLog&gt;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Code Analysis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Static Analysis (Standards, Duplication, Complexity, Dependencies, etc.)</a:t>
            </a:r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05000"/>
            <a:ext cx="63246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Dependency Management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Dependency Management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37782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419600" y="2057400"/>
            <a:ext cx="44958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&lt;?xml version="1.0" encoding="ISO-8859-1"?&gt;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&lt;?xml-stylesheet type="text/xsl" href="./config/ivy/ivy-doc.xsl"?&gt;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&lt;ivy-module version="1.0"&gt;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&lt;info organisation="com" module="integratebutton"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&lt;dependencies&gt;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name="hsqldb" rev="1.8.0.7"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name="pmd" rev="2.0"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name="cobertura" rev="1.9"/&gt;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name="checkstyle" rev="4.1"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name="junitperf" rev="1.9.1"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name="junit" rev="3.8.1"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&lt;/dependencies&gt;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&lt;/ivy-module&gt;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Testing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Unit, Component, Functional, Load and Performance Tests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743200"/>
            <a:ext cx="42672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590800"/>
            <a:ext cx="3505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00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Documentation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Documentation (UML, ERD, Developer Documentation, etc.)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994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096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Deployment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Local and Remote Deployment – including hardware and server provisioning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90800"/>
            <a:ext cx="3063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343400" y="2514600"/>
            <a:ext cx="4800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&lt;!-- Check to see if Tomcat is running prior to this --&gt;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...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&lt;exec executable="sh" osfamily="unix" dir="${tomcat.home}/bin" spawn="true"&gt;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&lt;env key="NOPAUSE" value="true"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line="shutdown.sh"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&lt;/exec&gt;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&lt;delete dir="${tomcat.home}"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&lt;get src="${tomcat.binary.uri}/${tomcat.binary.file}"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dest="${download.dir}/${tomcat.binary.file}" usetimestamp="true"/&gt;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&lt;unzip dest="${target.dir}" src="${download.dir}/${tomcat.binary.file}"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&lt;exec osfamily="unix" executable="chmod" spawn="true"&gt;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value="+x"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file="${tomcat.home}/bin/startup.sh"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file="${tomcat.home}/bin/shutdown.sh"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&lt;/exec&gt;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&lt;xmltask source="${appserver.server-xml.file}"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dest="${appserver.server-xml.file}"&gt;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&lt;attr path="/Server/Service[@name='${s.name}']/Connector[${port='${c.port}']"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attr="proxyPort"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value="${appserver.external.port}"/&gt;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&lt;attr path="/Server/Service[${name='${s.name}']/Connector[${port='${c.port}']"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attr="proxyName"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value="${appserver.external.host}"/&gt;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&lt;/xmltask&gt;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&lt;!-- Perform other container configuration --&gt;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...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&lt;echo message="Starting tomcat instance at ${tomcat.home} with startup.sh"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&lt;exec executable="sh" osfamily="unix" dir="${tomcat.home}/bin" spawn="true"&gt;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&lt;env key="NOPAUSE" value="true"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line="startup.sh"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&lt;/exec&gt;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Software can be delivered on-demand to any target environment at any time from only the source files checked into version-control repository</a:t>
            </a:r>
          </a:p>
          <a:p>
            <a:pPr eaLnBrk="1" hangingPunct="1"/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Includes provisioning virtual hardware instances</a:t>
            </a:r>
          </a:p>
          <a:p>
            <a:pPr eaLnBrk="1" hangingPunct="1"/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Once setup, requesting infrastructure resources becomes entirely self service (e.g. Developers can get a shared DEV environment up and running with click of a button – in minutes) </a:t>
            </a:r>
          </a:p>
        </p:txBody>
      </p:sp>
      <p:pic>
        <p:nvPicPr>
          <p:cNvPr id="1638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962400"/>
            <a:ext cx="1814513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Integration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Integration (including various feedback mechanisms)</a:t>
            </a:r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754380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pitchFamily="-109" charset="-128"/>
                <a:cs typeface="ＭＳ Ｐゴシック" pitchFamily="-109" charset="-128"/>
              </a:rPr>
              <a:t>Continuous Delivery – Build Promotion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Build Management and Promotion</a:t>
            </a:r>
          </a:p>
        </p:txBody>
      </p:sp>
      <p:pic>
        <p:nvPicPr>
          <p:cNvPr id="4608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438400"/>
            <a:ext cx="7239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Installation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Creation of Installation distribution (if necessary)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362200"/>
            <a:ext cx="4775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Certification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Automated dashboard monitoring of build, deployment and installation processes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90800"/>
            <a:ext cx="7251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SCM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Parallel development (branching, tagging, codeline policies, etc.)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222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895600"/>
            <a:ext cx="45212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Patterns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371600"/>
          <a:ext cx="8458200" cy="43051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6211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Repository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Task-Level Commit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Minimal Dependencies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Private Build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6211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Continuous Feedback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Expeditious Fixes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Independent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Build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Single Command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6211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Externalize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Scripted Database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Automated Tests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Continuous Inspection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8873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Scripted Deployment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Disposable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Container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Decouple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Installation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Single-Command Provisioning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75828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Dedicated Machine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Tokenize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Developer Documentation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Protected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75828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Build Threshold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Deployment Test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Unified Deployment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Database Sandbox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312" name="Content Placeholder 2"/>
          <p:cNvSpPr>
            <a:spLocks noGrp="1"/>
          </p:cNvSpPr>
          <p:nvPr>
            <p:ph idx="1"/>
          </p:nvPr>
        </p:nvSpPr>
        <p:spPr>
          <a:xfrm>
            <a:off x="304800" y="5791200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  <a:hlinkClick r:id="rId3"/>
              </a:rPr>
              <a:t>http://bit.ly/aWz3qp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  <a:hlinkClick r:id="rId3"/>
              </a:rPr>
              <a:t>http://refcardz.dzone.com/refcardz/continuous-integration</a:t>
            </a: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- Summary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With Continuous Delivery, </a:t>
            </a:r>
            <a:r>
              <a:rPr lang="en-US" sz="2000" i="1" dirty="0" smtClean="0">
                <a:ea typeface="ＭＳ Ｐゴシック" pitchFamily="-109" charset="-128"/>
                <a:cs typeface="ＭＳ Ｐゴシック" pitchFamily="-109" charset="-128"/>
              </a:rPr>
              <a:t>releasing 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software becomes a “non event”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Using Continuous Delivery, teams can setup target environments on demand and in a matter of minutes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Teams can deliver software to users quickly and often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Teams are not encumbered submitting tickets to teams who might takes days or weeks to fulfill their </a:t>
            </a:r>
            <a:r>
              <a:rPr lang="en-US" sz="2000" dirty="0" err="1" smtClean="0">
                <a:ea typeface="ＭＳ Ｐゴシック" pitchFamily="-109" charset="-128"/>
                <a:cs typeface="ＭＳ Ｐゴシック" pitchFamily="-109" charset="-128"/>
              </a:rPr>
              <a:t>request(s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) (self</a:t>
            </a:r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-service)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CERF</a:t>
            </a:r>
          </a:p>
          <a:p>
            <a:pPr lvl="1" eaLnBrk="1" hangingPunct="1"/>
            <a:r>
              <a:rPr lang="en-US" sz="2000" dirty="0" smtClean="0">
                <a:cs typeface="ＭＳ Ｐゴシック" pitchFamily="-109" charset="-128"/>
              </a:rPr>
              <a:t>BDA Mission: </a:t>
            </a:r>
            <a:r>
              <a:rPr lang="en-US" sz="2000" dirty="0" smtClean="0">
                <a:hlinkClick r:id="rId3"/>
              </a:rPr>
              <a:t>https://wiki.nci.nih.gov/x/IJx8</a:t>
            </a:r>
            <a:endParaRPr lang="en-US" sz="2000" dirty="0" smtClean="0">
              <a:cs typeface="ＭＳ Ｐゴシック" pitchFamily="-109" charset="-128"/>
            </a:endParaRP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Tools We Use</a:t>
            </a:r>
          </a:p>
          <a:p>
            <a:pPr lvl="1" eaLnBrk="1" hangingPunct="1"/>
            <a:r>
              <a:rPr lang="en-US" sz="2000" dirty="0" smtClean="0">
                <a:cs typeface="ＭＳ Ｐゴシック" pitchFamily="-109" charset="-128"/>
              </a:rPr>
              <a:t>BDA Tech Stack: </a:t>
            </a:r>
            <a:r>
              <a:rPr lang="en-US" sz="2000" dirty="0" smtClean="0">
                <a:hlinkClick r:id="rId4"/>
              </a:rPr>
              <a:t>https://wiki.nci.nih.gov/x/Tpx8</a:t>
            </a:r>
            <a:endParaRPr lang="en-US" sz="2000" dirty="0" smtClean="0">
              <a:cs typeface="ＭＳ Ｐゴシック" pitchFamily="-109" charset="-128"/>
            </a:endParaRPr>
          </a:p>
          <a:p>
            <a:pPr eaLnBrk="1" hangingPunct="1"/>
            <a:endParaRPr lang="en-US" sz="200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6324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4267200"/>
            <a:ext cx="1219200" cy="151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1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129135"/>
            <a:ext cx="66159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Center Deployment Lead Enters Credentials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971800"/>
            <a:ext cx="6248400" cy="32052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4038600" y="3886200"/>
            <a:ext cx="2057400" cy="50292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2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129135"/>
            <a:ext cx="701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Deployment Lead Selects Application to Install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971800"/>
            <a:ext cx="6477000" cy="21849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3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1912203"/>
            <a:ext cx="701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Deployment Lead Enters Required Information and Clicks Provision Application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rcRect r="24029" b="10638"/>
          <a:stretch>
            <a:fillRect/>
          </a:stretch>
        </p:blipFill>
        <p:spPr>
          <a:xfrm>
            <a:off x="1981200" y="2943286"/>
            <a:ext cx="4572000" cy="371659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4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052935"/>
            <a:ext cx="701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Deployment Lead Receives Email Notification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81400"/>
            <a:ext cx="7143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5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052935"/>
            <a:ext cx="701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Working Application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99" y="2971800"/>
            <a:ext cx="6169525" cy="3276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- Summary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762000" y="1447800"/>
            <a:ext cx="6172200" cy="662405"/>
            <a:chOff x="685801" y="1638298"/>
            <a:chExt cx="6295862" cy="993605"/>
          </a:xfrm>
        </p:grpSpPr>
        <p:grpSp>
          <p:nvGrpSpPr>
            <p:cNvPr id="3" name="Group 15"/>
            <p:cNvGrpSpPr/>
            <p:nvPr/>
          </p:nvGrpSpPr>
          <p:grpSpPr>
            <a:xfrm>
              <a:off x="685801" y="1638298"/>
              <a:ext cx="621812" cy="993605"/>
              <a:chOff x="4067176" y="2943223"/>
              <a:chExt cx="621812" cy="993605"/>
            </a:xfrm>
          </p:grpSpPr>
          <p:pic>
            <p:nvPicPr>
              <p:cNvPr id="17" name="Picture 16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4161277" y="2967333"/>
                <a:ext cx="449984" cy="9694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1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07615" y="1838234"/>
              <a:ext cx="5674048" cy="6001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Center Deployment Lead Enters Credentials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1447800" y="5334000"/>
            <a:ext cx="7620000" cy="885825"/>
            <a:chOff x="1447800" y="5715000"/>
            <a:chExt cx="7620000" cy="885825"/>
          </a:xfrm>
        </p:grpSpPr>
        <p:sp>
          <p:nvSpPr>
            <p:cNvPr id="20" name="TextBox 19"/>
            <p:cNvSpPr txBox="1"/>
            <p:nvPr/>
          </p:nvSpPr>
          <p:spPr>
            <a:xfrm>
              <a:off x="44958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22" name="Picture 21" descr="bkg-navigation-3pc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800" y="6096000"/>
              <a:ext cx="6457950" cy="50482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981200" y="5802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058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762000" y="2233195"/>
            <a:ext cx="6480245" cy="662403"/>
            <a:chOff x="685801" y="1638298"/>
            <a:chExt cx="6610077" cy="993602"/>
          </a:xfrm>
        </p:grpSpPr>
        <p:grpSp>
          <p:nvGrpSpPr>
            <p:cNvPr id="6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33" name="Picture 32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4161277" y="2967331"/>
                <a:ext cx="449985" cy="969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2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307614" y="1805281"/>
              <a:ext cx="5988264" cy="6001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Deployment Lead Selects Application to Install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762000" y="2968727"/>
            <a:ext cx="7137405" cy="707886"/>
            <a:chOff x="685801" y="1598596"/>
            <a:chExt cx="7280403" cy="1061827"/>
          </a:xfrm>
        </p:grpSpPr>
        <p:grpSp>
          <p:nvGrpSpPr>
            <p:cNvPr id="8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38" name="Picture 37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4161277" y="2967331"/>
                <a:ext cx="449985" cy="969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3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384523" y="1598596"/>
              <a:ext cx="6581681" cy="10618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Deployment Lead Enters Required Information and </a:t>
              </a:r>
            </a:p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Clicks Provision Application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762000" y="3814145"/>
            <a:ext cx="6424070" cy="662404"/>
            <a:chOff x="685801" y="1638298"/>
            <a:chExt cx="6552776" cy="993602"/>
          </a:xfrm>
        </p:grpSpPr>
        <p:grpSp>
          <p:nvGrpSpPr>
            <p:cNvPr id="10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43" name="Picture 42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4161278" y="2967331"/>
                <a:ext cx="449985" cy="969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4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384523" y="1827191"/>
              <a:ext cx="5854054" cy="6001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Deployment Lead Receives Email Notification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762000" y="4595396"/>
            <a:ext cx="6256380" cy="662404"/>
            <a:chOff x="685801" y="1638298"/>
            <a:chExt cx="6381722" cy="993602"/>
          </a:xfrm>
        </p:grpSpPr>
        <p:grpSp>
          <p:nvGrpSpPr>
            <p:cNvPr id="12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48" name="Picture 47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4161278" y="2967332"/>
                <a:ext cx="449985" cy="96949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5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1384522" y="1827191"/>
              <a:ext cx="5683001" cy="6001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Working Application (from SVN source files)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Provisioning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+mj-lt"/>
              <a:buAutoNum type="arabicPeriod"/>
            </a:pP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Procures, installs and configures a virtual Linux hardware instance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Installs and configures Java, Ant and Subversion on the procured Linux instance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Installs and configures </a:t>
            </a:r>
            <a:r>
              <a:rPr lang="en-US" sz="1600" dirty="0" err="1" smtClean="0">
                <a:ea typeface="ＭＳ Ｐゴシック" pitchFamily="-109" charset="-128"/>
                <a:cs typeface="ＭＳ Ｐゴシック" pitchFamily="-109" charset="-128"/>
              </a:rPr>
              <a:t>MySQL</a:t>
            </a: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 database server for application. This includes creating database users and granting access to the newly created (empty) application database.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Creates a data storage volume on the virtual instance, attaches it and configures </a:t>
            </a:r>
            <a:r>
              <a:rPr lang="en-US" sz="1600" dirty="0" err="1" smtClean="0">
                <a:ea typeface="ＭＳ Ｐゴシック" pitchFamily="-109" charset="-128"/>
                <a:cs typeface="ＭＳ Ｐゴシック" pitchFamily="-109" charset="-128"/>
              </a:rPr>
              <a:t>MySQL</a:t>
            </a: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 to store the data files on the drive</a:t>
            </a:r>
            <a:endParaRPr lang="en-US" sz="1600" b="0" i="1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Performs a checkout of application source code from CBIIT SVN tag</a:t>
            </a:r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Assembles application database and inserts lookup data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Installs and configures the </a:t>
            </a:r>
            <a:r>
              <a:rPr lang="en-US" sz="1600" b="0" i="1" dirty="0" err="1" smtClean="0">
                <a:ea typeface="ＭＳ Ｐゴシック" pitchFamily="-109" charset="-128"/>
                <a:cs typeface="ＭＳ Ｐゴシック" pitchFamily="-109" charset="-128"/>
              </a:rPr>
              <a:t>JBoss</a:t>
            </a: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 web container including things like connecting the container to the </a:t>
            </a:r>
            <a:r>
              <a:rPr lang="en-US" sz="1600" b="0" i="1" dirty="0" err="1" smtClean="0">
                <a:ea typeface="ＭＳ Ｐゴシック" pitchFamily="-109" charset="-128"/>
                <a:cs typeface="ＭＳ Ｐゴシック" pitchFamily="-109" charset="-128"/>
              </a:rPr>
              <a:t>MySQL</a:t>
            </a: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 database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Builds and deploys the archive (e.g. WAR) and configures it for the </a:t>
            </a:r>
            <a:r>
              <a:rPr lang="en-US" sz="1600" b="0" i="1" dirty="0" err="1" smtClean="0">
                <a:ea typeface="ＭＳ Ｐゴシック" pitchFamily="-109" charset="-128"/>
                <a:cs typeface="ＭＳ Ｐゴシック" pitchFamily="-109" charset="-128"/>
              </a:rPr>
              <a:t>JBoss</a:t>
            </a: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 web container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Uses a dependency manager to download and configure class path for dependent tools required by application (e.g. Hibernate, Logging, etc.)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Makes application grid service available on the training grid portal</a:t>
            </a:r>
          </a:p>
          <a:p>
            <a:pPr eaLnBrk="1" hangingPunct="1"/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1844</Words>
  <Application>Microsoft Macintosh PowerPoint</Application>
  <PresentationFormat>On-screen Show (4:3)</PresentationFormat>
  <Paragraphs>256</Paragraphs>
  <Slides>26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Continuous Delivery</vt:lpstr>
      <vt:lpstr>Continuous Delivery</vt:lpstr>
      <vt:lpstr>Application Provisioner – Step 1</vt:lpstr>
      <vt:lpstr>Application Provisioner – Step 2</vt:lpstr>
      <vt:lpstr>Application Provisioner – Step 3</vt:lpstr>
      <vt:lpstr>Application Provisioner – Step 4</vt:lpstr>
      <vt:lpstr>Application Provisioner – Step 5</vt:lpstr>
      <vt:lpstr>Application Provisioner - Summary</vt:lpstr>
      <vt:lpstr>Continuous Delivery – Provisioning</vt:lpstr>
      <vt:lpstr>Continuous Delivery – System Requests</vt:lpstr>
      <vt:lpstr>BDA Tools and Support</vt:lpstr>
      <vt:lpstr>Continuous Delivery – The What</vt:lpstr>
      <vt:lpstr>Continuous Delivery – Build</vt:lpstr>
      <vt:lpstr>Continuous Delivery – Database</vt:lpstr>
      <vt:lpstr>Continuous Delivery – Code Analysis</vt:lpstr>
      <vt:lpstr>Continuous Delivery – Dependency Management</vt:lpstr>
      <vt:lpstr>Continuous Delivery – Testing</vt:lpstr>
      <vt:lpstr>Continuous Delivery – Documentation</vt:lpstr>
      <vt:lpstr>Continuous Delivery – Deployment</vt:lpstr>
      <vt:lpstr>Continuous Delivery – Integration</vt:lpstr>
      <vt:lpstr>Continuous Delivery – Build Promotion</vt:lpstr>
      <vt:lpstr>Continuous Delivery – Installation</vt:lpstr>
      <vt:lpstr>Continuous Delivery – Certification</vt:lpstr>
      <vt:lpstr>Continuous Delivery – SCM</vt:lpstr>
      <vt:lpstr>Continuous Delivery – Patterns</vt:lpstr>
      <vt:lpstr>Continuous Delivery - Summary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NCI</dc:creator>
  <cp:lastModifiedBy>Office 2004 Test Drive User</cp:lastModifiedBy>
  <cp:revision>141</cp:revision>
  <dcterms:created xsi:type="dcterms:W3CDTF">2010-03-15T16:00:47Z</dcterms:created>
  <dcterms:modified xsi:type="dcterms:W3CDTF">2010-03-15T16:05:57Z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