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48871-CAE5-9F4B-9F28-BEC0F1CCBFAF}" type="datetimeFigureOut">
              <a:rPr lang="en-US" smtClean="0"/>
              <a:pPr/>
              <a:t>12/7/09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4E68-443B-C542-A328-4A9CE12E09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266D3-6E8A-D241-AAA9-395C2EBBCB9C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CBFF814-232D-5743-A7BC-D1BA2B7D9B11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09F3-F7C9-5A47-B2C6-39366E36F341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643560-72DD-D849-9A1D-0C8061C0E04F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10869-6C04-A043-815F-4C0FA00D0F71}" type="slidenum">
              <a:rPr lang="en-US"/>
              <a:pPr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6C756D2-3CFA-1249-94D4-D38619D8FB38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0256F-C9A0-5246-86B6-3088FC247607}" type="slidenum">
              <a:rPr lang="en-US"/>
              <a:pPr/>
              <a:t>13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C43E60C-C4E1-B144-8212-21D1AA37ECBD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CCD8EF0-6AAA-0041-9AFA-B80AD3DCDAEB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E2DA4-E78A-874D-A0D3-AF6C27A96F03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4" y="4344025"/>
            <a:ext cx="5489575" cy="4114488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CAE48-51EF-F84D-A106-CE7B28C175E4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688B3C-61FA-AD41-AA48-BC1815AC277E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850BA-728D-CD4E-AECD-2226BFB02839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6C00B4-337F-3F45-A4F5-494A1E638367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F64FB-141C-5C41-87D0-6A90B0E65275}" type="slidenum">
              <a:rPr lang="en-US"/>
              <a:pPr/>
              <a:t>7</a:t>
            </a:fld>
            <a:endParaRPr lang="en-US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31DCCC-5141-3843-BD1B-407CA37D550F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17D47-2561-FB4B-958C-7BB43D2DADA2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0D3D530-C1C6-F24B-BE26-5212D87CB89D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4926"/>
            <a:ext cx="2971800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7A38AF1-9229-6C4A-860A-DF4B647E8706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/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646BFD8-4CDE-5845-94E8-B05EEADE9A7B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2F443-5CA8-4449-87AB-F99CF7C9AD30}" type="slidenum">
              <a:rPr lang="en-US"/>
              <a:pPr/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124E64-4CB0-1A43-A467-28EA636CA40B}" type="datetime1">
              <a:rPr lang="en-US"/>
              <a:pPr/>
              <a:t>12/7/09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2" descr="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2647" name="Picture 9" descr="final_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399213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"/>
            <a:ext cx="20193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59055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4" name="Picture 10" descr="SBits-ppt-b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2709" name="Picture 14" descr="final_logo_rgb"/>
          <p:cNvPicPr>
            <a:picLocks noChangeAspect="1" noChangeArrowheads="1"/>
          </p:cNvPicPr>
          <p:nvPr/>
        </p:nvPicPr>
        <p:blipFill>
          <a:blip r:embed="rId15"/>
          <a:srcRect r="81842"/>
          <a:stretch>
            <a:fillRect/>
          </a:stretch>
        </p:blipFill>
        <p:spPr bwMode="auto">
          <a:xfrm>
            <a:off x="74613" y="104775"/>
            <a:ext cx="68738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87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29287D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87D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29287D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ncicb@pop.nci.nih.gov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big.nci.nih.gov/tools/c3pr" TargetMode="External"/><Relationship Id="rId4" Type="http://schemas.openxmlformats.org/officeDocument/2006/relationships/hyperlink" Target="https://demo.semanticbits.com/c3pr" TargetMode="External"/><Relationship Id="rId5" Type="http://schemas.openxmlformats.org/officeDocument/2006/relationships/hyperlink" Target="https://cabig-kc.nci.nih.gov/CTMS/KC/index.php/C3PR" TargetMode="External"/><Relationship Id="rId6" Type="http://schemas.openxmlformats.org/officeDocument/2006/relationships/hyperlink" Target="mailto:wesley.wiggins@semanticbits.com" TargetMode="External"/><Relationship Id="rId7" Type="http://schemas.openxmlformats.org/officeDocument/2006/relationships/hyperlink" Target="mailto:p.agarwal@duke.edu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cer.duke.edu/" TargetMode="External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Cancer Central Clinical Participant Registry (C3PR): </a:t>
            </a:r>
            <a:br>
              <a:rPr lang="en-US" b="1" dirty="0" smtClean="0"/>
            </a:br>
            <a:r>
              <a:rPr lang="en-US" b="1" dirty="0" smtClean="0"/>
              <a:t>An Introduction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Getting Started: </a:t>
            </a:r>
            <a:br>
              <a:rPr lang="en-US" sz="2600" dirty="0"/>
            </a:br>
            <a:r>
              <a:rPr lang="en-US" sz="2600" dirty="0"/>
              <a:t>A Glance at the Technology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Tool Platform: </a:t>
            </a:r>
            <a:r>
              <a:rPr lang="en-US" sz="2000" b="0"/>
              <a:t>Web application hosted by an institution – requires a web browser for end user access</a:t>
            </a:r>
            <a:br>
              <a:rPr lang="en-US" sz="2000" b="0"/>
            </a:br>
            <a:endParaRPr lang="en-US" sz="2000" b="0"/>
          </a:p>
          <a:p>
            <a:pPr eaLnBrk="1" hangingPunct="1"/>
            <a:r>
              <a:rPr lang="en-US" sz="2000"/>
              <a:t>Key Prerequisites: </a:t>
            </a:r>
            <a:r>
              <a:rPr lang="en-US" sz="2000" b="0"/>
              <a:t>Database (Oracle or Postgres), Application container (Tomcat), Java  </a:t>
            </a:r>
            <a:br>
              <a:rPr lang="en-US" sz="2000" b="0"/>
            </a:br>
            <a:endParaRPr lang="en-US" sz="2000" b="0"/>
          </a:p>
          <a:p>
            <a:pPr eaLnBrk="1" hangingPunct="1"/>
            <a:r>
              <a:rPr lang="en-US" sz="2000"/>
              <a:t>End User Readiness:  </a:t>
            </a:r>
            <a:r>
              <a:rPr lang="en-US" sz="2000" b="0"/>
              <a:t>Administrators installing C3PR will require familiarity with databases and web applications; users of C3PR will require basic clinical knowledge and some training/orientation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7053" y="4029925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Resources and Next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Adopting C3PR </a:t>
            </a:r>
            <a:br>
              <a:rPr lang="en-US" sz="2600" dirty="0"/>
            </a:br>
            <a:r>
              <a:rPr lang="en-US" sz="2600" dirty="0"/>
              <a:t>Release Timeline and Future Plans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sz="2000" dirty="0"/>
              <a:t>Release Information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900" b="0" dirty="0"/>
          </a:p>
          <a:p>
            <a:pPr marL="228600" indent="-228600" eaLnBrk="1" hangingPunct="1"/>
            <a:r>
              <a:rPr lang="en-US" sz="1600" b="0" dirty="0"/>
              <a:t>Current Version Number:  2.8</a:t>
            </a:r>
          </a:p>
          <a:p>
            <a:pPr marL="228600" indent="-228600" eaLnBrk="1" hangingPunct="1"/>
            <a:r>
              <a:rPr lang="en-US" sz="1600" b="0" dirty="0"/>
              <a:t>Release Date: December 2009 </a:t>
            </a:r>
          </a:p>
          <a:p>
            <a:pPr marL="228600" indent="-228600" eaLnBrk="1" hangingPunct="1"/>
            <a:r>
              <a:rPr lang="en-US" sz="1600" b="0" dirty="0" err="1"/>
              <a:t>caGrid</a:t>
            </a:r>
            <a:r>
              <a:rPr lang="en-US" sz="1600" b="0" dirty="0"/>
              <a:t> Enabled </a:t>
            </a: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endParaRPr lang="en-US" sz="1800" b="0" dirty="0">
              <a:solidFill>
                <a:srgbClr val="3333FF"/>
              </a:solidFill>
            </a:endParaRP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Development Schedule</a:t>
            </a:r>
            <a:br>
              <a:rPr lang="en-US" sz="2000" dirty="0"/>
            </a:br>
            <a:endParaRPr lang="en-US" sz="8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Release 3.0 in May, 2010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Planned enhancements include; further integration with RSS; enhanced reporting such as Summary 4; customization to fields and diseases; enhanced multi-site trial support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Development is active with requirements gathering from adopters (Duke, Wake), elaborators (Mayo, CALGB, </a:t>
            </a:r>
            <a:r>
              <a:rPr lang="en-US" sz="1800" b="0" dirty="0" err="1"/>
              <a:t>Westat</a:t>
            </a:r>
            <a:r>
              <a:rPr lang="en-US" sz="1800" b="0" dirty="0"/>
              <a:t>), </a:t>
            </a:r>
            <a:r>
              <a:rPr lang="en-US" sz="1800" b="0" dirty="0" err="1"/>
              <a:t>caBIG</a:t>
            </a:r>
            <a:r>
              <a:rPr lang="en-US" sz="1800" b="0" dirty="0"/>
              <a:t>, and the cancer research community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sz="1800" b="0" dirty="0"/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Support Available</a:t>
            </a:r>
            <a:br>
              <a:rPr lang="en-US" sz="1800" dirty="0"/>
            </a:br>
            <a:endParaRPr lang="en-US" sz="9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600" b="0" dirty="0">
                <a:hlinkClick r:id="rId3"/>
              </a:rPr>
              <a:t>ncicb@pop.nci.nih.gov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406" y="-14253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Information Resources </a:t>
            </a:r>
            <a:r>
              <a:rPr lang="en-US" dirty="0"/>
              <a:t>for C3PR</a:t>
            </a:r>
          </a:p>
        </p:txBody>
      </p:sp>
      <p:graphicFrame>
        <p:nvGraphicFramePr>
          <p:cNvPr id="50205" name="Group 29"/>
          <p:cNvGraphicFramePr>
            <a:graphicFrameLocks noGrp="1"/>
          </p:cNvGraphicFramePr>
          <p:nvPr>
            <p:ph sz="half" idx="1"/>
          </p:nvPr>
        </p:nvGraphicFramePr>
        <p:xfrm>
          <a:off x="304800" y="1568450"/>
          <a:ext cx="8610600" cy="3618738"/>
        </p:xfrm>
        <a:graphic>
          <a:graphicData uri="http://schemas.openxmlformats.org/drawingml/2006/table">
            <a:tbl>
              <a:tblPr/>
              <a:tblGrid>
                <a:gridCol w="3155950"/>
                <a:gridCol w="545465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C3PR Online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Tool Landing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Access to Demo Passwords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URL: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4"/>
                        </a:rPr>
                        <a:t>https://demo.semanticbits.com/c3pr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User: c3pr_admin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Password: c3pr_admin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Role: Administrator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Software Development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Project Site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5"/>
                        </a:rPr>
                        <a:t>https://cabig-kc.nci.nih.gov/CTMS/KC/index.php/C3PR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Contacts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Wesley Wiggins: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6"/>
                        </a:rPr>
                        <a:t>wesley.wiggins@semanticbits.com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Pankaj Agarwal: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7"/>
                        </a:rPr>
                        <a:t>p.agarwal@duke.edu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533400" y="3352800"/>
            <a:ext cx="8382000" cy="2438400"/>
          </a:xfrm>
          <a:prstGeom prst="rect">
            <a:avLst/>
          </a:prstGeom>
          <a:solidFill>
            <a:srgbClr val="BAE2EF">
              <a:alpha val="39999"/>
            </a:srgbClr>
          </a:solidFill>
          <a:ln w="38100">
            <a:solidFill>
              <a:srgbClr val="00A1D7">
                <a:alpha val="25098"/>
              </a:srgb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 b="1">
                <a:solidFill>
                  <a:schemeClr val="bg2"/>
                </a:solidFill>
              </a:rPr>
              <a:t>The goal of this demo is to introduce you to the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capabilities and benefits of C3PR that are available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for adoption from caBIG™.  You can also adapt your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existing registration tool to become caBIG™ compatible </a:t>
            </a:r>
          </a:p>
          <a:p>
            <a:r>
              <a:rPr lang="en-US" sz="2400" b="1">
                <a:solidFill>
                  <a:schemeClr val="bg2"/>
                </a:solidFill>
              </a:rPr>
              <a:t>or set up your tool to interface with this one.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 and Goal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Overview and Introduction to C3PR</a:t>
            </a:r>
          </a:p>
          <a:p>
            <a:pPr eaLnBrk="1" hangingPunct="1"/>
            <a:r>
              <a:rPr lang="en-US" sz="2400"/>
              <a:t>Demonstration of user functionalities</a:t>
            </a:r>
          </a:p>
          <a:p>
            <a:pPr eaLnBrk="1" hangingPunct="1"/>
            <a:r>
              <a:rPr lang="en-US" sz="2400"/>
              <a:t>Resources and Next Steps </a:t>
            </a:r>
          </a:p>
          <a:p>
            <a:pPr eaLnBrk="1" hangingPunct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953000"/>
          </a:xfrm>
        </p:spPr>
        <p:txBody>
          <a:bodyPr/>
          <a:lstStyle/>
          <a:p>
            <a:pPr eaLnBrk="1" hangingPunct="1"/>
            <a:r>
              <a:rPr lang="en-US" sz="2000"/>
              <a:t>C3PR Release 1</a:t>
            </a:r>
          </a:p>
          <a:p>
            <a:pPr lvl="1" eaLnBrk="1" hangingPunct="1"/>
            <a:r>
              <a:rPr lang="en-US" sz="2000"/>
              <a:t>Developed by Nortel Solutions</a:t>
            </a:r>
          </a:p>
          <a:p>
            <a:pPr lvl="1" eaLnBrk="1" hangingPunct="1"/>
            <a:r>
              <a:rPr lang="en-US" sz="2000"/>
              <a:t>Baseline functionality for registering patients to pre-defined protocols</a:t>
            </a:r>
          </a:p>
          <a:p>
            <a:pPr lvl="1" eaLnBrk="1" hangingPunct="1"/>
            <a:r>
              <a:rPr lang="en-US" sz="2000"/>
              <a:t>Released for testing in 2004, production in 2006</a:t>
            </a:r>
          </a:p>
          <a:p>
            <a:pPr lvl="1" eaLnBrk="1" hangingPunct="1">
              <a:buFontTx/>
              <a:buNone/>
            </a:pPr>
            <a:endParaRPr lang="en-US" sz="2000"/>
          </a:p>
          <a:p>
            <a:pPr eaLnBrk="1" hangingPunct="1"/>
            <a:r>
              <a:rPr lang="en-US" sz="2000" b="0"/>
              <a:t> </a:t>
            </a:r>
            <a:r>
              <a:rPr lang="en-US" sz="2000"/>
              <a:t>C3PR Release 2</a:t>
            </a:r>
            <a:endParaRPr lang="en-US" sz="2000" b="0"/>
          </a:p>
          <a:p>
            <a:pPr lvl="1" eaLnBrk="1" hangingPunct="1"/>
            <a:r>
              <a:rPr lang="en-US" sz="2000"/>
              <a:t>Developed by Duke Comprehensive Cancer Center</a:t>
            </a:r>
          </a:p>
          <a:p>
            <a:pPr lvl="1" eaLnBrk="1" hangingPunct="1"/>
            <a:r>
              <a:rPr lang="en-US" sz="2000"/>
              <a:t>Extends the Release 1 functionality</a:t>
            </a:r>
          </a:p>
          <a:p>
            <a:pPr lvl="1" eaLnBrk="1" hangingPunct="1"/>
            <a:r>
              <a:rPr lang="en-US" sz="2000"/>
              <a:t>Project began in November 2006, production in 2008</a:t>
            </a:r>
          </a:p>
          <a:p>
            <a:pPr lvl="1" eaLnBrk="1" hangingPunct="1"/>
            <a:r>
              <a:rPr lang="en-US" sz="2000"/>
              <a:t>Release 2.8 to be included with caBIG Clinical Trials Suite (CCTS) 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253038" y="2662238"/>
            <a:ext cx="1587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Tracks the patient </a:t>
            </a:r>
            <a:br>
              <a:rPr lang="en-US" sz="1200"/>
            </a:br>
            <a:r>
              <a:rPr lang="en-US" sz="1200"/>
              <a:t>throughout the study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 rot="-2259526">
            <a:off x="853821" y="2652029"/>
            <a:ext cx="1286380" cy="258541"/>
          </a:xfrm>
          <a:prstGeom prst="rightArrow">
            <a:avLst>
              <a:gd name="adj1" fmla="val 50000"/>
              <a:gd name="adj2" fmla="val 1083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810000" y="2133600"/>
            <a:ext cx="1295400" cy="228600"/>
          </a:xfrm>
          <a:prstGeom prst="rightArrow">
            <a:avLst>
              <a:gd name="adj1" fmla="val 50000"/>
              <a:gd name="adj2" fmla="val 1125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68263" y="4605338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Patient visits the </a:t>
            </a:r>
          </a:p>
          <a:p>
            <a:r>
              <a:rPr lang="en-US" sz="1200"/>
              <a:t>Physician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1860550" y="2590800"/>
            <a:ext cx="1827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Eligibility is verified</a:t>
            </a:r>
          </a:p>
          <a:p>
            <a:r>
              <a:rPr lang="en-US" sz="1200"/>
              <a:t>and patient is registered </a:t>
            </a:r>
            <a:br>
              <a:rPr lang="en-US" sz="1200"/>
            </a:br>
            <a:r>
              <a:rPr lang="en-US" sz="1200"/>
              <a:t>to a study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097463" y="4876800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222268"/>
                </a:solidFill>
              </a:rPr>
              <a:t>Lab Viewer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4800600" y="6019800"/>
            <a:ext cx="1582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labs, loads</a:t>
            </a:r>
            <a:br>
              <a:rPr lang="en-US" sz="1200"/>
            </a:br>
            <a:r>
              <a:rPr lang="en-US" sz="1200"/>
              <a:t>them into the CDMS</a:t>
            </a:r>
            <a:br>
              <a:rPr lang="en-US" sz="1200"/>
            </a:br>
            <a:r>
              <a:rPr lang="en-US" sz="1200"/>
              <a:t>and AE system</a:t>
            </a: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6867525" y="4981575"/>
            <a:ext cx="18176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Clinical data is captured</a:t>
            </a:r>
          </a:p>
        </p:txBody>
      </p:sp>
      <p:sp>
        <p:nvSpPr>
          <p:cNvPr id="24590" name="AutoShape 17"/>
          <p:cNvSpPr>
            <a:spLocks noChangeArrowheads="1"/>
          </p:cNvSpPr>
          <p:nvPr/>
        </p:nvSpPr>
        <p:spPr bwMode="auto">
          <a:xfrm rot="-2080483">
            <a:off x="4102100" y="3314700"/>
            <a:ext cx="1344613" cy="257175"/>
          </a:xfrm>
          <a:prstGeom prst="leftRightArrow">
            <a:avLst>
              <a:gd name="adj1" fmla="val 50000"/>
              <a:gd name="adj2" fmla="val 10456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Background</a:t>
            </a:r>
            <a:br>
              <a:rPr lang="en-US" sz="2000" dirty="0" smtClean="0"/>
            </a:br>
            <a:r>
              <a:rPr lang="en-US" sz="2000" b="0" dirty="0" smtClean="0"/>
              <a:t>Where does a participant registry fit in?</a:t>
            </a:r>
          </a:p>
        </p:txBody>
      </p:sp>
      <p:sp>
        <p:nvSpPr>
          <p:cNvPr id="24594" name="Text Box 23"/>
          <p:cNvSpPr txBox="1">
            <a:spLocks noChangeArrowheads="1"/>
          </p:cNvSpPr>
          <p:nvPr/>
        </p:nvSpPr>
        <p:spPr bwMode="auto">
          <a:xfrm>
            <a:off x="1509713" y="1143000"/>
            <a:ext cx="2528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Central Clinical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Participant Registry (C3PR)</a:t>
            </a:r>
          </a:p>
        </p:txBody>
      </p:sp>
      <p:sp>
        <p:nvSpPr>
          <p:cNvPr id="24595" name="Text Box 24"/>
          <p:cNvSpPr txBox="1">
            <a:spLocks noChangeArrowheads="1"/>
          </p:cNvSpPr>
          <p:nvPr/>
        </p:nvSpPr>
        <p:spPr bwMode="auto">
          <a:xfrm>
            <a:off x="4702175" y="1096963"/>
            <a:ext cx="2689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Patient Study Calendar (PSC)</a:t>
            </a:r>
          </a:p>
        </p:txBody>
      </p:sp>
      <p:sp>
        <p:nvSpPr>
          <p:cNvPr id="24596" name="Text Box 25"/>
          <p:cNvSpPr txBox="1">
            <a:spLocks noChangeArrowheads="1"/>
          </p:cNvSpPr>
          <p:nvPr/>
        </p:nvSpPr>
        <p:spPr bwMode="auto">
          <a:xfrm>
            <a:off x="6477000" y="3429000"/>
            <a:ext cx="2598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Clinical Trial Data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Management Systems (C3D)</a:t>
            </a:r>
          </a:p>
        </p:txBody>
      </p:sp>
      <p:sp>
        <p:nvSpPr>
          <p:cNvPr id="24597" name="Text Box 26"/>
          <p:cNvSpPr txBox="1">
            <a:spLocks noChangeArrowheads="1"/>
          </p:cNvSpPr>
          <p:nvPr/>
        </p:nvSpPr>
        <p:spPr bwMode="auto">
          <a:xfrm>
            <a:off x="1752600" y="3733800"/>
            <a:ext cx="2589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Adverse Event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Reporting System (caAERS)</a:t>
            </a:r>
          </a:p>
        </p:txBody>
      </p:sp>
      <p:sp>
        <p:nvSpPr>
          <p:cNvPr id="24598" name="Text Box 27"/>
          <p:cNvSpPr txBox="1">
            <a:spLocks noChangeArrowheads="1"/>
          </p:cNvSpPr>
          <p:nvPr/>
        </p:nvSpPr>
        <p:spPr bwMode="auto">
          <a:xfrm>
            <a:off x="2101850" y="5221288"/>
            <a:ext cx="1890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adverse events</a:t>
            </a:r>
          </a:p>
          <a:p>
            <a:r>
              <a:rPr lang="en-US" sz="1200"/>
              <a:t>and any associated</a:t>
            </a:r>
          </a:p>
          <a:p>
            <a:r>
              <a:rPr lang="en-US" sz="1200"/>
              <a:t>schedule changes</a:t>
            </a:r>
          </a:p>
        </p:txBody>
      </p:sp>
      <p:sp>
        <p:nvSpPr>
          <p:cNvPr id="2" name="AutoShape 29"/>
          <p:cNvSpPr>
            <a:spLocks noChangeArrowheads="1"/>
          </p:cNvSpPr>
          <p:nvPr/>
        </p:nvSpPr>
        <p:spPr bwMode="auto">
          <a:xfrm rot="-2599900">
            <a:off x="5872083" y="4918309"/>
            <a:ext cx="1100137" cy="228600"/>
          </a:xfrm>
          <a:prstGeom prst="rightArrow">
            <a:avLst>
              <a:gd name="adj1" fmla="val 50000"/>
              <a:gd name="adj2" fmla="val 12031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9" name="AutoShape 30"/>
          <p:cNvSpPr>
            <a:spLocks noChangeArrowheads="1"/>
          </p:cNvSpPr>
          <p:nvPr/>
        </p:nvSpPr>
        <p:spPr bwMode="auto">
          <a:xfrm rot="-8521081">
            <a:off x="3827451" y="4830711"/>
            <a:ext cx="1172581" cy="244578"/>
          </a:xfrm>
          <a:prstGeom prst="right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4605" name="Picture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013" y="41910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6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5413" y="3276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7" name="Picture 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16163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8" name="Picture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60988" y="1371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9" name="Picture 3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95875" y="50800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0" name="Picture 3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29463" y="3886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1" name="Picture 2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89538" y="3762375"/>
            <a:ext cx="6699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2" name="Text Box 27"/>
          <p:cNvSpPr txBox="1">
            <a:spLocks noChangeArrowheads="1"/>
          </p:cNvSpPr>
          <p:nvPr/>
        </p:nvSpPr>
        <p:spPr bwMode="auto">
          <a:xfrm>
            <a:off x="4905375" y="4371975"/>
            <a:ext cx="1238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Data Exchange</a:t>
            </a:r>
          </a:p>
        </p:txBody>
      </p:sp>
      <p:sp>
        <p:nvSpPr>
          <p:cNvPr id="24613" name="Text Box 24"/>
          <p:cNvSpPr txBox="1">
            <a:spLocks noChangeArrowheads="1"/>
          </p:cNvSpPr>
          <p:nvPr/>
        </p:nvSpPr>
        <p:spPr bwMode="auto">
          <a:xfrm>
            <a:off x="4768850" y="3505200"/>
            <a:ext cx="151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Integration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Using C3PR </a:t>
            </a:r>
            <a:br>
              <a:rPr lang="en-US" sz="2600" dirty="0"/>
            </a:br>
            <a:r>
              <a:rPr lang="en-US" sz="2600" dirty="0"/>
              <a:t>Who and Why?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sz="2000" dirty="0"/>
              <a:t>Target Users:</a:t>
            </a:r>
          </a:p>
          <a:p>
            <a:pPr lvl="1" eaLnBrk="1" hangingPunct="1"/>
            <a:r>
              <a:rPr lang="en-US" sz="2000" u="sng" dirty="0"/>
              <a:t>Registrars</a:t>
            </a:r>
            <a:r>
              <a:rPr lang="en-US" sz="2000" dirty="0"/>
              <a:t>: register subjects to studies</a:t>
            </a:r>
          </a:p>
          <a:p>
            <a:pPr lvl="1" eaLnBrk="1" hangingPunct="1"/>
            <a:r>
              <a:rPr lang="en-US" sz="2000" u="sng" dirty="0"/>
              <a:t>Site Coordinators: monitor all study site activity </a:t>
            </a:r>
            <a:endParaRPr lang="en-US" sz="2000" dirty="0"/>
          </a:p>
          <a:p>
            <a:pPr lvl="1" eaLnBrk="1" hangingPunct="1"/>
            <a:r>
              <a:rPr lang="en-US" sz="2000" u="sng" dirty="0"/>
              <a:t>Study Coordinators</a:t>
            </a:r>
            <a:r>
              <a:rPr lang="en-US" sz="2000" dirty="0"/>
              <a:t>: monitor study activity and update the study definition </a:t>
            </a:r>
          </a:p>
          <a:p>
            <a:pPr lvl="1" eaLnBrk="1" hangingPunct="1"/>
            <a:r>
              <a:rPr lang="en-US" sz="2000" u="sng" dirty="0"/>
              <a:t>Administrators</a:t>
            </a:r>
            <a:r>
              <a:rPr lang="en-US" sz="2000" dirty="0"/>
              <a:t>: administer clinical applications and systems</a:t>
            </a:r>
          </a:p>
          <a:p>
            <a:pPr eaLnBrk="1" hangingPunct="1"/>
            <a:endParaRPr lang="en-US" sz="2000" b="0" dirty="0"/>
          </a:p>
          <a:p>
            <a:pPr eaLnBrk="1" hangingPunct="1"/>
            <a:r>
              <a:rPr lang="en-US" sz="2000" dirty="0"/>
              <a:t>Core Functions / Modules</a:t>
            </a:r>
          </a:p>
          <a:p>
            <a:pPr lvl="1" eaLnBrk="1" hangingPunct="1"/>
            <a:r>
              <a:rPr lang="en-US" sz="2000" dirty="0"/>
              <a:t>Subject Management</a:t>
            </a:r>
          </a:p>
          <a:p>
            <a:pPr lvl="1" eaLnBrk="1" hangingPunct="1"/>
            <a:r>
              <a:rPr lang="en-US" sz="2000" dirty="0"/>
              <a:t>Protocol Management</a:t>
            </a:r>
          </a:p>
          <a:p>
            <a:pPr lvl="1" eaLnBrk="1" hangingPunct="1"/>
            <a:r>
              <a:rPr lang="en-US" sz="2000" dirty="0"/>
              <a:t>Registration Management </a:t>
            </a:r>
          </a:p>
          <a:p>
            <a:pPr lvl="1" eaLnBrk="1" hangingPunct="1"/>
            <a:r>
              <a:rPr lang="en-US" sz="2000" dirty="0"/>
              <a:t>Reporting</a:t>
            </a:r>
          </a:p>
          <a:p>
            <a:pPr lvl="1" eaLnBrk="1" hangingPunct="1"/>
            <a:r>
              <a:rPr lang="en-US" sz="2000" dirty="0"/>
              <a:t>Integration with other clinical applications</a:t>
            </a:r>
          </a:p>
          <a:p>
            <a:pPr lvl="1" eaLnBrk="1" hangingPunct="1"/>
            <a:r>
              <a:rPr lang="en-US" sz="2000" dirty="0"/>
              <a:t>Personnel Management</a:t>
            </a:r>
          </a:p>
          <a:p>
            <a:pPr lvl="1" eaLnBrk="1" hangingPunct="1"/>
            <a:endParaRPr lang="en-US" sz="2000" dirty="0"/>
          </a:p>
          <a:p>
            <a:pPr eaLnBrk="1" hangingPunct="1">
              <a:buFontTx/>
              <a:buNone/>
            </a:pPr>
            <a:endParaRPr lang="en-US" sz="2400" b="0" dirty="0"/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solidFill>
                  <a:schemeClr val="accent2"/>
                </a:solidFill>
              </a:rPr>
              <a:t>Benefits of Using </a:t>
            </a:r>
            <a:r>
              <a:rPr lang="en-US" sz="2600" smtClean="0">
                <a:solidFill>
                  <a:schemeClr val="accent2"/>
                </a:solidFill>
              </a:rPr>
              <a:t>C3PR 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Subject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smtClean="0"/>
              <a:t>Participating patients</a:t>
            </a:r>
            <a:r>
              <a:rPr lang="en-US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Protocol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smtClean="0"/>
              <a:t>Study structure, diseases, notifications, blinded studies, companion studies, amendments</a:t>
            </a:r>
            <a:r>
              <a:rPr lang="en-US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Registration Management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smtClean="0"/>
              <a:t>Consent, eligibility, stratification, randomization, screening, enrollment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Reporting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smtClean="0"/>
              <a:t>Registrations, protocols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i="1" smtClean="0"/>
          </a:p>
          <a:p>
            <a:pPr eaLnBrk="1" hangingPunct="1">
              <a:lnSpc>
                <a:spcPct val="80000"/>
              </a:lnSpc>
            </a:pPr>
            <a:endParaRPr lang="en-US" sz="2800" i="1" smtClean="0"/>
          </a:p>
          <a:p>
            <a:pPr eaLnBrk="1" hangingPunct="1">
              <a:lnSpc>
                <a:spcPct val="80000"/>
              </a:lnSpc>
            </a:pPr>
            <a:endParaRPr lang="en-US" sz="2400" b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0" smtClean="0"/>
          </a:p>
          <a:p>
            <a:pPr eaLnBrk="1" hangingPunct="1">
              <a:lnSpc>
                <a:spcPct val="80000"/>
              </a:lnSpc>
            </a:pPr>
            <a:endParaRPr lang="en-US" b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8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chemeClr val="accent2"/>
                </a:solidFill>
              </a:rPr>
              <a:t>More on How C3PR Benefits Your Research</a:t>
            </a:r>
            <a:endParaRPr lang="en-US" sz="2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Integrate</a:t>
            </a:r>
            <a:r>
              <a:rPr lang="en-US" sz="2400" dirty="0"/>
              <a:t> with other clinical systems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lvl="1" eaLnBrk="1" hangingPunct="1"/>
            <a:r>
              <a:rPr lang="en-US" sz="2400" b="1" dirty="0" err="1"/>
              <a:t>caBIG</a:t>
            </a:r>
            <a:r>
              <a:rPr lang="en-US" sz="2400" b="1" dirty="0"/>
              <a:t> Clinical Trials </a:t>
            </a:r>
            <a:r>
              <a:rPr lang="en-US" sz="2400" b="1" dirty="0" smtClean="0"/>
              <a:t>Suite (CCTS)</a:t>
            </a:r>
          </a:p>
          <a:p>
            <a:pPr lvl="2" eaLnBrk="1" hangingPunct="1"/>
            <a:r>
              <a:rPr lang="en-US" sz="2200" dirty="0"/>
              <a:t>Patient Study Calendar (PSC)</a:t>
            </a:r>
          </a:p>
          <a:p>
            <a:pPr lvl="2" eaLnBrk="1" hangingPunct="1"/>
            <a:r>
              <a:rPr lang="en-US" sz="2200" dirty="0"/>
              <a:t>Cancer Adverse Events Reporting System (</a:t>
            </a:r>
            <a:r>
              <a:rPr lang="en-US" sz="2200" dirty="0" err="1"/>
              <a:t>caAERS</a:t>
            </a:r>
            <a:r>
              <a:rPr lang="en-US" sz="2200" dirty="0"/>
              <a:t>)</a:t>
            </a:r>
          </a:p>
          <a:p>
            <a:pPr lvl="2" eaLnBrk="1" hangingPunct="1"/>
            <a:r>
              <a:rPr lang="en-US" sz="2200" dirty="0"/>
              <a:t>Cancer Central Clinical Database (C3D)</a:t>
            </a:r>
          </a:p>
          <a:p>
            <a:pPr lvl="2" eaLnBrk="1" hangingPunct="1"/>
            <a:r>
              <a:rPr lang="en-US" sz="2200" dirty="0" err="1"/>
              <a:t>LabViewer</a:t>
            </a:r>
            <a:r>
              <a:rPr lang="en-US" sz="2200" dirty="0"/>
              <a:t> / Clinical Trial Object Data System (CTODS)</a:t>
            </a:r>
            <a:endParaRPr lang="en-US" sz="2400" b="1" dirty="0"/>
          </a:p>
          <a:p>
            <a:pPr lvl="1" eaLnBrk="1" hangingPunct="1"/>
            <a:r>
              <a:rPr lang="en-US" sz="2400" b="1" dirty="0"/>
              <a:t>Multi-site Trials</a:t>
            </a:r>
          </a:p>
          <a:p>
            <a:pPr lvl="2" eaLnBrk="1" hangingPunct="1"/>
            <a:r>
              <a:rPr lang="en-US" sz="2200" dirty="0"/>
              <a:t>Coordinating site shares study definition with affiliate sites</a:t>
            </a:r>
          </a:p>
          <a:p>
            <a:pPr lvl="2" eaLnBrk="1" hangingPunct="1"/>
            <a:r>
              <a:rPr lang="en-US" sz="2200" dirty="0"/>
              <a:t>Affiliate sites exchange registration information</a:t>
            </a:r>
          </a:p>
          <a:p>
            <a:pPr lvl="1" eaLnBrk="1" hangingPunct="1"/>
            <a:r>
              <a:rPr lang="en-US" sz="2400" b="1" dirty="0"/>
              <a:t>NCI Enterprise Services</a:t>
            </a:r>
          </a:p>
          <a:p>
            <a:pPr lvl="2" eaLnBrk="1" hangingPunct="1"/>
            <a:r>
              <a:rPr lang="en-US" sz="2200" dirty="0"/>
              <a:t>Access to Clinical Trials Reporting Program (CTRP) data, such as protocols, persons and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63564" y="3887388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Demonstration of C3PR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7540" y="-20732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/>
              <a:t>Key Functions for Demo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4151313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sz="1800" b="0"/>
          </a:p>
          <a:p>
            <a:pPr marL="228600" indent="-228600" eaLnBrk="1" hangingPunct="1">
              <a:buFontTx/>
              <a:buNone/>
            </a:pPr>
            <a:endParaRPr lang="en-US" sz="160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81600" y="1447800"/>
            <a:ext cx="3962400" cy="4419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/>
              <a:t>     Adopters of C3PR</a:t>
            </a:r>
          </a:p>
          <a:p>
            <a:pPr marL="0" indent="0" eaLnBrk="1" hangingPunct="1">
              <a:buFontTx/>
              <a:buNone/>
            </a:pPr>
            <a:endParaRPr lang="en-US" sz="2400"/>
          </a:p>
          <a:p>
            <a:pPr marL="0" indent="0" eaLnBrk="1" hangingPunct="1">
              <a:buFontTx/>
              <a:buNone/>
            </a:pPr>
            <a:endParaRPr lang="en-US" sz="2400"/>
          </a:p>
          <a:p>
            <a:pPr marL="0" indent="0" eaLnBrk="1" hangingPunct="1">
              <a:buFontTx/>
              <a:buNone/>
            </a:pPr>
            <a:endParaRPr lang="en-US" sz="2800" b="0"/>
          </a:p>
          <a:p>
            <a:pPr marL="0" indent="0" eaLnBrk="1" hangingPunct="1">
              <a:buFontTx/>
              <a:buNone/>
            </a:pPr>
            <a:endParaRPr lang="en-US" sz="2800" b="0"/>
          </a:p>
          <a:p>
            <a:pPr marL="0" indent="0" eaLnBrk="1" hangingPunct="1">
              <a:buFontTx/>
              <a:buNone/>
            </a:pPr>
            <a:endParaRPr lang="en-US" sz="2800" b="0"/>
          </a:p>
          <a:p>
            <a:pPr lvl="1" eaLnBrk="1" hangingPunct="1">
              <a:buFontTx/>
              <a:buNone/>
            </a:pPr>
            <a:endParaRPr lang="en-US" sz="2400" b="1"/>
          </a:p>
          <a:p>
            <a:pPr lvl="1" eaLnBrk="1" hangingPunct="1">
              <a:buFontTx/>
              <a:buNone/>
            </a:pPr>
            <a:endParaRPr lang="en-US" sz="2400" b="1"/>
          </a:p>
          <a:p>
            <a:pPr lvl="1" eaLnBrk="1" hangingPunct="1">
              <a:buFontTx/>
              <a:buNone/>
            </a:pPr>
            <a:endParaRPr lang="en-US" sz="2400" b="1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" y="12954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</a:pPr>
            <a:endParaRPr lang="en-US" b="1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400" b="1"/>
              <a:t>Create a Study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400" b="1"/>
              <a:t>Create a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400" b="1"/>
              <a:t>Register the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400" b="1"/>
              <a:t>Manage the Registration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400" b="1"/>
              <a:t>Review other functions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b="1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/>
          </a:p>
        </p:txBody>
      </p:sp>
      <p:pic>
        <p:nvPicPr>
          <p:cNvPr id="34822" name="Picture 7" descr="Duke University Health System Shield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590800"/>
            <a:ext cx="33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9" descr="Duke Comprehensive Cancer Center">
            <a:hlinkClick r:id="rId3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3025" y="2590800"/>
            <a:ext cx="3305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11" descr="Wake Forest University Baptist Medical Cent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3937000"/>
            <a:ext cx="4000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anticBits PowerPoint Template">
  <a:themeElements>
    <a:clrScheme name="SemanticBits Power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manticBits PowerPoint Template">
      <a:majorFont>
        <a:latin typeface="Tahoma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emanticBit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SemanticBits PowerPoint Template.pot</Template>
  <TotalTime>8</TotalTime>
  <Words>736</Words>
  <Application>Microsoft Macintosh PowerPoint</Application>
  <PresentationFormat>On-screen Show (4:3)</PresentationFormat>
  <Paragraphs>156</Paragraphs>
  <Slides>13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SemanticBits PowerPoint Template</vt:lpstr>
      <vt:lpstr>Cancer Central Clinical Participant Registry (C3PR):  An Introduction </vt:lpstr>
      <vt:lpstr>Agenda and Goal</vt:lpstr>
      <vt:lpstr>Introduction</vt:lpstr>
      <vt:lpstr>Background Where does a participant registry fit in?</vt:lpstr>
      <vt:lpstr>Using C3PR  Who and Why? </vt:lpstr>
      <vt:lpstr>Benefits of Using C3PR </vt:lpstr>
      <vt:lpstr>More on How C3PR Benefits Your Research</vt:lpstr>
      <vt:lpstr>Demonstration of C3PR</vt:lpstr>
      <vt:lpstr>Key Functions for Demo</vt:lpstr>
      <vt:lpstr>Getting Started:  A Glance at the Technology</vt:lpstr>
      <vt:lpstr>Resources and Next Steps</vt:lpstr>
      <vt:lpstr>Adopting C3PR  Release Timeline and Future Plans</vt:lpstr>
      <vt:lpstr>Information Resources for C3PR</vt:lpstr>
    </vt:vector>
  </TitlesOfParts>
  <Company>SemanticBits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Central Clinical Participant Registry (C3PR):  An Introduction </dc:title>
  <dc:creator>Wesley Wiggins</dc:creator>
  <cp:lastModifiedBy>Wesley Wiggins</cp:lastModifiedBy>
  <cp:revision>2</cp:revision>
  <dcterms:created xsi:type="dcterms:W3CDTF">2009-12-07T19:52:52Z</dcterms:created>
  <dcterms:modified xsi:type="dcterms:W3CDTF">2009-12-07T19:57:37Z</dcterms:modified>
</cp:coreProperties>
</file>