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70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48871-CAE5-9F4B-9F28-BEC0F1CCBFAF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4E68-443B-C542-A328-4A9CE12E09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266D3-6E8A-D241-AAA9-395C2EBBCB9C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CBFF814-232D-5743-A7BC-D1BA2B7D9B11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2F443-5CA8-4449-87AB-F99CF7C9AD30}" type="slidenum">
              <a:rPr lang="en-US"/>
              <a:pPr/>
              <a:t>13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124E64-4CB0-1A43-A467-28EA636CA40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09F3-F7C9-5A47-B2C6-39366E36F341}" type="slidenum">
              <a:rPr lang="en-US"/>
              <a:pPr/>
              <a:t>14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643560-72DD-D849-9A1D-0C8061C0E04F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10869-6C04-A043-815F-4C0FA00D0F71}" type="slidenum">
              <a:rPr lang="en-US"/>
              <a:pPr/>
              <a:t>15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6C756D2-3CFA-1249-94D4-D38619D8FB38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0256F-C9A0-5246-86B6-3088FC247607}" type="slidenum">
              <a:rPr lang="en-US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C43E60C-C4E1-B144-8212-21D1AA37ECBD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EBD66-EB84-0F47-BE02-B80093A5AD45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CCD8EF0-6AAA-0041-9AFA-B80AD3DCDAE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E2DA4-E78A-874D-A0D3-AF6C27A96F03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4" y="4344025"/>
            <a:ext cx="5489575" cy="4114488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CAE48-51EF-F84D-A106-CE7B28C175E4}" type="slidenum">
              <a:rPr lang="en-US"/>
              <a:pPr/>
              <a:t>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688B3C-61FA-AD41-AA48-BC1815AC277E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850BA-728D-CD4E-AECD-2226BFB02839}" type="slidenum">
              <a:rPr lang="en-US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6C00B4-337F-3F45-A4F5-494A1E638367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F64FB-141C-5C41-87D0-6A90B0E65275}" type="slidenum">
              <a:rPr lang="en-US"/>
              <a:pPr/>
              <a:t>10</a:t>
            </a:fld>
            <a:endParaRPr lang="en-US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31DCCC-5141-3843-BD1B-407CA37D550F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17D47-2561-FB4B-958C-7BB43D2DADA2}" type="slidenum">
              <a:rPr lang="en-US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0D3D530-C1C6-F24B-BE26-5212D87CB89D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4926"/>
            <a:ext cx="2971800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7A38AF1-9229-6C4A-860A-DF4B647E8706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/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646BFD8-4CDE-5845-94E8-B05EEADE9A7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2" descr="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2647" name="Picture 9" descr="final_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399213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"/>
            <a:ext cx="20193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59055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4" name="Picture 10" descr="SBits-ppt-b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2709" name="Picture 14" descr="final_logo_rgb"/>
          <p:cNvPicPr>
            <a:picLocks noChangeAspect="1" noChangeArrowheads="1"/>
          </p:cNvPicPr>
          <p:nvPr/>
        </p:nvPicPr>
        <p:blipFill>
          <a:blip r:embed="rId15"/>
          <a:srcRect r="81842"/>
          <a:stretch>
            <a:fillRect/>
          </a:stretch>
        </p:blipFill>
        <p:spPr bwMode="auto">
          <a:xfrm>
            <a:off x="74613" y="104775"/>
            <a:ext cx="68738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87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29287D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87D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29287D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ncicb@pop.nci.nih.go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big.nci.nih.gov/tools/c3pr" TargetMode="External"/><Relationship Id="rId4" Type="http://schemas.openxmlformats.org/officeDocument/2006/relationships/hyperlink" Target="https://demo.semanticbits.com/c3pr" TargetMode="External"/><Relationship Id="rId5" Type="http://schemas.openxmlformats.org/officeDocument/2006/relationships/hyperlink" Target="https://cabig-kc.nci.nih.gov/CTMS/KC/index.php/C3PR" TargetMode="External"/><Relationship Id="rId6" Type="http://schemas.openxmlformats.org/officeDocument/2006/relationships/hyperlink" Target="mailto:wesley.wiggins@semanticbits.com" TargetMode="External"/><Relationship Id="rId7" Type="http://schemas.openxmlformats.org/officeDocument/2006/relationships/hyperlink" Target="mailto:p.agarwal@duke.edu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Cancer Central Clinical Participant Registry (C3PR): </a:t>
            </a:r>
            <a:br>
              <a:rPr lang="en-US" b="1" dirty="0" smtClean="0"/>
            </a:br>
            <a:r>
              <a:rPr lang="en-US" b="1" dirty="0" smtClean="0"/>
              <a:t>An Introduction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chemeClr val="accent2"/>
                </a:solidFill>
              </a:rPr>
              <a:t>More on How C3PR Benefits Your Research</a:t>
            </a:r>
            <a:endParaRPr lang="en-US" sz="2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Integrate</a:t>
            </a:r>
            <a:r>
              <a:rPr lang="en-US" sz="2400" dirty="0"/>
              <a:t> with other clinical </a:t>
            </a:r>
            <a:r>
              <a:rPr lang="en-US" sz="2400" dirty="0" smtClean="0"/>
              <a:t>systems</a:t>
            </a:r>
          </a:p>
          <a:p>
            <a:pPr lvl="1" eaLnBrk="1" hangingPunct="1"/>
            <a:r>
              <a:rPr lang="en-US" sz="2400" b="1" dirty="0" err="1"/>
              <a:t>caBIG</a:t>
            </a:r>
            <a:r>
              <a:rPr lang="en-US" sz="2400" b="1" dirty="0"/>
              <a:t> Clinical Trials </a:t>
            </a:r>
            <a:r>
              <a:rPr lang="en-US" sz="2400" b="1" dirty="0" smtClean="0"/>
              <a:t>Suite (CCTS)</a:t>
            </a:r>
          </a:p>
          <a:p>
            <a:pPr lvl="2" eaLnBrk="1" hangingPunct="1"/>
            <a:r>
              <a:rPr lang="en-US" sz="2200" dirty="0"/>
              <a:t>Patient Study Calendar (PSC)</a:t>
            </a:r>
          </a:p>
          <a:p>
            <a:pPr lvl="2" eaLnBrk="1" hangingPunct="1"/>
            <a:r>
              <a:rPr lang="en-US" sz="2200" dirty="0"/>
              <a:t>Cancer Adverse Events Reporting System (</a:t>
            </a:r>
            <a:r>
              <a:rPr lang="en-US" sz="2200" dirty="0" err="1"/>
              <a:t>caAERS</a:t>
            </a:r>
            <a:r>
              <a:rPr lang="en-US" sz="2200" dirty="0"/>
              <a:t>)</a:t>
            </a:r>
          </a:p>
          <a:p>
            <a:pPr lvl="2" eaLnBrk="1" hangingPunct="1"/>
            <a:r>
              <a:rPr lang="en-US" sz="2200" dirty="0"/>
              <a:t>Cancer Central Clinical Database (C3D)</a:t>
            </a:r>
          </a:p>
          <a:p>
            <a:pPr lvl="2" eaLnBrk="1" hangingPunct="1"/>
            <a:r>
              <a:rPr lang="en-US" sz="2200" dirty="0" err="1"/>
              <a:t>LabViewer</a:t>
            </a:r>
            <a:r>
              <a:rPr lang="en-US" sz="2200" dirty="0"/>
              <a:t> / Clinical Trial Object Data System (CTODS)</a:t>
            </a:r>
            <a:endParaRPr lang="en-US" sz="2400" b="1" dirty="0"/>
          </a:p>
          <a:p>
            <a:pPr lvl="1" eaLnBrk="1" hangingPunct="1"/>
            <a:r>
              <a:rPr lang="en-US" sz="2400" b="1" dirty="0"/>
              <a:t>Multi-site Trials</a:t>
            </a:r>
          </a:p>
          <a:p>
            <a:pPr lvl="2" eaLnBrk="1" hangingPunct="1"/>
            <a:r>
              <a:rPr lang="en-US" sz="2200" dirty="0"/>
              <a:t>Coordinating site shares study definition with affiliate sites</a:t>
            </a:r>
          </a:p>
          <a:p>
            <a:pPr lvl="2" eaLnBrk="1" hangingPunct="1"/>
            <a:r>
              <a:rPr lang="en-US" sz="2200" dirty="0"/>
              <a:t>Affiliate sites exchange registration information</a:t>
            </a:r>
          </a:p>
          <a:p>
            <a:pPr lvl="1" eaLnBrk="1" hangingPunct="1"/>
            <a:r>
              <a:rPr lang="en-US" sz="2400" b="1" dirty="0"/>
              <a:t>NCI Enterprise Services</a:t>
            </a:r>
          </a:p>
          <a:p>
            <a:pPr lvl="2" eaLnBrk="1" hangingPunct="1"/>
            <a:r>
              <a:rPr lang="en-US" sz="2200" dirty="0"/>
              <a:t>Access to Clinical Trials Reporting Program (CTRP) data, such as protocols, </a:t>
            </a:r>
            <a:r>
              <a:rPr lang="en-US" sz="2200" dirty="0" smtClean="0"/>
              <a:t>persons, organizations and their corresponding associations</a:t>
            </a:r>
            <a:endParaRPr 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63564" y="3887388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Demonstration of C3PR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7540" y="-20732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/>
              <a:t>Key Functions for Demo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4151313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sz="1800" b="0"/>
          </a:p>
          <a:p>
            <a:pPr marL="228600" indent="-228600" eaLnBrk="1" hangingPunct="1">
              <a:buFontTx/>
              <a:buNone/>
            </a:pPr>
            <a:endParaRPr lang="en-US" sz="16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" y="12954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</a:pPr>
            <a:endParaRPr lang="en-US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Create a Study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Create a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Register the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Manage the Registration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Review other functions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Getting Started: </a:t>
            </a:r>
            <a:br>
              <a:rPr lang="en-US" sz="2600" dirty="0"/>
            </a:br>
            <a:r>
              <a:rPr lang="en-US" sz="2600" dirty="0"/>
              <a:t>A Glance at the Technology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Tool Platform: </a:t>
            </a:r>
            <a:r>
              <a:rPr lang="en-US" sz="2000" b="0" dirty="0"/>
              <a:t>Web application hosted by an institution – requires a web browser for end user access</a:t>
            </a:r>
            <a:br>
              <a:rPr lang="en-US" sz="2000" b="0" dirty="0"/>
            </a:br>
            <a:endParaRPr lang="en-US" sz="2000" b="0" dirty="0"/>
          </a:p>
          <a:p>
            <a:pPr eaLnBrk="1" hangingPunct="1"/>
            <a:r>
              <a:rPr lang="en-US" sz="2000" dirty="0"/>
              <a:t>Key Prerequisites: </a:t>
            </a:r>
            <a:r>
              <a:rPr lang="en-US" sz="2000" b="0" dirty="0"/>
              <a:t>Database (Oracle or </a:t>
            </a:r>
            <a:r>
              <a:rPr lang="en-US" sz="2000" b="0" dirty="0" err="1"/>
              <a:t>Postgres</a:t>
            </a:r>
            <a:r>
              <a:rPr lang="en-US" sz="2000" b="0" dirty="0"/>
              <a:t>), Application container (Tomcat), </a:t>
            </a:r>
            <a:r>
              <a:rPr lang="en-US" sz="2000" b="0" dirty="0" smtClean="0"/>
              <a:t>Java, Graphical installer  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2000" b="0" dirty="0"/>
          </a:p>
          <a:p>
            <a:pPr eaLnBrk="1" hangingPunct="1"/>
            <a:r>
              <a:rPr lang="en-US" sz="2000" dirty="0"/>
              <a:t>End User Readiness:  </a:t>
            </a:r>
            <a:r>
              <a:rPr lang="en-US" sz="2000" b="0" dirty="0"/>
              <a:t>Administrators installing C3PR will require familiarity with databases and web applications; users of C3PR will require basic clinical knowledge and some training/</a:t>
            </a:r>
            <a:r>
              <a:rPr lang="en-US" sz="2000" b="0" dirty="0" smtClean="0"/>
              <a:t>orientation</a:t>
            </a:r>
          </a:p>
          <a:p>
            <a:pPr lvl="1"/>
            <a:r>
              <a:rPr lang="en-US" sz="2000" dirty="0" smtClean="0"/>
              <a:t>Documentation – End User Guide, Architecture Guide, Use Case, Installation Guide, Software Requirement Specification, as well as others – all are available here: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2000" dirty="0" smtClean="0"/>
              <a:t>https://wiki.nci.nih.gov/display/CTMS/Cancer+Central+Clinical+Participant+Registry+(C3PR)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7053" y="4029925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Resources and Next Steps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Adopting C3PR </a:t>
            </a:r>
            <a:br>
              <a:rPr lang="en-US" sz="2600" dirty="0"/>
            </a:br>
            <a:r>
              <a:rPr lang="en-US" sz="2600" dirty="0"/>
              <a:t>Release Timeline and Future Plans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sz="2000" dirty="0"/>
              <a:t>Release Information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900" b="0" dirty="0"/>
          </a:p>
          <a:p>
            <a:pPr marL="228600" indent="-228600" eaLnBrk="1" hangingPunct="1"/>
            <a:r>
              <a:rPr lang="en-US" sz="1600" b="0" dirty="0"/>
              <a:t>Current Version Number:  2.8</a:t>
            </a:r>
          </a:p>
          <a:p>
            <a:pPr marL="228600" indent="-228600" eaLnBrk="1" hangingPunct="1"/>
            <a:r>
              <a:rPr lang="en-US" sz="1600" b="0" dirty="0"/>
              <a:t>Release Date: December 2009 </a:t>
            </a:r>
          </a:p>
          <a:p>
            <a:pPr marL="228600" indent="-228600" eaLnBrk="1" hangingPunct="1"/>
            <a:r>
              <a:rPr lang="en-US" sz="1600" b="0" dirty="0" err="1"/>
              <a:t>caGrid</a:t>
            </a:r>
            <a:r>
              <a:rPr lang="en-US" sz="1600" b="0" dirty="0"/>
              <a:t> Enabled </a:t>
            </a: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endParaRPr lang="en-US" sz="1800" b="0" dirty="0">
              <a:solidFill>
                <a:srgbClr val="3333FF"/>
              </a:solidFill>
            </a:endParaRP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Development Schedule</a:t>
            </a:r>
            <a:br>
              <a:rPr lang="en-US" sz="2000" dirty="0"/>
            </a:br>
            <a:endParaRPr lang="en-US" sz="8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Release 3.0 in May, 2010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Planned enhancements include; further integration with RSS; enhanced reporting such as Summary 4; customization to fields and diseases; enhanced multi-site trial support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Development is active with requirements gathering from adopters (Duke, </a:t>
            </a:r>
            <a:r>
              <a:rPr lang="en-US" sz="1800" b="0" dirty="0" smtClean="0"/>
              <a:t>Wake Forest, UAMS, Lombardi Cancer Center)</a:t>
            </a:r>
            <a:r>
              <a:rPr lang="en-US" sz="1800" b="0" dirty="0"/>
              <a:t>, elaborators (Mayo, CALGB, </a:t>
            </a:r>
            <a:r>
              <a:rPr lang="en-US" sz="1800" b="0" dirty="0" err="1"/>
              <a:t>Westat</a:t>
            </a:r>
            <a:r>
              <a:rPr lang="en-US" sz="1800" b="0" dirty="0"/>
              <a:t>), </a:t>
            </a:r>
            <a:r>
              <a:rPr lang="en-US" sz="1800" b="0" dirty="0" err="1"/>
              <a:t>caBIG</a:t>
            </a:r>
            <a:r>
              <a:rPr lang="en-US" sz="1800" b="0" dirty="0"/>
              <a:t>, and the cancer research </a:t>
            </a:r>
            <a:r>
              <a:rPr lang="en-US" sz="1800" b="0" dirty="0" smtClean="0"/>
              <a:t>community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sz="1800" b="0" dirty="0"/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Support Available</a:t>
            </a:r>
            <a:br>
              <a:rPr lang="en-US" sz="1800" dirty="0"/>
            </a:br>
            <a:endParaRPr lang="en-US" sz="9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600" b="0" dirty="0">
                <a:hlinkClick r:id="rId3"/>
              </a:rPr>
              <a:t>ncicb@pop.nci.nih.gov</a:t>
            </a:r>
            <a:endParaRPr lang="en-US" sz="1600" b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406" y="-14253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Information Resources </a:t>
            </a:r>
            <a:r>
              <a:rPr lang="en-US" dirty="0"/>
              <a:t>for C3PR</a:t>
            </a:r>
          </a:p>
        </p:txBody>
      </p:sp>
      <p:graphicFrame>
        <p:nvGraphicFramePr>
          <p:cNvPr id="50205" name="Group 29"/>
          <p:cNvGraphicFramePr>
            <a:graphicFrameLocks noGrp="1"/>
          </p:cNvGraphicFramePr>
          <p:nvPr>
            <p:ph sz="half" idx="1"/>
          </p:nvPr>
        </p:nvGraphicFramePr>
        <p:xfrm>
          <a:off x="304800" y="1568450"/>
          <a:ext cx="8610600" cy="3618738"/>
        </p:xfrm>
        <a:graphic>
          <a:graphicData uri="http://schemas.openxmlformats.org/drawingml/2006/table">
            <a:tbl>
              <a:tblPr/>
              <a:tblGrid>
                <a:gridCol w="3155950"/>
                <a:gridCol w="545465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C3PR Online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Tool Landing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Access to Demo Passwords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URL: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4"/>
                        </a:rPr>
                        <a:t>https://demo.semanticbits.com/c3pr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User: c3pr_admin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Password: c3pr_admin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Role: Administrator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Software Development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Project Site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5"/>
                        </a:rPr>
                        <a:t>https://cabig-kc.nci.nih.gov/CTMS/KC/index.php/C3PR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Contacts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Wesley Wiggins: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6"/>
                        </a:rPr>
                        <a:t>wesley.wiggins@semanticbits.com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Pankaj Agarwal: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7"/>
                        </a:rPr>
                        <a:t>p.agarwal@duke.edu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533400" y="3352800"/>
            <a:ext cx="8382000" cy="2438400"/>
          </a:xfrm>
          <a:prstGeom prst="rect">
            <a:avLst/>
          </a:prstGeom>
          <a:solidFill>
            <a:srgbClr val="BAE2EF">
              <a:alpha val="39999"/>
            </a:srgbClr>
          </a:solidFill>
          <a:ln w="38100">
            <a:solidFill>
              <a:srgbClr val="00A1D7">
                <a:alpha val="25098"/>
              </a:srgb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 b="1">
                <a:solidFill>
                  <a:schemeClr val="bg2"/>
                </a:solidFill>
              </a:rPr>
              <a:t>The goal of this demo is to introduce you to the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capabilities and benefits of C3PR that are available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for adoption from caBIG™.  You can also adapt your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existing registration tool to become caBIG™ compatible </a:t>
            </a:r>
          </a:p>
          <a:p>
            <a:r>
              <a:rPr lang="en-US" sz="2400" b="1">
                <a:solidFill>
                  <a:schemeClr val="bg2"/>
                </a:solidFill>
              </a:rPr>
              <a:t>or set up your tool to interface with this one.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 and Goal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Overview and Introduction to C3PR</a:t>
            </a:r>
          </a:p>
          <a:p>
            <a:pPr eaLnBrk="1" hangingPunct="1"/>
            <a:r>
              <a:rPr lang="en-US" sz="2400"/>
              <a:t>Demonstration of user functionalities</a:t>
            </a:r>
          </a:p>
          <a:p>
            <a:pPr eaLnBrk="1" hangingPunct="1"/>
            <a:r>
              <a:rPr lang="en-US" sz="2400"/>
              <a:t>Resources and Next Steps </a:t>
            </a:r>
          </a:p>
          <a:p>
            <a:pPr eaLnBrk="1" hangingPunct="1"/>
            <a:endParaRPr 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Who is involved in C3PR?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Duke Bioinformatics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Jamie </a:t>
            </a:r>
            <a:r>
              <a:rPr lang="en-US" sz="1400" dirty="0" err="1"/>
              <a:t>Cuticchia</a:t>
            </a:r>
            <a:r>
              <a:rPr lang="en-US" sz="1400" dirty="0"/>
              <a:t> (PI)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Duke Information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Bob </a:t>
            </a:r>
            <a:r>
              <a:rPr lang="en-US" sz="1400" dirty="0" err="1"/>
              <a:t>Annechiarico</a:t>
            </a:r>
            <a:r>
              <a:rPr lang="en-US" sz="1400" dirty="0"/>
              <a:t> (co-PI)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Pankaj</a:t>
            </a:r>
            <a:r>
              <a:rPr lang="en-US" sz="1400" dirty="0"/>
              <a:t> </a:t>
            </a:r>
            <a:r>
              <a:rPr lang="en-US" sz="1400" dirty="0" err="1"/>
              <a:t>Agarwal</a:t>
            </a:r>
            <a:r>
              <a:rPr lang="en-US" sz="1400" dirty="0"/>
              <a:t> (PM)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William Banks (domain expert)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Seth </a:t>
            </a:r>
            <a:r>
              <a:rPr lang="en-US" sz="1400" dirty="0" err="1"/>
              <a:t>Fehrs</a:t>
            </a:r>
            <a:r>
              <a:rPr lang="en-US" sz="1400" dirty="0"/>
              <a:t> (developer)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Arati</a:t>
            </a:r>
            <a:r>
              <a:rPr lang="en-US" sz="1400" dirty="0"/>
              <a:t> </a:t>
            </a:r>
            <a:r>
              <a:rPr lang="en-US" sz="1400" dirty="0" err="1"/>
              <a:t>Nemani</a:t>
            </a:r>
            <a:r>
              <a:rPr lang="en-US" sz="1400" dirty="0"/>
              <a:t> (DBA, tester)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Jeff Allred (IT manager)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Duke Clinical Trials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Vijaya</a:t>
            </a:r>
            <a:r>
              <a:rPr lang="en-US" sz="1400" dirty="0"/>
              <a:t> </a:t>
            </a:r>
            <a:r>
              <a:rPr lang="en-US" sz="1400" dirty="0" err="1"/>
              <a:t>Chadaram</a:t>
            </a:r>
            <a:r>
              <a:rPr lang="en-US" sz="1400" dirty="0"/>
              <a:t>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CALGB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Kim Johnson (domain expert)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Amish Shah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 err="1">
                <a:ea typeface="ＭＳ Ｐゴシック" charset="-128"/>
                <a:cs typeface="ＭＳ Ｐゴシック" charset="-128"/>
              </a:rPr>
              <a:t>Westat</a:t>
            </a:r>
            <a:endParaRPr lang="en-US" sz="1400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Steve Riordan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Georgetown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Jieping</a:t>
            </a:r>
            <a:r>
              <a:rPr lang="en-US" sz="1400" dirty="0"/>
              <a:t> Li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North Carolina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Patty Spears (patient advocate)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Wake Forest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Bob Morrell (domain expert)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Don Babcock (Technical Expert)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Lisa Dixon (SME)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Claire Kimbrough (SME)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Mayo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Sharon </a:t>
            </a:r>
            <a:r>
              <a:rPr lang="en-US" sz="1400" dirty="0" err="1"/>
              <a:t>Elcombe</a:t>
            </a:r>
            <a:r>
              <a:rPr lang="en-US" sz="1400" dirty="0"/>
              <a:t> (domain expert)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SemanticBits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Patrick McConnell (architect)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Ram </a:t>
            </a:r>
            <a:r>
              <a:rPr lang="en-US" sz="1400" dirty="0" err="1"/>
              <a:t>Chilukuri</a:t>
            </a:r>
            <a:r>
              <a:rPr lang="en-US" sz="1400" dirty="0"/>
              <a:t> (architect)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Kruttik</a:t>
            </a:r>
            <a:r>
              <a:rPr lang="en-US" sz="1400" dirty="0"/>
              <a:t> </a:t>
            </a:r>
            <a:r>
              <a:rPr lang="en-US" sz="1400" dirty="0" err="1"/>
              <a:t>Aggarwal</a:t>
            </a:r>
            <a:r>
              <a:rPr lang="en-US" sz="1400" dirty="0"/>
              <a:t> (lead developer)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Ramakrishna </a:t>
            </a:r>
            <a:r>
              <a:rPr lang="en-US" sz="1400" dirty="0" err="1"/>
              <a:t>Gundala</a:t>
            </a:r>
            <a:r>
              <a:rPr lang="en-US" sz="1400" dirty="0"/>
              <a:t> (developer)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Vinay</a:t>
            </a:r>
            <a:r>
              <a:rPr lang="en-US" sz="1400" dirty="0"/>
              <a:t> </a:t>
            </a:r>
            <a:r>
              <a:rPr lang="en-US" sz="1400" dirty="0" err="1"/>
              <a:t>Gangoli</a:t>
            </a:r>
            <a:r>
              <a:rPr lang="en-US" sz="1400" dirty="0"/>
              <a:t> (developer)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Vinay</a:t>
            </a:r>
            <a:r>
              <a:rPr lang="en-US" sz="1400" dirty="0"/>
              <a:t> Kumar (analyst)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 smtClean="0"/>
              <a:t>Karthik</a:t>
            </a:r>
            <a:r>
              <a:rPr lang="en-US" sz="1400" dirty="0" smtClean="0"/>
              <a:t> </a:t>
            </a:r>
            <a:r>
              <a:rPr lang="en-US" sz="1400" dirty="0" err="1" smtClean="0"/>
              <a:t>Iyer</a:t>
            </a:r>
            <a:r>
              <a:rPr lang="en-US" sz="1400" dirty="0" smtClean="0"/>
              <a:t> (QA tester)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David </a:t>
            </a:r>
            <a:r>
              <a:rPr lang="en-US" sz="1400" dirty="0"/>
              <a:t>Coffey (UI designer</a:t>
            </a:r>
            <a:r>
              <a:rPr lang="en-US" sz="1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Wesley Wiggins (project manager)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 smtClean="0">
                <a:ea typeface="ＭＳ Ｐゴシック" charset="-128"/>
                <a:cs typeface="ＭＳ Ｐゴシック" charset="-128"/>
              </a:rPr>
              <a:t>NCI</a:t>
            </a:r>
            <a:endParaRPr lang="en-US" sz="1400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400" dirty="0" err="1"/>
              <a:t>Christo</a:t>
            </a:r>
            <a:r>
              <a:rPr lang="en-US" sz="1400" dirty="0"/>
              <a:t> </a:t>
            </a:r>
            <a:r>
              <a:rPr lang="en-US" sz="1400" dirty="0" err="1"/>
              <a:t>Andonyadis</a:t>
            </a:r>
            <a:endParaRPr lang="en-US" sz="1400" dirty="0"/>
          </a:p>
          <a:p>
            <a:pPr marL="0" indent="0" eaLnBrk="1" hangingPunct="1">
              <a:lnSpc>
                <a:spcPct val="80000"/>
              </a:lnSpc>
            </a:pPr>
            <a:r>
              <a:rPr lang="en-US" sz="1400" dirty="0">
                <a:ea typeface="ＭＳ Ｐゴシック" charset="-128"/>
                <a:cs typeface="ＭＳ Ｐゴシック" charset="-128"/>
              </a:rPr>
              <a:t>SAIC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Nancy Roche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/>
              <a:t>Peter Yan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953000"/>
          </a:xfrm>
        </p:spPr>
        <p:txBody>
          <a:bodyPr/>
          <a:lstStyle/>
          <a:p>
            <a:pPr eaLnBrk="1" hangingPunct="1"/>
            <a:r>
              <a:rPr lang="en-US" sz="2000" dirty="0"/>
              <a:t>C3PR Release 1</a:t>
            </a:r>
          </a:p>
          <a:p>
            <a:pPr lvl="1" eaLnBrk="1" hangingPunct="1"/>
            <a:r>
              <a:rPr lang="en-US" sz="2000" dirty="0"/>
              <a:t>Developed by Nortel Solutions</a:t>
            </a:r>
          </a:p>
          <a:p>
            <a:pPr lvl="1" eaLnBrk="1" hangingPunct="1"/>
            <a:r>
              <a:rPr lang="en-US" sz="2000" dirty="0"/>
              <a:t>Baseline </a:t>
            </a:r>
            <a:r>
              <a:rPr lang="en-US" sz="2000" dirty="0" smtClean="0"/>
              <a:t>functionalities </a:t>
            </a:r>
            <a:r>
              <a:rPr lang="en-US" sz="2000" dirty="0"/>
              <a:t>for registering patients to pre-defined protocols</a:t>
            </a:r>
          </a:p>
          <a:p>
            <a:pPr lvl="1" eaLnBrk="1" hangingPunct="1"/>
            <a:r>
              <a:rPr lang="en-US" sz="2000" dirty="0"/>
              <a:t>Released for testing in 2004, production in 2006</a:t>
            </a:r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eaLnBrk="1" hangingPunct="1"/>
            <a:r>
              <a:rPr lang="en-US" sz="2000" b="0" dirty="0"/>
              <a:t> </a:t>
            </a:r>
            <a:r>
              <a:rPr lang="en-US" sz="2000" dirty="0"/>
              <a:t>C3PR Release 2</a:t>
            </a:r>
            <a:endParaRPr lang="en-US" sz="2000" b="0" dirty="0"/>
          </a:p>
          <a:p>
            <a:pPr lvl="1" eaLnBrk="1" hangingPunct="1"/>
            <a:r>
              <a:rPr lang="en-US" sz="2000" dirty="0"/>
              <a:t>Developed by Duke Comprehensive Cancer Center</a:t>
            </a:r>
          </a:p>
          <a:p>
            <a:pPr lvl="1" eaLnBrk="1" hangingPunct="1"/>
            <a:r>
              <a:rPr lang="en-US" sz="2000" dirty="0"/>
              <a:t>Extends the Release 1 functionality</a:t>
            </a:r>
          </a:p>
          <a:p>
            <a:pPr lvl="1" eaLnBrk="1" hangingPunct="1"/>
            <a:r>
              <a:rPr lang="en-US" sz="2000" dirty="0"/>
              <a:t>Project began in November 2006, production in 2008</a:t>
            </a:r>
          </a:p>
          <a:p>
            <a:pPr lvl="1" eaLnBrk="1" hangingPunct="1"/>
            <a:r>
              <a:rPr lang="en-US" sz="2000" dirty="0"/>
              <a:t>Release 2.8 to be included with </a:t>
            </a:r>
            <a:r>
              <a:rPr lang="en-US" sz="2000" dirty="0" err="1"/>
              <a:t>caBIG</a:t>
            </a:r>
            <a:r>
              <a:rPr lang="en-US" sz="2000" dirty="0"/>
              <a:t> Clinical Trials Suite (CCTS) </a:t>
            </a:r>
            <a:r>
              <a:rPr lang="en-US" sz="2000" dirty="0" smtClean="0"/>
              <a:t>2.0 – December 14, 2009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253038" y="2662238"/>
            <a:ext cx="1587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Tracks the patient </a:t>
            </a:r>
            <a:br>
              <a:rPr lang="en-US" sz="1200"/>
            </a:br>
            <a:r>
              <a:rPr lang="en-US" sz="1200"/>
              <a:t>throughout the study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 rot="-2259526">
            <a:off x="853821" y="2652029"/>
            <a:ext cx="1286380" cy="258541"/>
          </a:xfrm>
          <a:prstGeom prst="rightArrow">
            <a:avLst>
              <a:gd name="adj1" fmla="val 50000"/>
              <a:gd name="adj2" fmla="val 1083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810000" y="2133600"/>
            <a:ext cx="1295400" cy="228600"/>
          </a:xfrm>
          <a:prstGeom prst="rightArrow">
            <a:avLst>
              <a:gd name="adj1" fmla="val 50000"/>
              <a:gd name="adj2" fmla="val 1125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68263" y="4605338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Patient visits the </a:t>
            </a:r>
          </a:p>
          <a:p>
            <a:r>
              <a:rPr lang="en-US" sz="1200"/>
              <a:t>Physician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1860550" y="2590800"/>
            <a:ext cx="1827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Eligibility is verified</a:t>
            </a:r>
          </a:p>
          <a:p>
            <a:r>
              <a:rPr lang="en-US" sz="1200"/>
              <a:t>and patient is registered </a:t>
            </a:r>
            <a:br>
              <a:rPr lang="en-US" sz="1200"/>
            </a:br>
            <a:r>
              <a:rPr lang="en-US" sz="1200"/>
              <a:t>to a study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097463" y="4876800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222268"/>
                </a:solidFill>
              </a:rPr>
              <a:t>Lab Viewer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4800600" y="6019800"/>
            <a:ext cx="1582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labs, loads</a:t>
            </a:r>
            <a:br>
              <a:rPr lang="en-US" sz="1200"/>
            </a:br>
            <a:r>
              <a:rPr lang="en-US" sz="1200"/>
              <a:t>them into the CDMS</a:t>
            </a:r>
            <a:br>
              <a:rPr lang="en-US" sz="1200"/>
            </a:br>
            <a:r>
              <a:rPr lang="en-US" sz="1200"/>
              <a:t>and AE system</a:t>
            </a: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6958238" y="4981575"/>
            <a:ext cx="19297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Clinical </a:t>
            </a:r>
            <a:r>
              <a:rPr lang="en-US" sz="1200" dirty="0" smtClean="0"/>
              <a:t>data are captured</a:t>
            </a:r>
            <a:endParaRPr lang="en-US" sz="1200" dirty="0"/>
          </a:p>
        </p:txBody>
      </p:sp>
      <p:sp>
        <p:nvSpPr>
          <p:cNvPr id="24590" name="AutoShape 17"/>
          <p:cNvSpPr>
            <a:spLocks noChangeArrowheads="1"/>
          </p:cNvSpPr>
          <p:nvPr/>
        </p:nvSpPr>
        <p:spPr bwMode="auto">
          <a:xfrm rot="-2080483">
            <a:off x="4102100" y="3314700"/>
            <a:ext cx="1344613" cy="257175"/>
          </a:xfrm>
          <a:prstGeom prst="leftRightArrow">
            <a:avLst>
              <a:gd name="adj1" fmla="val 50000"/>
              <a:gd name="adj2" fmla="val 10456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Background</a:t>
            </a:r>
            <a:br>
              <a:rPr lang="en-US" sz="2000" dirty="0" smtClean="0"/>
            </a:br>
            <a:r>
              <a:rPr lang="en-US" sz="2000" b="0" dirty="0" smtClean="0"/>
              <a:t>Where does a participant registry fit in?</a:t>
            </a:r>
          </a:p>
        </p:txBody>
      </p:sp>
      <p:sp>
        <p:nvSpPr>
          <p:cNvPr id="24594" name="Text Box 23"/>
          <p:cNvSpPr txBox="1">
            <a:spLocks noChangeArrowheads="1"/>
          </p:cNvSpPr>
          <p:nvPr/>
        </p:nvSpPr>
        <p:spPr bwMode="auto">
          <a:xfrm>
            <a:off x="1509713" y="1143000"/>
            <a:ext cx="2528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Central Clinical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Participant Registry (C3PR)</a:t>
            </a:r>
          </a:p>
        </p:txBody>
      </p:sp>
      <p:sp>
        <p:nvSpPr>
          <p:cNvPr id="24595" name="Text Box 24"/>
          <p:cNvSpPr txBox="1">
            <a:spLocks noChangeArrowheads="1"/>
          </p:cNvSpPr>
          <p:nvPr/>
        </p:nvSpPr>
        <p:spPr bwMode="auto">
          <a:xfrm>
            <a:off x="4702175" y="1096963"/>
            <a:ext cx="2689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Patient Study Calendar (PSC)</a:t>
            </a:r>
          </a:p>
        </p:txBody>
      </p:sp>
      <p:sp>
        <p:nvSpPr>
          <p:cNvPr id="24596" name="Text Box 25"/>
          <p:cNvSpPr txBox="1">
            <a:spLocks noChangeArrowheads="1"/>
          </p:cNvSpPr>
          <p:nvPr/>
        </p:nvSpPr>
        <p:spPr bwMode="auto">
          <a:xfrm>
            <a:off x="6477000" y="3429000"/>
            <a:ext cx="2598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Clinical Trial Data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Management Systems (C3D)</a:t>
            </a:r>
          </a:p>
        </p:txBody>
      </p:sp>
      <p:sp>
        <p:nvSpPr>
          <p:cNvPr id="24597" name="Text Box 26"/>
          <p:cNvSpPr txBox="1">
            <a:spLocks noChangeArrowheads="1"/>
          </p:cNvSpPr>
          <p:nvPr/>
        </p:nvSpPr>
        <p:spPr bwMode="auto">
          <a:xfrm>
            <a:off x="1752600" y="3733800"/>
            <a:ext cx="2589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Adverse Event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Reporting System (caAERS)</a:t>
            </a:r>
          </a:p>
        </p:txBody>
      </p:sp>
      <p:sp>
        <p:nvSpPr>
          <p:cNvPr id="24598" name="Text Box 27"/>
          <p:cNvSpPr txBox="1">
            <a:spLocks noChangeArrowheads="1"/>
          </p:cNvSpPr>
          <p:nvPr/>
        </p:nvSpPr>
        <p:spPr bwMode="auto">
          <a:xfrm>
            <a:off x="2101850" y="5221288"/>
            <a:ext cx="1890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adverse events</a:t>
            </a:r>
          </a:p>
          <a:p>
            <a:r>
              <a:rPr lang="en-US" sz="1200"/>
              <a:t>and any associated</a:t>
            </a:r>
          </a:p>
          <a:p>
            <a:r>
              <a:rPr lang="en-US" sz="1200"/>
              <a:t>schedule changes</a:t>
            </a:r>
          </a:p>
        </p:txBody>
      </p:sp>
      <p:sp>
        <p:nvSpPr>
          <p:cNvPr id="2" name="AutoShape 29"/>
          <p:cNvSpPr>
            <a:spLocks noChangeArrowheads="1"/>
          </p:cNvSpPr>
          <p:nvPr/>
        </p:nvSpPr>
        <p:spPr bwMode="auto">
          <a:xfrm rot="-2599900">
            <a:off x="5872083" y="4918309"/>
            <a:ext cx="1100137" cy="228600"/>
          </a:xfrm>
          <a:prstGeom prst="rightArrow">
            <a:avLst>
              <a:gd name="adj1" fmla="val 50000"/>
              <a:gd name="adj2" fmla="val 12031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9" name="AutoShape 30"/>
          <p:cNvSpPr>
            <a:spLocks noChangeArrowheads="1"/>
          </p:cNvSpPr>
          <p:nvPr/>
        </p:nvSpPr>
        <p:spPr bwMode="auto">
          <a:xfrm rot="-8521081">
            <a:off x="3827451" y="4830711"/>
            <a:ext cx="1172581" cy="244578"/>
          </a:xfrm>
          <a:prstGeom prst="right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4605" name="Picture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013" y="41910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6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5413" y="3276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7" name="Picture 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16163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8" name="Picture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60988" y="1371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9" name="Picture 3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95875" y="50800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0" name="Picture 3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29463" y="3886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1" name="Picture 2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89538" y="3762375"/>
            <a:ext cx="6699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2" name="Text Box 27"/>
          <p:cNvSpPr txBox="1">
            <a:spLocks noChangeArrowheads="1"/>
          </p:cNvSpPr>
          <p:nvPr/>
        </p:nvSpPr>
        <p:spPr bwMode="auto">
          <a:xfrm>
            <a:off x="4905375" y="4371975"/>
            <a:ext cx="1238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Data Exchange</a:t>
            </a:r>
          </a:p>
        </p:txBody>
      </p:sp>
      <p:sp>
        <p:nvSpPr>
          <p:cNvPr id="24613" name="Text Box 24"/>
          <p:cNvSpPr txBox="1">
            <a:spLocks noChangeArrowheads="1"/>
          </p:cNvSpPr>
          <p:nvPr/>
        </p:nvSpPr>
        <p:spPr bwMode="auto">
          <a:xfrm>
            <a:off x="4768850" y="3505200"/>
            <a:ext cx="151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Integration Hub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Using C3PR </a:t>
            </a:r>
            <a:br>
              <a:rPr lang="en-US" sz="2600" dirty="0"/>
            </a:br>
            <a:r>
              <a:rPr lang="en-US" sz="2600" dirty="0"/>
              <a:t>Who and Why?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sz="2000" dirty="0"/>
              <a:t>Target Users:</a:t>
            </a:r>
          </a:p>
          <a:p>
            <a:pPr lvl="1" eaLnBrk="1" hangingPunct="1"/>
            <a:r>
              <a:rPr lang="en-US" sz="2000" u="sng" dirty="0"/>
              <a:t>Registrars</a:t>
            </a:r>
            <a:r>
              <a:rPr lang="en-US" sz="2000" dirty="0"/>
              <a:t>: register subjects to studies</a:t>
            </a:r>
          </a:p>
          <a:p>
            <a:pPr lvl="1" eaLnBrk="1" hangingPunct="1"/>
            <a:r>
              <a:rPr lang="en-US" sz="2000" u="sng" dirty="0"/>
              <a:t>Site Coordinators</a:t>
            </a:r>
            <a:r>
              <a:rPr lang="en-US" sz="2000" dirty="0"/>
              <a:t>: monitor all study site activity </a:t>
            </a:r>
          </a:p>
          <a:p>
            <a:pPr lvl="1" eaLnBrk="1" hangingPunct="1"/>
            <a:r>
              <a:rPr lang="en-US" sz="2000" u="sng" dirty="0"/>
              <a:t>Study Coordinators</a:t>
            </a:r>
            <a:r>
              <a:rPr lang="en-US" sz="2000" dirty="0"/>
              <a:t>: monitor study activity and update the study definition </a:t>
            </a:r>
          </a:p>
          <a:p>
            <a:pPr lvl="1" eaLnBrk="1" hangingPunct="1"/>
            <a:r>
              <a:rPr lang="en-US" sz="2000" u="sng" dirty="0"/>
              <a:t>Administrators</a:t>
            </a:r>
            <a:r>
              <a:rPr lang="en-US" sz="2000" dirty="0"/>
              <a:t>: administer clinical applications and systems</a:t>
            </a:r>
          </a:p>
          <a:p>
            <a:pPr eaLnBrk="1" hangingPunct="1"/>
            <a:endParaRPr lang="en-US" sz="2000" b="0" dirty="0"/>
          </a:p>
          <a:p>
            <a:pPr eaLnBrk="1" hangingPunct="1"/>
            <a:r>
              <a:rPr lang="en-US" sz="2000" dirty="0"/>
              <a:t>Core Functions / Modules</a:t>
            </a:r>
          </a:p>
          <a:p>
            <a:pPr lvl="1" eaLnBrk="1" hangingPunct="1"/>
            <a:r>
              <a:rPr lang="en-US" sz="2000" dirty="0"/>
              <a:t>Subject Management</a:t>
            </a:r>
          </a:p>
          <a:p>
            <a:pPr lvl="1" eaLnBrk="1" hangingPunct="1"/>
            <a:r>
              <a:rPr lang="en-US" sz="2000" dirty="0"/>
              <a:t>Protocol Management</a:t>
            </a:r>
          </a:p>
          <a:p>
            <a:pPr lvl="1" eaLnBrk="1" hangingPunct="1"/>
            <a:r>
              <a:rPr lang="en-US" sz="2000" dirty="0"/>
              <a:t>Registration Management </a:t>
            </a:r>
          </a:p>
          <a:p>
            <a:pPr lvl="1" eaLnBrk="1" hangingPunct="1"/>
            <a:r>
              <a:rPr lang="en-US" sz="2000" dirty="0"/>
              <a:t>Reporting</a:t>
            </a:r>
          </a:p>
          <a:p>
            <a:pPr lvl="1" eaLnBrk="1" hangingPunct="1"/>
            <a:r>
              <a:rPr lang="en-US" sz="2000" dirty="0"/>
              <a:t>Integration with other clinical applications</a:t>
            </a:r>
          </a:p>
          <a:p>
            <a:pPr lvl="1" eaLnBrk="1" hangingPunct="1"/>
            <a:r>
              <a:rPr lang="en-US" sz="2000" dirty="0"/>
              <a:t>Personnel Management</a:t>
            </a:r>
          </a:p>
          <a:p>
            <a:pPr lvl="1" eaLnBrk="1" hangingPunct="1"/>
            <a:endParaRPr lang="en-US" sz="2000" dirty="0"/>
          </a:p>
          <a:p>
            <a:pPr eaLnBrk="1" hangingPunct="1">
              <a:buFontTx/>
              <a:buNone/>
            </a:pPr>
            <a:endParaRPr lang="en-US" sz="2400" b="0" dirty="0"/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solidFill>
                  <a:schemeClr val="accent2"/>
                </a:solidFill>
              </a:rPr>
              <a:t>Benefits of Using C3PR 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Subject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Participating patients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Protocol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Study structure, diseases, notifications, blinded studies, companion studies, amendments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Registration Management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Consent, eligibility, stratification, randomization, screening, </a:t>
            </a:r>
            <a:r>
              <a:rPr lang="en-US" sz="2000" i="1" dirty="0" smtClean="0"/>
              <a:t>enrollment, back-dated registration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Reporting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Registrations, </a:t>
            </a:r>
            <a:r>
              <a:rPr lang="en-US" sz="2000" i="1" dirty="0" smtClean="0"/>
              <a:t>protocols, Summary 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i="1" dirty="0" smtClean="0"/>
          </a:p>
          <a:p>
            <a:pPr eaLnBrk="1" hangingPunct="1">
              <a:lnSpc>
                <a:spcPct val="80000"/>
              </a:lnSpc>
            </a:pPr>
            <a:endParaRPr lang="en-US" sz="2800" i="1" dirty="0" smtClean="0"/>
          </a:p>
          <a:p>
            <a:pPr eaLnBrk="1" hangingPunct="1">
              <a:lnSpc>
                <a:spcPct val="80000"/>
              </a:lnSpc>
            </a:pPr>
            <a:endParaRPr lang="en-US" sz="2400" b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b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800" b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accent2"/>
                </a:solidFill>
              </a:rPr>
              <a:t>Additional Benefits </a:t>
            </a:r>
            <a:r>
              <a:rPr lang="en-US" sz="2600" dirty="0" smtClean="0">
                <a:solidFill>
                  <a:schemeClr val="accent2"/>
                </a:solidFill>
              </a:rPr>
              <a:t>of Using C3PR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complex protocols, such as companion studies with randomization</a:t>
            </a:r>
          </a:p>
          <a:p>
            <a:r>
              <a:rPr lang="en-US" dirty="0" smtClean="0"/>
              <a:t>Custom notifications feature</a:t>
            </a:r>
          </a:p>
          <a:p>
            <a:r>
              <a:rPr lang="en-US" dirty="0" smtClean="0"/>
              <a:t>Example - notifications may be sent to all users with a particular role (registrars, study coordinators, site coordinators</a:t>
            </a:r>
          </a:p>
          <a:p>
            <a:r>
              <a:rPr lang="en-US" dirty="0" smtClean="0"/>
              <a:t>Multi-site Trial support (coming soon)</a:t>
            </a:r>
          </a:p>
          <a:p>
            <a:pPr lvl="1"/>
            <a:r>
              <a:rPr lang="en-US" dirty="0" smtClean="0"/>
              <a:t>Coordinating center -&gt; Study Sites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or 3"/>
          <p:cNvSpPr/>
          <p:nvPr/>
        </p:nvSpPr>
        <p:spPr>
          <a:xfrm>
            <a:off x="287338" y="1990725"/>
            <a:ext cx="1331912" cy="371475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Create Study Definition</a:t>
            </a:r>
          </a:p>
        </p:txBody>
      </p:sp>
      <p:sp>
        <p:nvSpPr>
          <p:cNvPr id="5" name="Connector 4"/>
          <p:cNvSpPr/>
          <p:nvPr/>
        </p:nvSpPr>
        <p:spPr>
          <a:xfrm>
            <a:off x="287338" y="2622550"/>
            <a:ext cx="1001712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Open Study</a:t>
            </a:r>
          </a:p>
        </p:txBody>
      </p:sp>
      <p:sp>
        <p:nvSpPr>
          <p:cNvPr id="6" name="Connector 5"/>
          <p:cNvSpPr/>
          <p:nvPr/>
        </p:nvSpPr>
        <p:spPr>
          <a:xfrm>
            <a:off x="163513" y="3186113"/>
            <a:ext cx="1247775" cy="493712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Approve Study Site for Activation</a:t>
            </a:r>
          </a:p>
        </p:txBody>
      </p:sp>
      <p:sp>
        <p:nvSpPr>
          <p:cNvPr id="10" name="Connector 9"/>
          <p:cNvSpPr/>
          <p:nvPr/>
        </p:nvSpPr>
        <p:spPr>
          <a:xfrm>
            <a:off x="1384300" y="4184650"/>
            <a:ext cx="1247775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Activate Study Site</a:t>
            </a:r>
          </a:p>
        </p:txBody>
      </p:sp>
      <p:sp>
        <p:nvSpPr>
          <p:cNvPr id="13" name="Connector 12"/>
          <p:cNvSpPr/>
          <p:nvPr/>
        </p:nvSpPr>
        <p:spPr>
          <a:xfrm>
            <a:off x="1409700" y="4851400"/>
            <a:ext cx="1247775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Register Subject</a:t>
            </a:r>
          </a:p>
        </p:txBody>
      </p:sp>
      <p:sp>
        <p:nvSpPr>
          <p:cNvPr id="15" name="Diamond 14"/>
          <p:cNvSpPr/>
          <p:nvPr/>
        </p:nvSpPr>
        <p:spPr>
          <a:xfrm>
            <a:off x="420688" y="5395913"/>
            <a:ext cx="1414462" cy="509587"/>
          </a:xfrm>
          <a:prstGeom prst="diamond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 Accrual reached</a:t>
            </a:r>
          </a:p>
        </p:txBody>
      </p:sp>
      <p:sp>
        <p:nvSpPr>
          <p:cNvPr id="16" name="Diamond 15"/>
          <p:cNvSpPr/>
          <p:nvPr/>
        </p:nvSpPr>
        <p:spPr>
          <a:xfrm>
            <a:off x="2352675" y="5351463"/>
            <a:ext cx="1527175" cy="598487"/>
          </a:xfrm>
          <a:prstGeom prst="diamond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StudySite</a:t>
            </a:r>
            <a:r>
              <a:rPr lang="en-US" sz="10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 Accrual reached</a:t>
            </a:r>
          </a:p>
        </p:txBody>
      </p:sp>
      <p:sp>
        <p:nvSpPr>
          <p:cNvPr id="17" name="Connector 16"/>
          <p:cNvSpPr/>
          <p:nvPr/>
        </p:nvSpPr>
        <p:spPr>
          <a:xfrm>
            <a:off x="2487613" y="6248400"/>
            <a:ext cx="1246187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Close </a:t>
            </a:r>
            <a:r>
              <a:rPr lang="en-US" sz="900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StudySite</a:t>
            </a:r>
            <a:endParaRPr lang="en-US" sz="900" dirty="0">
              <a:solidFill>
                <a:srgbClr val="0000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Connector 17"/>
          <p:cNvSpPr/>
          <p:nvPr/>
        </p:nvSpPr>
        <p:spPr>
          <a:xfrm>
            <a:off x="504825" y="6249988"/>
            <a:ext cx="1246188" cy="280987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Close Study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619250" y="5395913"/>
            <a:ext cx="868363" cy="7937"/>
          </a:xfrm>
          <a:prstGeom prst="line">
            <a:avLst/>
          </a:prstGeom>
          <a:ln>
            <a:solidFill>
              <a:srgbClr val="008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4"/>
          </p:cNvCxnSpPr>
          <p:nvPr/>
        </p:nvCxnSpPr>
        <p:spPr>
          <a:xfrm rot="16200000" flipH="1">
            <a:off x="1912144" y="5253832"/>
            <a:ext cx="263525" cy="2063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5" idx="3"/>
          </p:cNvCxnSpPr>
          <p:nvPr/>
        </p:nvCxnSpPr>
        <p:spPr>
          <a:xfrm rot="5400000">
            <a:off x="1828007" y="5418931"/>
            <a:ext cx="239712" cy="22542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6" idx="1"/>
          </p:cNvCxnSpPr>
          <p:nvPr/>
        </p:nvCxnSpPr>
        <p:spPr>
          <a:xfrm>
            <a:off x="2060575" y="5411788"/>
            <a:ext cx="292100" cy="239712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5" idx="2"/>
            <a:endCxn id="18" idx="0"/>
          </p:cNvCxnSpPr>
          <p:nvPr/>
        </p:nvCxnSpPr>
        <p:spPr>
          <a:xfrm rot="5400000">
            <a:off x="955675" y="6078538"/>
            <a:ext cx="344487" cy="1588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6" idx="2"/>
            <a:endCxn id="17" idx="0"/>
          </p:cNvCxnSpPr>
          <p:nvPr/>
        </p:nvCxnSpPr>
        <p:spPr>
          <a:xfrm rot="5400000">
            <a:off x="2963863" y="6096000"/>
            <a:ext cx="298450" cy="6350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8" idx="6"/>
            <a:endCxn id="17" idx="2"/>
          </p:cNvCxnSpPr>
          <p:nvPr/>
        </p:nvCxnSpPr>
        <p:spPr>
          <a:xfrm flipV="1">
            <a:off x="1751013" y="6388100"/>
            <a:ext cx="736600" cy="1588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5" idx="0"/>
            <a:endCxn id="13" idx="4"/>
          </p:cNvCxnSpPr>
          <p:nvPr/>
        </p:nvCxnSpPr>
        <p:spPr>
          <a:xfrm rot="5400000" flipH="1" flipV="1">
            <a:off x="1449388" y="4811713"/>
            <a:ext cx="263525" cy="9048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0"/>
            <a:endCxn id="13" idx="4"/>
          </p:cNvCxnSpPr>
          <p:nvPr/>
        </p:nvCxnSpPr>
        <p:spPr>
          <a:xfrm rot="16200000" flipV="1">
            <a:off x="2465388" y="4700588"/>
            <a:ext cx="219075" cy="10826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81" name="TextBox 63"/>
          <p:cNvSpPr txBox="1">
            <a:spLocks noChangeArrowheads="1"/>
          </p:cNvSpPr>
          <p:nvPr/>
        </p:nvSpPr>
        <p:spPr bwMode="auto">
          <a:xfrm>
            <a:off x="3027363" y="5049838"/>
            <a:ext cx="3206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no</a:t>
            </a:r>
          </a:p>
        </p:txBody>
      </p:sp>
      <p:sp>
        <p:nvSpPr>
          <p:cNvPr id="15382" name="TextBox 64"/>
          <p:cNvSpPr txBox="1">
            <a:spLocks noChangeArrowheads="1"/>
          </p:cNvSpPr>
          <p:nvPr/>
        </p:nvSpPr>
        <p:spPr bwMode="auto">
          <a:xfrm>
            <a:off x="420688" y="5900738"/>
            <a:ext cx="368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yes</a:t>
            </a:r>
          </a:p>
        </p:txBody>
      </p:sp>
      <p:sp>
        <p:nvSpPr>
          <p:cNvPr id="15383" name="TextBox 65"/>
          <p:cNvSpPr txBox="1">
            <a:spLocks noChangeArrowheads="1"/>
          </p:cNvSpPr>
          <p:nvPr/>
        </p:nvSpPr>
        <p:spPr bwMode="auto">
          <a:xfrm flipH="1">
            <a:off x="3489325" y="5905500"/>
            <a:ext cx="3968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yes</a:t>
            </a:r>
          </a:p>
        </p:txBody>
      </p:sp>
      <p:sp>
        <p:nvSpPr>
          <p:cNvPr id="15384" name="TextBox 66"/>
          <p:cNvSpPr txBox="1">
            <a:spLocks noChangeArrowheads="1"/>
          </p:cNvSpPr>
          <p:nvPr/>
        </p:nvSpPr>
        <p:spPr bwMode="auto">
          <a:xfrm>
            <a:off x="788988" y="5049838"/>
            <a:ext cx="363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no</a:t>
            </a:r>
          </a:p>
        </p:txBody>
      </p:sp>
      <p:sp>
        <p:nvSpPr>
          <p:cNvPr id="146" name="Connector 145"/>
          <p:cNvSpPr/>
          <p:nvPr/>
        </p:nvSpPr>
        <p:spPr>
          <a:xfrm>
            <a:off x="5229225" y="1981200"/>
            <a:ext cx="1308100" cy="381000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Create Study Definition</a:t>
            </a:r>
          </a:p>
        </p:txBody>
      </p:sp>
      <p:sp>
        <p:nvSpPr>
          <p:cNvPr id="147" name="Connector 146"/>
          <p:cNvSpPr/>
          <p:nvPr/>
        </p:nvSpPr>
        <p:spPr>
          <a:xfrm>
            <a:off x="5229225" y="2614613"/>
            <a:ext cx="1001713" cy="279400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Open Study</a:t>
            </a:r>
          </a:p>
        </p:txBody>
      </p:sp>
      <p:sp>
        <p:nvSpPr>
          <p:cNvPr id="148" name="Connector 147"/>
          <p:cNvSpPr/>
          <p:nvPr/>
        </p:nvSpPr>
        <p:spPr>
          <a:xfrm>
            <a:off x="5105400" y="3176588"/>
            <a:ext cx="1247775" cy="493712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Approve Study Site for Activation</a:t>
            </a:r>
          </a:p>
        </p:txBody>
      </p:sp>
      <p:sp>
        <p:nvSpPr>
          <p:cNvPr id="149" name="Connector 148"/>
          <p:cNvSpPr/>
          <p:nvPr/>
        </p:nvSpPr>
        <p:spPr>
          <a:xfrm>
            <a:off x="7521575" y="3389313"/>
            <a:ext cx="1001713" cy="280987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IRB Approval</a:t>
            </a:r>
          </a:p>
        </p:txBody>
      </p:sp>
      <p:sp>
        <p:nvSpPr>
          <p:cNvPr id="150" name="Connector 149"/>
          <p:cNvSpPr/>
          <p:nvPr/>
        </p:nvSpPr>
        <p:spPr>
          <a:xfrm>
            <a:off x="6326188" y="4176713"/>
            <a:ext cx="1246187" cy="279400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Activate Study Site</a:t>
            </a:r>
          </a:p>
        </p:txBody>
      </p:sp>
      <p:sp>
        <p:nvSpPr>
          <p:cNvPr id="151" name="Connector 150"/>
          <p:cNvSpPr/>
          <p:nvPr/>
        </p:nvSpPr>
        <p:spPr>
          <a:xfrm>
            <a:off x="6351588" y="4841875"/>
            <a:ext cx="1246187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Register Subject</a:t>
            </a:r>
          </a:p>
        </p:txBody>
      </p:sp>
      <p:sp>
        <p:nvSpPr>
          <p:cNvPr id="152" name="Diamond 151"/>
          <p:cNvSpPr/>
          <p:nvPr/>
        </p:nvSpPr>
        <p:spPr>
          <a:xfrm>
            <a:off x="5362575" y="5386388"/>
            <a:ext cx="1412875" cy="511175"/>
          </a:xfrm>
          <a:prstGeom prst="diamond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 Accrual reached</a:t>
            </a:r>
          </a:p>
        </p:txBody>
      </p:sp>
      <p:sp>
        <p:nvSpPr>
          <p:cNvPr id="153" name="Diamond 152"/>
          <p:cNvSpPr/>
          <p:nvPr/>
        </p:nvSpPr>
        <p:spPr>
          <a:xfrm>
            <a:off x="7294563" y="5341938"/>
            <a:ext cx="1525587" cy="600075"/>
          </a:xfrm>
          <a:prstGeom prst="diamond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StudySite</a:t>
            </a:r>
            <a:r>
              <a:rPr lang="en-US" sz="10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 Accrual reached</a:t>
            </a:r>
          </a:p>
        </p:txBody>
      </p:sp>
      <p:sp>
        <p:nvSpPr>
          <p:cNvPr id="154" name="Connector 153"/>
          <p:cNvSpPr/>
          <p:nvPr/>
        </p:nvSpPr>
        <p:spPr>
          <a:xfrm>
            <a:off x="7427913" y="6238875"/>
            <a:ext cx="1247775" cy="280988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Close </a:t>
            </a:r>
            <a:r>
              <a:rPr lang="en-US" sz="900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StudySite</a:t>
            </a:r>
            <a:endParaRPr lang="en-US" sz="900" dirty="0">
              <a:solidFill>
                <a:srgbClr val="0000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5" name="Connector 154"/>
          <p:cNvSpPr/>
          <p:nvPr/>
        </p:nvSpPr>
        <p:spPr>
          <a:xfrm>
            <a:off x="5445125" y="6240463"/>
            <a:ext cx="1247775" cy="280987"/>
          </a:xfrm>
          <a:prstGeom prst="flowChartConnector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Close Study</a:t>
            </a: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6537325" y="3843338"/>
            <a:ext cx="679450" cy="7937"/>
          </a:xfrm>
          <a:prstGeom prst="line">
            <a:avLst/>
          </a:prstGeom>
          <a:ln>
            <a:solidFill>
              <a:srgbClr val="008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6561138" y="5386388"/>
            <a:ext cx="866775" cy="7937"/>
          </a:xfrm>
          <a:prstGeom prst="line">
            <a:avLst/>
          </a:prstGeom>
          <a:ln>
            <a:solidFill>
              <a:srgbClr val="008000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8" idx="5"/>
          </p:cNvCxnSpPr>
          <p:nvPr/>
        </p:nvCxnSpPr>
        <p:spPr>
          <a:xfrm rot="16200000" flipH="1">
            <a:off x="6445251" y="3324225"/>
            <a:ext cx="254000" cy="8032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10800000" flipV="1">
            <a:off x="7002463" y="3544888"/>
            <a:ext cx="519112" cy="3079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50" idx="0"/>
          </p:cNvCxnSpPr>
          <p:nvPr/>
        </p:nvCxnSpPr>
        <p:spPr>
          <a:xfrm rot="16200000" flipH="1">
            <a:off x="6788150" y="4014788"/>
            <a:ext cx="323850" cy="0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1" idx="4"/>
          </p:cNvCxnSpPr>
          <p:nvPr/>
        </p:nvCxnSpPr>
        <p:spPr>
          <a:xfrm rot="16200000" flipH="1">
            <a:off x="6852444" y="5244307"/>
            <a:ext cx="263525" cy="2063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2" idx="3"/>
          </p:cNvCxnSpPr>
          <p:nvPr/>
        </p:nvCxnSpPr>
        <p:spPr>
          <a:xfrm rot="5400000">
            <a:off x="6769101" y="5408612"/>
            <a:ext cx="239712" cy="227013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53" idx="1"/>
          </p:cNvCxnSpPr>
          <p:nvPr/>
        </p:nvCxnSpPr>
        <p:spPr>
          <a:xfrm>
            <a:off x="7002463" y="5386388"/>
            <a:ext cx="292100" cy="25558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2" idx="2"/>
            <a:endCxn id="155" idx="0"/>
          </p:cNvCxnSpPr>
          <p:nvPr/>
        </p:nvCxnSpPr>
        <p:spPr>
          <a:xfrm rot="5400000">
            <a:off x="5897563" y="6069013"/>
            <a:ext cx="344487" cy="158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53" idx="2"/>
            <a:endCxn id="154" idx="0"/>
          </p:cNvCxnSpPr>
          <p:nvPr/>
        </p:nvCxnSpPr>
        <p:spPr>
          <a:xfrm rot="5400000">
            <a:off x="7905751" y="6088062"/>
            <a:ext cx="296862" cy="4763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5" idx="6"/>
            <a:endCxn id="154" idx="2"/>
          </p:cNvCxnSpPr>
          <p:nvPr/>
        </p:nvCxnSpPr>
        <p:spPr>
          <a:xfrm flipV="1">
            <a:off x="6692900" y="6380163"/>
            <a:ext cx="735013" cy="158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52" idx="0"/>
            <a:endCxn id="151" idx="4"/>
          </p:cNvCxnSpPr>
          <p:nvPr/>
        </p:nvCxnSpPr>
        <p:spPr>
          <a:xfrm rot="5400000" flipH="1" flipV="1">
            <a:off x="6390481" y="4801395"/>
            <a:ext cx="263525" cy="906462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3" idx="0"/>
            <a:endCxn id="151" idx="4"/>
          </p:cNvCxnSpPr>
          <p:nvPr/>
        </p:nvCxnSpPr>
        <p:spPr>
          <a:xfrm rot="16200000" flipV="1">
            <a:off x="7407275" y="4691063"/>
            <a:ext cx="219075" cy="108267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08" name="TextBox 171"/>
          <p:cNvSpPr txBox="1">
            <a:spLocks noChangeArrowheads="1"/>
          </p:cNvSpPr>
          <p:nvPr/>
        </p:nvSpPr>
        <p:spPr bwMode="auto">
          <a:xfrm>
            <a:off x="7969250" y="5041900"/>
            <a:ext cx="31908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no</a:t>
            </a:r>
          </a:p>
        </p:txBody>
      </p:sp>
      <p:sp>
        <p:nvSpPr>
          <p:cNvPr id="15409" name="TextBox 172"/>
          <p:cNvSpPr txBox="1">
            <a:spLocks noChangeArrowheads="1"/>
          </p:cNvSpPr>
          <p:nvPr/>
        </p:nvSpPr>
        <p:spPr bwMode="auto">
          <a:xfrm>
            <a:off x="5362575" y="5892800"/>
            <a:ext cx="3683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yes</a:t>
            </a:r>
          </a:p>
        </p:txBody>
      </p:sp>
      <p:sp>
        <p:nvSpPr>
          <p:cNvPr id="15410" name="TextBox 173"/>
          <p:cNvSpPr txBox="1">
            <a:spLocks noChangeArrowheads="1"/>
          </p:cNvSpPr>
          <p:nvPr/>
        </p:nvSpPr>
        <p:spPr bwMode="auto">
          <a:xfrm flipH="1">
            <a:off x="8429625" y="5897563"/>
            <a:ext cx="3984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yes</a:t>
            </a:r>
          </a:p>
        </p:txBody>
      </p:sp>
      <p:sp>
        <p:nvSpPr>
          <p:cNvPr id="15411" name="TextBox 174"/>
          <p:cNvSpPr txBox="1">
            <a:spLocks noChangeArrowheads="1"/>
          </p:cNvSpPr>
          <p:nvPr/>
        </p:nvSpPr>
        <p:spPr bwMode="auto">
          <a:xfrm>
            <a:off x="5730875" y="5041900"/>
            <a:ext cx="3635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no</a:t>
            </a:r>
          </a:p>
        </p:txBody>
      </p:sp>
      <p:cxnSp>
        <p:nvCxnSpPr>
          <p:cNvPr id="177" name="Straight Connector 176"/>
          <p:cNvCxnSpPr/>
          <p:nvPr/>
        </p:nvCxnSpPr>
        <p:spPr>
          <a:xfrm rot="5400000">
            <a:off x="1535906" y="3634582"/>
            <a:ext cx="5768975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13" name="TextBox 178"/>
          <p:cNvSpPr txBox="1">
            <a:spLocks noChangeArrowheads="1"/>
          </p:cNvSpPr>
          <p:nvPr/>
        </p:nvSpPr>
        <p:spPr bwMode="auto">
          <a:xfrm>
            <a:off x="889000" y="762000"/>
            <a:ext cx="3092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u="sng">
                <a:latin typeface="Calibri" charset="0"/>
              </a:rPr>
              <a:t>Coordinating Center C3PR</a:t>
            </a:r>
          </a:p>
        </p:txBody>
      </p:sp>
      <p:sp>
        <p:nvSpPr>
          <p:cNvPr id="15414" name="TextBox 179"/>
          <p:cNvSpPr txBox="1">
            <a:spLocks noChangeArrowheads="1"/>
          </p:cNvSpPr>
          <p:nvPr/>
        </p:nvSpPr>
        <p:spPr bwMode="auto">
          <a:xfrm>
            <a:off x="5862638" y="762000"/>
            <a:ext cx="168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u="sng">
                <a:latin typeface="Calibri" charset="0"/>
              </a:rPr>
              <a:t>Study Site C3PR</a:t>
            </a:r>
          </a:p>
        </p:txBody>
      </p:sp>
      <p:pic>
        <p:nvPicPr>
          <p:cNvPr id="16440" name="Picture 182" descr="MD00061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1038" y="1311275"/>
            <a:ext cx="2524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41" name="TextBox 184"/>
          <p:cNvSpPr txBox="1">
            <a:spLocks noChangeArrowheads="1"/>
          </p:cNvSpPr>
          <p:nvPr/>
        </p:nvSpPr>
        <p:spPr bwMode="auto">
          <a:xfrm>
            <a:off x="2859088" y="1625600"/>
            <a:ext cx="112236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StudyCoordinator</a:t>
            </a:r>
            <a:endParaRPr lang="en-US" sz="1600">
              <a:latin typeface="Calibri" charset="0"/>
            </a:endParaRPr>
          </a:p>
        </p:txBody>
      </p:sp>
      <p:cxnSp>
        <p:nvCxnSpPr>
          <p:cNvPr id="187" name="Straight Connector 186"/>
          <p:cNvCxnSpPr>
            <a:endCxn id="4" idx="0"/>
          </p:cNvCxnSpPr>
          <p:nvPr/>
        </p:nvCxnSpPr>
        <p:spPr>
          <a:xfrm rot="10800000" flipV="1">
            <a:off x="954088" y="1531938"/>
            <a:ext cx="2266950" cy="458787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6441" idx="1"/>
            <a:endCxn id="5" idx="6"/>
          </p:cNvCxnSpPr>
          <p:nvPr/>
        </p:nvCxnSpPr>
        <p:spPr>
          <a:xfrm rot="10800000" flipV="1">
            <a:off x="1289050" y="1752600"/>
            <a:ext cx="1570038" cy="1011238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6441" idx="2"/>
            <a:endCxn id="6" idx="6"/>
          </p:cNvCxnSpPr>
          <p:nvPr/>
        </p:nvCxnSpPr>
        <p:spPr>
          <a:xfrm rot="5400000">
            <a:off x="1639094" y="1651794"/>
            <a:ext cx="1552575" cy="2008187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46" name="Picture 203" descr="MD00061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1338" y="1336675"/>
            <a:ext cx="2524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47" name="TextBox 204"/>
          <p:cNvSpPr txBox="1">
            <a:spLocks noChangeArrowheads="1"/>
          </p:cNvSpPr>
          <p:nvPr/>
        </p:nvSpPr>
        <p:spPr bwMode="auto">
          <a:xfrm>
            <a:off x="7799388" y="1649413"/>
            <a:ext cx="112236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StudyCoordinator</a:t>
            </a:r>
            <a:endParaRPr lang="en-US" sz="1600">
              <a:latin typeface="Calibri" charset="0"/>
            </a:endParaRPr>
          </a:p>
        </p:txBody>
      </p:sp>
      <p:cxnSp>
        <p:nvCxnSpPr>
          <p:cNvPr id="209" name="Straight Connector 208"/>
          <p:cNvCxnSpPr>
            <a:stCxn id="16447" idx="2"/>
          </p:cNvCxnSpPr>
          <p:nvPr/>
        </p:nvCxnSpPr>
        <p:spPr>
          <a:xfrm rot="5400000">
            <a:off x="6743700" y="2733675"/>
            <a:ext cx="2444750" cy="787400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0" name="Picture 209" descr="MD00061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0" y="4349750"/>
            <a:ext cx="254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1" name="Straight Connector 210"/>
          <p:cNvCxnSpPr>
            <a:stCxn id="210" idx="1"/>
            <a:endCxn id="151" idx="7"/>
          </p:cNvCxnSpPr>
          <p:nvPr/>
        </p:nvCxnSpPr>
        <p:spPr>
          <a:xfrm rot="10800000" flipV="1">
            <a:off x="7415213" y="4570413"/>
            <a:ext cx="839787" cy="312737"/>
          </a:xfrm>
          <a:prstGeom prst="line">
            <a:avLst/>
          </a:prstGeom>
          <a:ln w="38100" cmpd="dbl">
            <a:solidFill>
              <a:schemeClr val="bg2">
                <a:lumMod val="50000"/>
                <a:alpha val="19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8032750" y="4692650"/>
            <a:ext cx="762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charset="0"/>
              </a:rPr>
              <a:t>Registrar</a:t>
            </a:r>
            <a:endParaRPr lang="en-US" sz="1600">
              <a:latin typeface="Calibri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16200000" flipH="1">
            <a:off x="5534025" y="3441700"/>
            <a:ext cx="6683375" cy="15875"/>
          </a:xfrm>
          <a:prstGeom prst="line">
            <a:avLst/>
          </a:prstGeom>
          <a:ln w="57150" cmpd="thinThick">
            <a:solidFill>
              <a:schemeClr val="accent6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27" name="TextBox 86"/>
          <p:cNvSpPr txBox="1">
            <a:spLocks noChangeArrowheads="1"/>
          </p:cNvSpPr>
          <p:nvPr/>
        </p:nvSpPr>
        <p:spPr bwMode="auto">
          <a:xfrm rot="-5400000">
            <a:off x="8422482" y="2924969"/>
            <a:ext cx="1179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84807"/>
                </a:solidFill>
                <a:latin typeface="Calibri" charset="0"/>
              </a:rPr>
              <a:t>TimeLine</a:t>
            </a:r>
          </a:p>
        </p:txBody>
      </p:sp>
      <p:cxnSp>
        <p:nvCxnSpPr>
          <p:cNvPr id="77" name="Straight Connector 76"/>
          <p:cNvCxnSpPr>
            <a:stCxn id="4" idx="6"/>
            <a:endCxn id="146" idx="2"/>
          </p:cNvCxnSpPr>
          <p:nvPr/>
        </p:nvCxnSpPr>
        <p:spPr>
          <a:xfrm flipV="1">
            <a:off x="1619250" y="2171700"/>
            <a:ext cx="3609975" cy="4763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" idx="6"/>
            <a:endCxn id="147" idx="2"/>
          </p:cNvCxnSpPr>
          <p:nvPr/>
        </p:nvCxnSpPr>
        <p:spPr>
          <a:xfrm flipV="1">
            <a:off x="1289050" y="2754313"/>
            <a:ext cx="3940175" cy="952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6"/>
            <a:endCxn id="148" idx="2"/>
          </p:cNvCxnSpPr>
          <p:nvPr/>
        </p:nvCxnSpPr>
        <p:spPr>
          <a:xfrm flipV="1">
            <a:off x="1411288" y="3424238"/>
            <a:ext cx="3694112" cy="9525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50" idx="2"/>
            <a:endCxn id="10" idx="6"/>
          </p:cNvCxnSpPr>
          <p:nvPr/>
        </p:nvCxnSpPr>
        <p:spPr>
          <a:xfrm rot="10800000" flipV="1">
            <a:off x="2632075" y="4316413"/>
            <a:ext cx="3694113" cy="7937"/>
          </a:xfrm>
          <a:prstGeom prst="line">
            <a:avLst/>
          </a:prstGeom>
          <a:ln>
            <a:solidFill>
              <a:srgbClr val="008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1" idx="2"/>
            <a:endCxn id="13" idx="6"/>
          </p:cNvCxnSpPr>
          <p:nvPr/>
        </p:nvCxnSpPr>
        <p:spPr>
          <a:xfrm rot="10800000" flipV="1">
            <a:off x="2657475" y="4981575"/>
            <a:ext cx="3694113" cy="9525"/>
          </a:xfrm>
          <a:prstGeom prst="line">
            <a:avLst/>
          </a:prstGeom>
          <a:ln>
            <a:solidFill>
              <a:srgbClr val="008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077200" cy="685800"/>
          </a:xfrm>
        </p:spPr>
        <p:txBody>
          <a:bodyPr/>
          <a:lstStyle/>
          <a:p>
            <a:r>
              <a:rPr lang="en-US" sz="2600" dirty="0" smtClean="0">
                <a:solidFill>
                  <a:schemeClr val="accent2"/>
                </a:solidFill>
              </a:rPr>
              <a:t>Multi-site Trial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1" grpId="0"/>
      <p:bldP spid="16447" grpId="0"/>
      <p:bldP spid="212" grpId="0"/>
    </p:bldLst>
  </p:timing>
</p:sld>
</file>

<file path=ppt/theme/theme1.xml><?xml version="1.0" encoding="utf-8"?>
<a:theme xmlns:a="http://schemas.openxmlformats.org/drawingml/2006/main" name="SemanticBits PowerPoint Template">
  <a:themeElements>
    <a:clrScheme name="SemanticBits Power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manticBits PowerPoint Template">
      <a:majorFont>
        <a:latin typeface="Tahoma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emanticBit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SemanticBits PowerPoint Template.pot</Template>
  <TotalTime>1465</TotalTime>
  <Words>1128</Words>
  <Application>Microsoft Macintosh PowerPoint</Application>
  <PresentationFormat>On-screen Show (4:3)</PresentationFormat>
  <Paragraphs>235</Paragraphs>
  <Slides>16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SemanticBits PowerPoint Template</vt:lpstr>
      <vt:lpstr>Cancer Central Clinical Participant Registry (C3PR):  An Introduction </vt:lpstr>
      <vt:lpstr>Agenda and Goal</vt:lpstr>
      <vt:lpstr>Who is involved in C3PR?</vt:lpstr>
      <vt:lpstr>Introduction</vt:lpstr>
      <vt:lpstr>Background Where does a participant registry fit in?</vt:lpstr>
      <vt:lpstr>Using C3PR  Who and Why? </vt:lpstr>
      <vt:lpstr>Benefits of Using C3PR </vt:lpstr>
      <vt:lpstr>Additional Benefits of Using C3PR </vt:lpstr>
      <vt:lpstr>Multi-site Trial</vt:lpstr>
      <vt:lpstr>More on How C3PR Benefits Your Research</vt:lpstr>
      <vt:lpstr>Demonstration of C3PR</vt:lpstr>
      <vt:lpstr>Key Functions for Demo</vt:lpstr>
      <vt:lpstr>Getting Started:  A Glance at the Technology</vt:lpstr>
      <vt:lpstr>Resources and Next Steps</vt:lpstr>
      <vt:lpstr>Adopting C3PR  Release Timeline and Future Plans</vt:lpstr>
      <vt:lpstr>Information Resources for C3PR</vt:lpstr>
    </vt:vector>
  </TitlesOfParts>
  <Company>SemanticBits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Central Clinical Participant Registry (C3PR):  An Introduction </dc:title>
  <dc:creator>Wesley Wiggins</dc:creator>
  <cp:lastModifiedBy>Wesley Wiggins</cp:lastModifiedBy>
  <cp:revision>11</cp:revision>
  <dcterms:created xsi:type="dcterms:W3CDTF">2009-12-09T18:33:37Z</dcterms:created>
  <dcterms:modified xsi:type="dcterms:W3CDTF">2009-12-10T18:50:38Z</dcterms:modified>
</cp:coreProperties>
</file>