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92" r:id="rId4"/>
    <p:sldId id="291" r:id="rId5"/>
    <p:sldId id="286" r:id="rId6"/>
    <p:sldId id="288" r:id="rId7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Tucker" initials="JT" lastIdx="2" clrIdx="0"/>
  <p:cmAuthor id="1" name="Patrick McConnell" initials="P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292929"/>
    <a:srgbClr val="5F5F5F"/>
    <a:srgbClr val="333333"/>
    <a:srgbClr val="AFAFFF"/>
    <a:srgbClr val="FF0000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94748" autoAdjust="0"/>
  </p:normalViewPr>
  <p:slideViewPr>
    <p:cSldViewPr>
      <p:cViewPr varScale="1">
        <p:scale>
          <a:sx n="105" d="100"/>
          <a:sy n="105" d="100"/>
        </p:scale>
        <p:origin x="-2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10-17T16:39:41.640" idx="1">
    <p:pos x="5362" y="3213"/>
    <p:text>
I am not sure that calling out C3D is that useful.
Not sure if a PI will be a primary user.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7-31T19:06:42.062" idx="2">
    <p:pos x="291" y="519"/>
    <p:text>Need to determine how this template might look different for Grid projects. </p:text>
  </p:cm>
  <p:cm authorId="1" dt="2007-10-17T16:40:49.984" idx="2">
    <p:pos x="643" y="3049"/>
    <p:text>Minimal mispelled
Maybe say Open source, open APIs, open database?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0F547823-11E8-4C6E-970F-EA36AE95A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339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149FB0BB-A7AD-4C4A-B2B3-ED24614A2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CEEE5-CA5A-4625-856F-50994E43A78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67933-876E-493A-BB67-AAA0231F5D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2625"/>
            <a:ext cx="4664075" cy="34972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06900"/>
            <a:ext cx="5172075" cy="41814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C09BC-CA59-410D-ACDC-17418B83C6C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2625"/>
            <a:ext cx="4664075" cy="34972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06900"/>
            <a:ext cx="5172075" cy="41814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aBIG_updated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"/>
            <a:ext cx="70294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i="1">
                <a:solidFill>
                  <a:srgbClr val="AFAF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2/7/05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D17A5-5712-4DCB-82B8-0A16FAC29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5D740-371B-4DA4-8A09-61CCBBC6B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E6069-7880-4E5D-936C-63654E541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EA989-3AA3-45DB-8464-F4781D9D2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03604-A439-40DC-A117-12D1F85DD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D4BA5-BA26-4279-9B3D-153D7AB32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B39AA-B6BC-4632-A1BF-B3FED3623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2B610-BB33-4817-8D34-A53395EBD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A15A3-B929-43C3-8754-858A41800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C00F5-7EB6-4544-8A9A-4040163C3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81FEF-946D-480F-85A2-D808844C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aBIG_updated_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90600" y="6324600"/>
            <a:ext cx="70294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C0CEC93-863E-4819-A52E-7CE0B861D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cicb@pop.nci.nih.go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1100" y="1676400"/>
            <a:ext cx="6629400" cy="2593975"/>
          </a:xfrm>
        </p:spPr>
        <p:txBody>
          <a:bodyPr/>
          <a:lstStyle/>
          <a:p>
            <a:pPr eaLnBrk="1" hangingPunct="1"/>
            <a:r>
              <a:rPr lang="en-US" sz="4300" b="1" smtClean="0"/>
              <a:t>C3PR version 2 Overview:</a:t>
            </a:r>
            <a:r>
              <a:rPr lang="en-US" smtClean="0"/>
              <a:t> 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i="1" smtClean="0"/>
              <a:t/>
            </a:r>
            <a:br>
              <a:rPr lang="en-US" sz="1300" i="1" smtClean="0"/>
            </a:br>
            <a:r>
              <a:rPr lang="en-US" i="1" smtClean="0"/>
              <a:t> A web based Trial patient registry solution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95800"/>
            <a:ext cx="6629400" cy="175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000" i="0" smtClean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i="0" smtClean="0">
                <a:solidFill>
                  <a:srgbClr val="333399"/>
                </a:solidFill>
              </a:rPr>
              <a:t>Workspace: caBIG CTMS Workspace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0" smtClean="0">
                <a:solidFill>
                  <a:srgbClr val="333399"/>
                </a:solidFill>
              </a:rPr>
              <a:t>Developer: Duke University/Semantic Bits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0" smtClean="0">
                <a:solidFill>
                  <a:srgbClr val="333399"/>
                </a:solidFill>
              </a:rPr>
              <a:t>Adopters: Mayo Clinic, Wake Forest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C3PR version 2: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smtClean="0"/>
              <a:t>Version 1 was a registry module of the NCI’s pre-caBIG C3D clinical trials system</a:t>
            </a:r>
          </a:p>
          <a:p>
            <a:pPr eaLnBrk="1" hangingPunct="1"/>
            <a:r>
              <a:rPr lang="en-US" smtClean="0"/>
              <a:t>Version 2 will work with or without C3D, and will integrate with other caBIG CTMS tools</a:t>
            </a:r>
          </a:p>
          <a:p>
            <a:pPr eaLnBrk="1" hangingPunct="1"/>
            <a:r>
              <a:rPr lang="en-US" smtClean="0"/>
              <a:t>Handles Multi-Institutional Trials</a:t>
            </a:r>
          </a:p>
          <a:p>
            <a:pPr eaLnBrk="1" hangingPunct="1"/>
            <a:r>
              <a:rPr lang="en-US" smtClean="0"/>
              <a:t>Manages eligibility, regulatory, trial accrual target triggers, randomization, and accrual reservations.</a:t>
            </a:r>
          </a:p>
          <a:p>
            <a:pPr eaLnBrk="1" hangingPunct="1"/>
            <a:r>
              <a:rPr lang="en-US" smtClean="0"/>
              <a:t>Primary user groups: protocol managers, registrars and principle investigators.</a:t>
            </a:r>
            <a:endParaRPr lang="en-US" smtClean="0">
              <a:solidFill>
                <a:srgbClr val="3333FF"/>
              </a:solidFill>
            </a:endParaRP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9"/>
          <p:cNvGrpSpPr>
            <a:grpSpLocks/>
          </p:cNvGrpSpPr>
          <p:nvPr/>
        </p:nvGrpSpPr>
        <p:grpSpPr bwMode="auto">
          <a:xfrm>
            <a:off x="6172200" y="1676400"/>
            <a:ext cx="2719388" cy="2438400"/>
            <a:chOff x="4575" y="1838"/>
            <a:chExt cx="1028" cy="1667"/>
          </a:xfrm>
        </p:grpSpPr>
        <p:sp>
          <p:nvSpPr>
            <p:cNvPr id="18450" name="Rectangle 10"/>
            <p:cNvSpPr>
              <a:spLocks noChangeArrowheads="1"/>
            </p:cNvSpPr>
            <p:nvPr/>
          </p:nvSpPr>
          <p:spPr bwMode="auto">
            <a:xfrm>
              <a:off x="4579" y="1838"/>
              <a:ext cx="1024" cy="1667"/>
            </a:xfrm>
            <a:prstGeom prst="rect">
              <a:avLst/>
            </a:prstGeom>
            <a:gradFill rotWithShape="0">
              <a:gsLst>
                <a:gs pos="0">
                  <a:srgbClr val="5E4776"/>
                </a:gs>
                <a:gs pos="100000">
                  <a:srgbClr val="CC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Coordinating Center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Cooperative Groups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NCI tracking systems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/>
              </a:r>
              <a:br>
                <a:rPr lang="en-US" sz="2000" b="1" i="1">
                  <a:solidFill>
                    <a:schemeClr val="bg1"/>
                  </a:solidFill>
                </a:rPr>
              </a:br>
              <a:r>
                <a:rPr lang="en-US" sz="2000" b="1" i="1">
                  <a:solidFill>
                    <a:schemeClr val="bg1"/>
                  </a:solidFill>
                </a:rPr>
                <a:t>Industry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>
                <a:solidFill>
                  <a:schemeClr val="bg1"/>
                </a:solidFill>
              </a:endParaRPr>
            </a:p>
          </p:txBody>
        </p:sp>
        <p:sp>
          <p:nvSpPr>
            <p:cNvPr id="18451" name="Line 11"/>
            <p:cNvSpPr>
              <a:spLocks noChangeShapeType="1"/>
            </p:cNvSpPr>
            <p:nvPr/>
          </p:nvSpPr>
          <p:spPr bwMode="auto">
            <a:xfrm>
              <a:off x="4575" y="2203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2" name="Line 12"/>
            <p:cNvSpPr>
              <a:spLocks noChangeShapeType="1"/>
            </p:cNvSpPr>
            <p:nvPr/>
          </p:nvSpPr>
          <p:spPr bwMode="auto">
            <a:xfrm>
              <a:off x="4575" y="2567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3" name="Line 13"/>
            <p:cNvSpPr>
              <a:spLocks noChangeShapeType="1"/>
            </p:cNvSpPr>
            <p:nvPr/>
          </p:nvSpPr>
          <p:spPr bwMode="auto">
            <a:xfrm>
              <a:off x="4575" y="2932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34" name="Group 16"/>
          <p:cNvGrpSpPr>
            <a:grpSpLocks/>
          </p:cNvGrpSpPr>
          <p:nvPr/>
        </p:nvGrpSpPr>
        <p:grpSpPr bwMode="auto">
          <a:xfrm>
            <a:off x="1371600" y="4648200"/>
            <a:ext cx="1406525" cy="1600200"/>
            <a:chOff x="2600" y="2043"/>
            <a:chExt cx="1028" cy="1254"/>
          </a:xfrm>
        </p:grpSpPr>
        <p:sp>
          <p:nvSpPr>
            <p:cNvPr id="18447" name="Oval 17"/>
            <p:cNvSpPr>
              <a:spLocks noChangeArrowheads="1"/>
            </p:cNvSpPr>
            <p:nvPr/>
          </p:nvSpPr>
          <p:spPr bwMode="auto">
            <a:xfrm>
              <a:off x="2610" y="3008"/>
              <a:ext cx="1016" cy="289"/>
            </a:xfrm>
            <a:prstGeom prst="ellipse">
              <a:avLst/>
            </a:prstGeom>
            <a:gradFill rotWithShape="0">
              <a:gsLst>
                <a:gs pos="0">
                  <a:srgbClr val="AE0057"/>
                </a:gs>
                <a:gs pos="50000">
                  <a:srgbClr val="F00078"/>
                </a:gs>
                <a:gs pos="100000">
                  <a:srgbClr val="AE005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18"/>
            <p:cNvSpPr>
              <a:spLocks noChangeArrowheads="1"/>
            </p:cNvSpPr>
            <p:nvPr/>
          </p:nvSpPr>
          <p:spPr bwMode="auto">
            <a:xfrm>
              <a:off x="2612" y="2130"/>
              <a:ext cx="1016" cy="1012"/>
            </a:xfrm>
            <a:prstGeom prst="rect">
              <a:avLst/>
            </a:prstGeom>
            <a:gradFill rotWithShape="0">
              <a:gsLst>
                <a:gs pos="0">
                  <a:srgbClr val="AE0057"/>
                </a:gs>
                <a:gs pos="50000">
                  <a:srgbClr val="F00078"/>
                </a:gs>
                <a:gs pos="100000">
                  <a:srgbClr val="AE005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i="1">
                  <a:solidFill>
                    <a:srgbClr val="000000"/>
                  </a:solidFill>
                </a:rPr>
                <a:t>Local</a:t>
              </a:r>
            </a:p>
            <a:p>
              <a:pPr algn="ctr" eaLnBrk="0" hangingPunct="0"/>
              <a:r>
                <a:rPr lang="en-US" sz="2000" b="1" i="1">
                  <a:solidFill>
                    <a:srgbClr val="000000"/>
                  </a:solidFill>
                </a:rPr>
                <a:t>CTMS</a:t>
              </a:r>
            </a:p>
          </p:txBody>
        </p:sp>
        <p:sp>
          <p:nvSpPr>
            <p:cNvPr id="18449" name="Oval 19"/>
            <p:cNvSpPr>
              <a:spLocks noChangeArrowheads="1"/>
            </p:cNvSpPr>
            <p:nvPr/>
          </p:nvSpPr>
          <p:spPr bwMode="auto">
            <a:xfrm>
              <a:off x="2600" y="2043"/>
              <a:ext cx="1016" cy="145"/>
            </a:xfrm>
            <a:prstGeom prst="ellipse">
              <a:avLst/>
            </a:prstGeom>
            <a:gradFill rotWithShape="0">
              <a:gsLst>
                <a:gs pos="0">
                  <a:srgbClr val="AE0057"/>
                </a:gs>
                <a:gs pos="50000">
                  <a:srgbClr val="F00078"/>
                </a:gs>
                <a:gs pos="100000">
                  <a:srgbClr val="AE005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42" name="Rectangle 22"/>
          <p:cNvSpPr>
            <a:spLocks noChangeArrowheads="1"/>
          </p:cNvSpPr>
          <p:nvPr/>
        </p:nvSpPr>
        <p:spPr bwMode="auto">
          <a:xfrm>
            <a:off x="1055688" y="2238375"/>
            <a:ext cx="1754187" cy="1728788"/>
          </a:xfrm>
          <a:prstGeom prst="rect">
            <a:avLst/>
          </a:prstGeom>
          <a:gradFill rotWithShape="0">
            <a:gsLst>
              <a:gs pos="0">
                <a:srgbClr val="C9A100"/>
              </a:gs>
              <a:gs pos="50000">
                <a:srgbClr val="FFCC00"/>
              </a:gs>
              <a:gs pos="100000">
                <a:srgbClr val="C9A1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i="1">
                <a:solidFill>
                  <a:srgbClr val="000000"/>
                </a:solidFill>
              </a:rPr>
              <a:t>New </a:t>
            </a:r>
          </a:p>
          <a:p>
            <a:pPr algn="ctr" eaLnBrk="0" hangingPunct="0"/>
            <a:r>
              <a:rPr lang="en-US" sz="2000" b="1" i="1">
                <a:solidFill>
                  <a:srgbClr val="000000"/>
                </a:solidFill>
              </a:rPr>
              <a:t>Patient</a:t>
            </a:r>
          </a:p>
          <a:p>
            <a:pPr algn="ctr" eaLnBrk="0" hangingPunct="0"/>
            <a:r>
              <a:rPr lang="en-US" sz="2000" b="1" i="1">
                <a:solidFill>
                  <a:srgbClr val="000000"/>
                </a:solidFill>
              </a:rPr>
              <a:t> Registration</a:t>
            </a:r>
          </a:p>
          <a:p>
            <a:pPr algn="ctr" eaLnBrk="0" hangingPunct="0"/>
            <a:endParaRPr lang="en-US" b="1" i="1">
              <a:solidFill>
                <a:srgbClr val="000000"/>
              </a:solidFill>
            </a:endParaRPr>
          </a:p>
        </p:txBody>
      </p:sp>
      <p:sp>
        <p:nvSpPr>
          <p:cNvPr id="18436" name="Line 24"/>
          <p:cNvSpPr>
            <a:spLocks noChangeShapeType="1"/>
          </p:cNvSpPr>
          <p:nvPr/>
        </p:nvSpPr>
        <p:spPr bwMode="auto">
          <a:xfrm>
            <a:off x="1981200" y="3962400"/>
            <a:ext cx="46038" cy="7239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Registration Data flow (Current)</a:t>
            </a:r>
          </a:p>
        </p:txBody>
      </p:sp>
      <p:sp>
        <p:nvSpPr>
          <p:cNvPr id="18438" name="Line 24"/>
          <p:cNvSpPr>
            <a:spLocks noChangeShapeType="1"/>
          </p:cNvSpPr>
          <p:nvPr/>
        </p:nvSpPr>
        <p:spPr bwMode="auto">
          <a:xfrm flipV="1">
            <a:off x="2895600" y="1905000"/>
            <a:ext cx="3276600" cy="11430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24"/>
          <p:cNvSpPr>
            <a:spLocks noChangeShapeType="1"/>
          </p:cNvSpPr>
          <p:nvPr/>
        </p:nvSpPr>
        <p:spPr bwMode="auto">
          <a:xfrm flipV="1">
            <a:off x="2895600" y="2971800"/>
            <a:ext cx="3200400" cy="3810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24"/>
          <p:cNvSpPr>
            <a:spLocks noChangeShapeType="1"/>
          </p:cNvSpPr>
          <p:nvPr/>
        </p:nvSpPr>
        <p:spPr bwMode="auto">
          <a:xfrm flipV="1">
            <a:off x="2895600" y="2286000"/>
            <a:ext cx="3352800" cy="9144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24"/>
          <p:cNvSpPr>
            <a:spLocks noChangeShapeType="1"/>
          </p:cNvSpPr>
          <p:nvPr/>
        </p:nvSpPr>
        <p:spPr bwMode="auto">
          <a:xfrm>
            <a:off x="2895600" y="3581400"/>
            <a:ext cx="3200400" cy="762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TextBox 44"/>
          <p:cNvSpPr txBox="1">
            <a:spLocks noChangeArrowheads="1"/>
          </p:cNvSpPr>
          <p:nvPr/>
        </p:nvSpPr>
        <p:spPr bwMode="auto">
          <a:xfrm>
            <a:off x="2743200" y="1143000"/>
            <a:ext cx="3200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Manual/and or duplicate entries through different interfaces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4039394" y="2056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1866900" y="2171700"/>
            <a:ext cx="2514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Line 24"/>
          <p:cNvSpPr>
            <a:spLocks noChangeShapeType="1"/>
          </p:cNvSpPr>
          <p:nvPr/>
        </p:nvSpPr>
        <p:spPr bwMode="auto">
          <a:xfrm flipH="1">
            <a:off x="2819400" y="4191000"/>
            <a:ext cx="4572000" cy="12192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076700" y="2705100"/>
            <a:ext cx="2667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76775" y="2070100"/>
            <a:ext cx="4238625" cy="1619250"/>
            <a:chOff x="2913" y="1846"/>
            <a:chExt cx="2034" cy="995"/>
          </a:xfrm>
        </p:grpSpPr>
        <p:grpSp>
          <p:nvGrpSpPr>
            <p:cNvPr id="20506" name="Group 3"/>
            <p:cNvGrpSpPr>
              <a:grpSpLocks/>
            </p:cNvGrpSpPr>
            <p:nvPr/>
          </p:nvGrpSpPr>
          <p:grpSpPr bwMode="auto">
            <a:xfrm>
              <a:off x="2913" y="1849"/>
              <a:ext cx="768" cy="935"/>
              <a:chOff x="2997" y="2129"/>
              <a:chExt cx="768" cy="935"/>
            </a:xfrm>
          </p:grpSpPr>
          <p:sp>
            <p:nvSpPr>
              <p:cNvPr id="20512" name="AutoShape 4"/>
              <p:cNvSpPr>
                <a:spLocks noChangeArrowheads="1"/>
              </p:cNvSpPr>
              <p:nvPr/>
            </p:nvSpPr>
            <p:spPr bwMode="auto">
              <a:xfrm rot="-1958475">
                <a:off x="2997" y="2129"/>
                <a:ext cx="768" cy="225"/>
              </a:xfrm>
              <a:prstGeom prst="rightArrow">
                <a:avLst>
                  <a:gd name="adj1" fmla="val 50000"/>
                  <a:gd name="adj2" fmla="val 136312"/>
                </a:avLst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3" name="AutoShape 5"/>
              <p:cNvSpPr>
                <a:spLocks noChangeArrowheads="1"/>
              </p:cNvSpPr>
              <p:nvPr/>
            </p:nvSpPr>
            <p:spPr bwMode="auto">
              <a:xfrm rot="-909204">
                <a:off x="3012" y="2365"/>
                <a:ext cx="735" cy="160"/>
              </a:xfrm>
              <a:prstGeom prst="rightArrow">
                <a:avLst>
                  <a:gd name="adj1" fmla="val 50000"/>
                  <a:gd name="adj2" fmla="val 136324"/>
                </a:avLst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4" name="AutoShape 6"/>
              <p:cNvSpPr>
                <a:spLocks noChangeArrowheads="1"/>
              </p:cNvSpPr>
              <p:nvPr/>
            </p:nvSpPr>
            <p:spPr bwMode="auto">
              <a:xfrm rot="-6073">
                <a:off x="3043" y="2550"/>
                <a:ext cx="708" cy="224"/>
              </a:xfrm>
              <a:prstGeom prst="rightArrow">
                <a:avLst>
                  <a:gd name="adj1" fmla="val 50000"/>
                  <a:gd name="adj2" fmla="val 136320"/>
                </a:avLst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5" name="AutoShape 8"/>
              <p:cNvSpPr>
                <a:spLocks noChangeArrowheads="1"/>
              </p:cNvSpPr>
              <p:nvPr/>
            </p:nvSpPr>
            <p:spPr bwMode="auto">
              <a:xfrm rot="1241711" flipV="1">
                <a:off x="3023" y="2838"/>
                <a:ext cx="720" cy="226"/>
              </a:xfrm>
              <a:prstGeom prst="rightArrow">
                <a:avLst>
                  <a:gd name="adj1" fmla="val 50000"/>
                  <a:gd name="adj2" fmla="val 136313"/>
                </a:avLst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7" name="Group 9"/>
            <p:cNvGrpSpPr>
              <a:grpSpLocks/>
            </p:cNvGrpSpPr>
            <p:nvPr/>
          </p:nvGrpSpPr>
          <p:grpSpPr bwMode="auto">
            <a:xfrm>
              <a:off x="3910" y="1846"/>
              <a:ext cx="1037" cy="995"/>
              <a:chOff x="4575" y="2161"/>
              <a:chExt cx="1037" cy="995"/>
            </a:xfrm>
          </p:grpSpPr>
          <p:sp>
            <p:nvSpPr>
              <p:cNvPr id="20508" name="Line 11"/>
              <p:cNvSpPr>
                <a:spLocks noChangeShapeType="1"/>
              </p:cNvSpPr>
              <p:nvPr/>
            </p:nvSpPr>
            <p:spPr bwMode="auto">
              <a:xfrm>
                <a:off x="4577" y="2161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9" name="Line 12"/>
              <p:cNvSpPr>
                <a:spLocks noChangeShapeType="1"/>
              </p:cNvSpPr>
              <p:nvPr/>
            </p:nvSpPr>
            <p:spPr bwMode="auto">
              <a:xfrm>
                <a:off x="4575" y="2481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10" name="Line 13"/>
              <p:cNvSpPr>
                <a:spLocks noChangeShapeType="1"/>
              </p:cNvSpPr>
              <p:nvPr/>
            </p:nvSpPr>
            <p:spPr bwMode="auto">
              <a:xfrm>
                <a:off x="4587" y="2808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11" name="Line 14"/>
              <p:cNvSpPr>
                <a:spLocks noChangeShapeType="1"/>
              </p:cNvSpPr>
              <p:nvPr/>
            </p:nvSpPr>
            <p:spPr bwMode="auto">
              <a:xfrm>
                <a:off x="4585" y="3156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860925" y="3714750"/>
            <a:ext cx="1751013" cy="2266950"/>
            <a:chOff x="3033" y="2615"/>
            <a:chExt cx="1103" cy="1428"/>
          </a:xfrm>
        </p:grpSpPr>
        <p:grpSp>
          <p:nvGrpSpPr>
            <p:cNvPr id="20500" name="Group 16"/>
            <p:cNvGrpSpPr>
              <a:grpSpLocks/>
            </p:cNvGrpSpPr>
            <p:nvPr/>
          </p:nvGrpSpPr>
          <p:grpSpPr bwMode="auto">
            <a:xfrm>
              <a:off x="3176" y="3186"/>
              <a:ext cx="886" cy="857"/>
              <a:chOff x="2600" y="2043"/>
              <a:chExt cx="1028" cy="1254"/>
            </a:xfrm>
          </p:grpSpPr>
          <p:sp>
            <p:nvSpPr>
              <p:cNvPr id="20503" name="Oval 17"/>
              <p:cNvSpPr>
                <a:spLocks noChangeArrowheads="1"/>
              </p:cNvSpPr>
              <p:nvPr/>
            </p:nvSpPr>
            <p:spPr bwMode="auto">
              <a:xfrm>
                <a:off x="2610" y="3008"/>
                <a:ext cx="1016" cy="289"/>
              </a:xfrm>
              <a:prstGeom prst="ellipse">
                <a:avLst/>
              </a:prstGeom>
              <a:gradFill rotWithShape="0">
                <a:gsLst>
                  <a:gs pos="0">
                    <a:srgbClr val="AE0057"/>
                  </a:gs>
                  <a:gs pos="50000">
                    <a:srgbClr val="F00078"/>
                  </a:gs>
                  <a:gs pos="100000">
                    <a:srgbClr val="AE0057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4" name="Rectangle 18"/>
              <p:cNvSpPr>
                <a:spLocks noChangeArrowheads="1"/>
              </p:cNvSpPr>
              <p:nvPr/>
            </p:nvSpPr>
            <p:spPr bwMode="auto">
              <a:xfrm>
                <a:off x="2612" y="2130"/>
                <a:ext cx="1016" cy="1012"/>
              </a:xfrm>
              <a:prstGeom prst="rect">
                <a:avLst/>
              </a:prstGeom>
              <a:gradFill rotWithShape="0">
                <a:gsLst>
                  <a:gs pos="0">
                    <a:srgbClr val="AE0057"/>
                  </a:gs>
                  <a:gs pos="50000">
                    <a:srgbClr val="F00078"/>
                  </a:gs>
                  <a:gs pos="100000">
                    <a:srgbClr val="AE005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i="1">
                    <a:solidFill>
                      <a:srgbClr val="000000"/>
                    </a:solidFill>
                  </a:rPr>
                  <a:t>Local</a:t>
                </a:r>
              </a:p>
              <a:p>
                <a:pPr algn="ctr" eaLnBrk="0" hangingPunct="0"/>
                <a:r>
                  <a:rPr lang="en-US" sz="2000" b="1" i="1">
                    <a:solidFill>
                      <a:srgbClr val="000000"/>
                    </a:solidFill>
                  </a:rPr>
                  <a:t>CTMS</a:t>
                </a:r>
              </a:p>
            </p:txBody>
          </p:sp>
          <p:sp>
            <p:nvSpPr>
              <p:cNvPr id="20505" name="Oval 19"/>
              <p:cNvSpPr>
                <a:spLocks noChangeArrowheads="1"/>
              </p:cNvSpPr>
              <p:nvPr/>
            </p:nvSpPr>
            <p:spPr bwMode="auto">
              <a:xfrm>
                <a:off x="2600" y="2043"/>
                <a:ext cx="1016" cy="145"/>
              </a:xfrm>
              <a:prstGeom prst="ellipse">
                <a:avLst/>
              </a:prstGeom>
              <a:gradFill rotWithShape="0">
                <a:gsLst>
                  <a:gs pos="0">
                    <a:srgbClr val="AE0057"/>
                  </a:gs>
                  <a:gs pos="50000">
                    <a:srgbClr val="F00078"/>
                  </a:gs>
                  <a:gs pos="100000">
                    <a:srgbClr val="AE0057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01" name="AutoShape 20"/>
            <p:cNvSpPr>
              <a:spLocks noChangeArrowheads="1"/>
            </p:cNvSpPr>
            <p:nvPr/>
          </p:nvSpPr>
          <p:spPr bwMode="auto">
            <a:xfrm rot="7813044">
              <a:off x="3748" y="2922"/>
              <a:ext cx="517" cy="258"/>
            </a:xfrm>
            <a:prstGeom prst="rightArrow">
              <a:avLst>
                <a:gd name="adj1" fmla="val 50000"/>
                <a:gd name="adj2" fmla="val 50097"/>
              </a:avLst>
            </a:prstGeom>
            <a:gradFill rotWithShape="1">
              <a:gsLst>
                <a:gs pos="0">
                  <a:srgbClr val="5E4776"/>
                </a:gs>
                <a:gs pos="50000">
                  <a:srgbClr val="CC99FF"/>
                </a:gs>
                <a:gs pos="100000">
                  <a:srgbClr val="5E477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AutoShape 21"/>
            <p:cNvSpPr>
              <a:spLocks noChangeArrowheads="1"/>
            </p:cNvSpPr>
            <p:nvPr/>
          </p:nvSpPr>
          <p:spPr bwMode="auto">
            <a:xfrm rot="3109576">
              <a:off x="2801" y="2847"/>
              <a:ext cx="727" cy="263"/>
            </a:xfrm>
            <a:prstGeom prst="rightArrow">
              <a:avLst>
                <a:gd name="adj1" fmla="val 50000"/>
                <a:gd name="adj2" fmla="val 69106"/>
              </a:avLst>
            </a:prstGeom>
            <a:gradFill rotWithShape="0">
              <a:gsLst>
                <a:gs pos="0">
                  <a:srgbClr val="008E6B"/>
                </a:gs>
                <a:gs pos="50000">
                  <a:srgbClr val="00CC99"/>
                </a:gs>
                <a:gs pos="100000">
                  <a:srgbClr val="008E6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42" name="Rectangle 22"/>
          <p:cNvSpPr>
            <a:spLocks noChangeArrowheads="1"/>
          </p:cNvSpPr>
          <p:nvPr/>
        </p:nvSpPr>
        <p:spPr bwMode="auto">
          <a:xfrm>
            <a:off x="1101725" y="2106613"/>
            <a:ext cx="1754188" cy="1728787"/>
          </a:xfrm>
          <a:prstGeom prst="rect">
            <a:avLst/>
          </a:prstGeom>
          <a:gradFill rotWithShape="0">
            <a:gsLst>
              <a:gs pos="0">
                <a:srgbClr val="C9A100"/>
              </a:gs>
              <a:gs pos="50000">
                <a:srgbClr val="FFCC00"/>
              </a:gs>
              <a:gs pos="100000">
                <a:srgbClr val="C9A1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i="1">
                <a:solidFill>
                  <a:srgbClr val="000000"/>
                </a:solidFill>
              </a:rPr>
              <a:t>New </a:t>
            </a:r>
          </a:p>
          <a:p>
            <a:pPr algn="ctr" eaLnBrk="0" hangingPunct="0"/>
            <a:r>
              <a:rPr lang="en-US" sz="2000" b="1" i="1">
                <a:solidFill>
                  <a:srgbClr val="000000"/>
                </a:solidFill>
              </a:rPr>
              <a:t>Patient</a:t>
            </a:r>
          </a:p>
          <a:p>
            <a:pPr algn="ctr" eaLnBrk="0" hangingPunct="0"/>
            <a:r>
              <a:rPr lang="en-US" sz="2000" b="1" i="1">
                <a:solidFill>
                  <a:srgbClr val="000000"/>
                </a:solidFill>
              </a:rPr>
              <a:t> Registration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514600" y="2133600"/>
            <a:ext cx="2625725" cy="1800225"/>
            <a:chOff x="1673" y="1842"/>
            <a:chExt cx="1654" cy="1134"/>
          </a:xfrm>
        </p:grpSpPr>
        <p:sp>
          <p:nvSpPr>
            <p:cNvPr id="20495" name="Line 24"/>
            <p:cNvSpPr>
              <a:spLocks noChangeShapeType="1"/>
            </p:cNvSpPr>
            <p:nvPr/>
          </p:nvSpPr>
          <p:spPr bwMode="auto">
            <a:xfrm>
              <a:off x="1673" y="2376"/>
              <a:ext cx="624" cy="42"/>
            </a:xfrm>
            <a:prstGeom prst="line">
              <a:avLst/>
            </a:prstGeom>
            <a:noFill/>
            <a:ln w="88900">
              <a:solidFill>
                <a:srgbClr val="FFCC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6" name="Group 25"/>
            <p:cNvGrpSpPr>
              <a:grpSpLocks/>
            </p:cNvGrpSpPr>
            <p:nvPr/>
          </p:nvGrpSpPr>
          <p:grpSpPr bwMode="auto">
            <a:xfrm>
              <a:off x="2299" y="1842"/>
              <a:ext cx="1028" cy="1134"/>
              <a:chOff x="2299" y="1842"/>
              <a:chExt cx="1028" cy="1134"/>
            </a:xfrm>
          </p:grpSpPr>
          <p:sp>
            <p:nvSpPr>
              <p:cNvPr id="20497" name="Oval 26"/>
              <p:cNvSpPr>
                <a:spLocks noChangeArrowheads="1"/>
              </p:cNvSpPr>
              <p:nvPr/>
            </p:nvSpPr>
            <p:spPr bwMode="auto">
              <a:xfrm>
                <a:off x="2309" y="2715"/>
                <a:ext cx="1016" cy="261"/>
              </a:xfrm>
              <a:prstGeom prst="ellipse">
                <a:avLst/>
              </a:prstGeom>
              <a:gradFill rotWithShape="0">
                <a:gsLst>
                  <a:gs pos="0">
                    <a:srgbClr val="008261"/>
                  </a:gs>
                  <a:gs pos="50000">
                    <a:srgbClr val="00CC99"/>
                  </a:gs>
                  <a:gs pos="100000">
                    <a:srgbClr val="00826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8" name="Rectangle 27"/>
              <p:cNvSpPr>
                <a:spLocks noChangeArrowheads="1"/>
              </p:cNvSpPr>
              <p:nvPr/>
            </p:nvSpPr>
            <p:spPr bwMode="auto">
              <a:xfrm>
                <a:off x="2311" y="1921"/>
                <a:ext cx="1016" cy="915"/>
              </a:xfrm>
              <a:prstGeom prst="rect">
                <a:avLst/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200" b="1" i="1">
                    <a:solidFill>
                      <a:srgbClr val="000000"/>
                    </a:solidFill>
                  </a:rPr>
                  <a:t>C3PR</a:t>
                </a:r>
              </a:p>
            </p:txBody>
          </p:sp>
          <p:sp>
            <p:nvSpPr>
              <p:cNvPr id="20499" name="Oval 28"/>
              <p:cNvSpPr>
                <a:spLocks noChangeArrowheads="1"/>
              </p:cNvSpPr>
              <p:nvPr/>
            </p:nvSpPr>
            <p:spPr bwMode="auto">
              <a:xfrm>
                <a:off x="2299" y="1842"/>
                <a:ext cx="1016" cy="131"/>
              </a:xfrm>
              <a:prstGeom prst="ellipse">
                <a:avLst/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Simplified data flow in C3PR version 2</a:t>
            </a:r>
          </a:p>
        </p:txBody>
      </p:sp>
      <p:sp>
        <p:nvSpPr>
          <p:cNvPr id="20486" name="TextBox 36"/>
          <p:cNvSpPr txBox="1">
            <a:spLocks noChangeArrowheads="1"/>
          </p:cNvSpPr>
          <p:nvPr/>
        </p:nvSpPr>
        <p:spPr bwMode="auto">
          <a:xfrm>
            <a:off x="4114800" y="1143000"/>
            <a:ext cx="300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Automatic entry and routing</a:t>
            </a:r>
          </a:p>
        </p:txBody>
      </p:sp>
      <p:cxnSp>
        <p:nvCxnSpPr>
          <p:cNvPr id="38" name="Straight Arrow Connector 37"/>
          <p:cNvCxnSpPr>
            <a:stCxn id="20486" idx="2"/>
          </p:cNvCxnSpPr>
          <p:nvPr/>
        </p:nvCxnSpPr>
        <p:spPr>
          <a:xfrm rot="16200000" flipH="1">
            <a:off x="5470526" y="1660525"/>
            <a:ext cx="315912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2597944" y="3944144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9" name="TextBox 42"/>
          <p:cNvSpPr txBox="1">
            <a:spLocks noChangeArrowheads="1"/>
          </p:cNvSpPr>
          <p:nvPr/>
        </p:nvSpPr>
        <p:spPr bwMode="auto">
          <a:xfrm>
            <a:off x="2408238" y="4668838"/>
            <a:ext cx="169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time entry</a:t>
            </a:r>
          </a:p>
        </p:txBody>
      </p:sp>
      <p:grpSp>
        <p:nvGrpSpPr>
          <p:cNvPr id="20490" name="Group 9"/>
          <p:cNvGrpSpPr>
            <a:grpSpLocks/>
          </p:cNvGrpSpPr>
          <p:nvPr/>
        </p:nvGrpSpPr>
        <p:grpSpPr bwMode="auto">
          <a:xfrm>
            <a:off x="6172200" y="1676400"/>
            <a:ext cx="2719388" cy="2438400"/>
            <a:chOff x="4575" y="1838"/>
            <a:chExt cx="1028" cy="1667"/>
          </a:xfrm>
        </p:grpSpPr>
        <p:sp>
          <p:nvSpPr>
            <p:cNvPr id="20491" name="Rectangle 10"/>
            <p:cNvSpPr>
              <a:spLocks noChangeArrowheads="1"/>
            </p:cNvSpPr>
            <p:nvPr/>
          </p:nvSpPr>
          <p:spPr bwMode="auto">
            <a:xfrm>
              <a:off x="4579" y="1838"/>
              <a:ext cx="1024" cy="1667"/>
            </a:xfrm>
            <a:prstGeom prst="rect">
              <a:avLst/>
            </a:prstGeom>
            <a:gradFill rotWithShape="0">
              <a:gsLst>
                <a:gs pos="0">
                  <a:srgbClr val="5E4776"/>
                </a:gs>
                <a:gs pos="100000">
                  <a:srgbClr val="CC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Coordinating Center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Cooperative Groups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NCI tracking systems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/>
              </a:r>
              <a:br>
                <a:rPr lang="en-US" sz="2000" b="1" i="1">
                  <a:solidFill>
                    <a:schemeClr val="bg1"/>
                  </a:solidFill>
                </a:rPr>
              </a:br>
              <a:r>
                <a:rPr lang="en-US" sz="2000" b="1" i="1">
                  <a:solidFill>
                    <a:schemeClr val="bg1"/>
                  </a:solidFill>
                </a:rPr>
                <a:t>Industry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>
                <a:solidFill>
                  <a:schemeClr val="bg1"/>
                </a:solidFill>
              </a:endParaRP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4575" y="2203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4575" y="2567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4575" y="2932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 Installation &amp; Usage Overview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Installation Requirements</a:t>
            </a:r>
            <a:br>
              <a:rPr lang="en-US" sz="2400" smtClean="0"/>
            </a:br>
            <a:endParaRPr 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smtClean="0"/>
              <a:t>Server OS (Linux, Windows Server preferred but not required)</a:t>
            </a:r>
            <a:endParaRPr lang="en-US" sz="20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2000" smtClean="0"/>
              <a:t>Minimual hardware requirements</a:t>
            </a:r>
          </a:p>
          <a:p>
            <a:pPr eaLnBrk="1" hangingPunct="1"/>
            <a:r>
              <a:rPr lang="en-US" sz="2000" smtClean="0"/>
              <a:t>Open source network and database components</a:t>
            </a:r>
            <a:br>
              <a:rPr lang="en-US" sz="2000" smtClean="0"/>
            </a:br>
            <a:endParaRPr lang="en-US" sz="2000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1148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Personnel Requirements</a:t>
            </a:r>
            <a:br>
              <a:rPr lang="en-US" sz="2400" smtClean="0"/>
            </a:br>
            <a:endParaRPr lang="en-US" sz="2400" smtClean="0"/>
          </a:p>
          <a:p>
            <a:pPr eaLnBrk="1" hangingPunct="1"/>
            <a:r>
              <a:rPr lang="en-US" sz="2000" smtClean="0"/>
              <a:t>Skill sets required for use concurrent with any clinical trial management system</a:t>
            </a:r>
          </a:p>
          <a:p>
            <a:pPr eaLnBrk="1" hangingPunct="1"/>
            <a:r>
              <a:rPr lang="en-US" sz="2000" smtClean="0"/>
              <a:t>Moderate technical skills required for initial setup and configuration</a:t>
            </a:r>
          </a:p>
          <a:p>
            <a:pPr eaLnBrk="1" hangingPunct="1"/>
            <a:r>
              <a:rPr lang="en-US" sz="2000" smtClean="0"/>
              <a:t>Support available NCICB Applications Support Email: </a:t>
            </a:r>
            <a:r>
              <a:rPr lang="en-US" sz="2000" u="sng" smtClean="0">
                <a:hlinkClick r:id="rId3"/>
              </a:rPr>
              <a:t>ncicb@pop.nci.nih.gov</a:t>
            </a:r>
            <a:endParaRPr lang="en-US" sz="2000" smtClean="0"/>
          </a:p>
          <a:p>
            <a:pPr eaLnBrk="1" hangingPunct="1"/>
            <a:endParaRPr lang="en-US" sz="2000" smtClean="0"/>
          </a:p>
          <a:p>
            <a:pPr lvl="1" eaLnBrk="1" hangingPunct="1"/>
            <a:endParaRPr lang="en-US" sz="1800" smtClean="0">
              <a:solidFill>
                <a:srgbClr val="3333FF"/>
              </a:solidFill>
            </a:endParaRPr>
          </a:p>
          <a:p>
            <a:pPr eaLnBrk="1" hangingPunct="1"/>
            <a:endParaRPr lang="en-US" sz="200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Releases, Schedule &amp; Contacts (</a:t>
            </a:r>
            <a:r>
              <a:rPr lang="en-US" smtClean="0">
                <a:solidFill>
                  <a:srgbClr val="FF0000"/>
                </a:solidFill>
              </a:rPr>
              <a:t>to be filled in at time of final document</a:t>
            </a:r>
            <a:r>
              <a:rPr lang="en-US" smtClean="0"/>
              <a:t>)</a:t>
            </a:r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Release Information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spcBef>
                <a:spcPct val="0"/>
              </a:spcBef>
            </a:pPr>
            <a:r>
              <a:rPr lang="en-US" sz="2000" smtClean="0"/>
              <a:t>Most recent release and date</a:t>
            </a:r>
          </a:p>
          <a:p>
            <a:pPr eaLnBrk="1" hangingPunct="1">
              <a:spcBef>
                <a:spcPct val="0"/>
              </a:spcBef>
            </a:pPr>
            <a:r>
              <a:rPr lang="en-US" sz="2000" smtClean="0"/>
              <a:t>Summary of maturity level</a:t>
            </a:r>
            <a:br>
              <a:rPr lang="en-US" sz="2000" smtClean="0"/>
            </a:br>
            <a:endParaRPr lang="en-US" sz="2000" smtClean="0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Development Schedule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spcBef>
                <a:spcPct val="0"/>
              </a:spcBef>
            </a:pPr>
            <a:r>
              <a:rPr lang="en-US" sz="2000" smtClean="0"/>
              <a:t>Future releases, planned enhancements, or modules under development</a:t>
            </a:r>
            <a:endParaRPr lang="en-US" sz="2400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Tool/Resources Location</a:t>
            </a:r>
            <a:br>
              <a:rPr lang="en-US" sz="2400" smtClean="0"/>
            </a:br>
            <a:endParaRPr lang="en-US" sz="2400" smtClean="0"/>
          </a:p>
          <a:p>
            <a:pPr eaLnBrk="1" hangingPunct="1"/>
            <a:r>
              <a:rPr lang="en-US" sz="2000" smtClean="0"/>
              <a:t>Link to tool/documentation location </a:t>
            </a:r>
          </a:p>
          <a:p>
            <a:pPr eaLnBrk="1" hangingPunct="1"/>
            <a:r>
              <a:rPr lang="en-US" sz="2000" smtClean="0"/>
              <a:t>Access information or resources for passwords/logins</a:t>
            </a:r>
            <a:endParaRPr lang="en-US" sz="20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2000" smtClean="0"/>
              <a:t>Links to other information sites, papers, case studies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400" smtClean="0"/>
              <a:t>Contact Information</a:t>
            </a:r>
          </a:p>
          <a:p>
            <a:pPr eaLnBrk="1" hangingPunct="1"/>
            <a:r>
              <a:rPr lang="en-US" sz="2000" smtClean="0"/>
              <a:t>Contact information for applications support and/or the development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254</Words>
  <Application>Microsoft Office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Custom Design</vt:lpstr>
      <vt:lpstr>Custom Design</vt:lpstr>
      <vt:lpstr>C3PR version 2 Overview:    A web based Trial patient registry solution</vt:lpstr>
      <vt:lpstr>C3PR version 2:</vt:lpstr>
      <vt:lpstr>Registration Data flow (Current)</vt:lpstr>
      <vt:lpstr>Simplified data flow in C3PR version 2</vt:lpstr>
      <vt:lpstr>Tool Installation &amp; Usage Overview</vt:lpstr>
      <vt:lpstr>Releases, Schedule &amp; Contacts (to be filled in at time of final document)</vt:lpstr>
    </vt:vector>
  </TitlesOfParts>
  <Company>National Cancer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nci</dc:creator>
  <cp:lastModifiedBy>Patrick McConnell</cp:lastModifiedBy>
  <cp:revision>178</cp:revision>
  <dcterms:created xsi:type="dcterms:W3CDTF">2004-08-27T19:01:17Z</dcterms:created>
  <dcterms:modified xsi:type="dcterms:W3CDTF">2007-10-17T20:40:54Z</dcterms:modified>
</cp:coreProperties>
</file>